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2" r:id="rId1"/>
  </p:sldMasterIdLst>
  <p:notesMasterIdLst>
    <p:notesMasterId r:id="rId114"/>
  </p:notesMasterIdLst>
  <p:sldIdLst>
    <p:sldId id="256" r:id="rId2"/>
    <p:sldId id="257" r:id="rId3"/>
    <p:sldId id="258" r:id="rId4"/>
    <p:sldId id="259" r:id="rId5"/>
    <p:sldId id="260" r:id="rId6"/>
    <p:sldId id="261" r:id="rId7"/>
    <p:sldId id="262" r:id="rId8"/>
    <p:sldId id="263" r:id="rId9"/>
    <p:sldId id="264" r:id="rId10"/>
    <p:sldId id="307" r:id="rId11"/>
    <p:sldId id="308" r:id="rId12"/>
    <p:sldId id="265" r:id="rId13"/>
    <p:sldId id="267" r:id="rId14"/>
    <p:sldId id="268" r:id="rId15"/>
    <p:sldId id="271" r:id="rId16"/>
    <p:sldId id="269" r:id="rId17"/>
    <p:sldId id="272" r:id="rId18"/>
    <p:sldId id="273" r:id="rId19"/>
    <p:sldId id="270" r:id="rId20"/>
    <p:sldId id="274" r:id="rId21"/>
    <p:sldId id="275" r:id="rId22"/>
    <p:sldId id="309" r:id="rId23"/>
    <p:sldId id="276" r:id="rId24"/>
    <p:sldId id="277" r:id="rId25"/>
    <p:sldId id="278" r:id="rId26"/>
    <p:sldId id="310" r:id="rId27"/>
    <p:sldId id="279" r:id="rId28"/>
    <p:sldId id="311" r:id="rId29"/>
    <p:sldId id="312" r:id="rId30"/>
    <p:sldId id="313" r:id="rId31"/>
    <p:sldId id="314" r:id="rId32"/>
    <p:sldId id="315"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319" r:id="rId48"/>
    <p:sldId id="320"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16" r:id="rId62"/>
    <p:sldId id="317" r:id="rId63"/>
    <p:sldId id="318" r:id="rId64"/>
    <p:sldId id="321" r:id="rId65"/>
    <p:sldId id="322" r:id="rId66"/>
    <p:sldId id="323" r:id="rId67"/>
    <p:sldId id="324" r:id="rId68"/>
    <p:sldId id="325" r:id="rId69"/>
    <p:sldId id="326" r:id="rId70"/>
    <p:sldId id="328" r:id="rId71"/>
    <p:sldId id="329" r:id="rId72"/>
    <p:sldId id="330" r:id="rId73"/>
    <p:sldId id="331" r:id="rId74"/>
    <p:sldId id="332" r:id="rId75"/>
    <p:sldId id="333" r:id="rId76"/>
    <p:sldId id="358" r:id="rId77"/>
    <p:sldId id="334" r:id="rId78"/>
    <p:sldId id="335" r:id="rId79"/>
    <p:sldId id="336" r:id="rId80"/>
    <p:sldId id="337" r:id="rId81"/>
    <p:sldId id="359" r:id="rId82"/>
    <p:sldId id="338" r:id="rId83"/>
    <p:sldId id="339" r:id="rId84"/>
    <p:sldId id="340" r:id="rId85"/>
    <p:sldId id="341" r:id="rId86"/>
    <p:sldId id="342" r:id="rId87"/>
    <p:sldId id="343" r:id="rId88"/>
    <p:sldId id="344" r:id="rId89"/>
    <p:sldId id="345" r:id="rId90"/>
    <p:sldId id="346" r:id="rId91"/>
    <p:sldId id="360" r:id="rId92"/>
    <p:sldId id="347" r:id="rId93"/>
    <p:sldId id="348" r:id="rId94"/>
    <p:sldId id="349" r:id="rId95"/>
    <p:sldId id="350" r:id="rId96"/>
    <p:sldId id="351" r:id="rId97"/>
    <p:sldId id="352" r:id="rId98"/>
    <p:sldId id="353" r:id="rId99"/>
    <p:sldId id="354" r:id="rId100"/>
    <p:sldId id="355" r:id="rId101"/>
    <p:sldId id="356" r:id="rId102"/>
    <p:sldId id="357" r:id="rId103"/>
    <p:sldId id="361" r:id="rId104"/>
    <p:sldId id="362" r:id="rId105"/>
    <p:sldId id="363" r:id="rId106"/>
    <p:sldId id="364" r:id="rId107"/>
    <p:sldId id="365" r:id="rId108"/>
    <p:sldId id="369" r:id="rId109"/>
    <p:sldId id="371" r:id="rId110"/>
    <p:sldId id="370" r:id="rId111"/>
    <p:sldId id="367" r:id="rId112"/>
    <p:sldId id="368" r:id="rId1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3BFF"/>
    <a:srgbClr val="0000FF"/>
    <a:srgbClr val="0D8686"/>
    <a:srgbClr val="008080"/>
    <a:srgbClr val="FF6803"/>
    <a:srgbClr val="F7A209"/>
    <a:srgbClr val="FFFFFF"/>
    <a:srgbClr val="FF43A1"/>
    <a:srgbClr val="FF9DCE"/>
    <a:srgbClr val="FF6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63" autoAdjust="0"/>
    <p:restoredTop sz="84041" autoAdjust="0"/>
  </p:normalViewPr>
  <p:slideViewPr>
    <p:cSldViewPr snapToGrid="0">
      <p:cViewPr varScale="1">
        <p:scale>
          <a:sx n="56" d="100"/>
          <a:sy n="56" d="100"/>
        </p:scale>
        <p:origin x="108" y="94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 Id="rId4" Type="http://schemas.openxmlformats.org/officeDocument/2006/relationships/image" Target="../media/image11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37.wmf"/><Relationship Id="rId7" Type="http://schemas.openxmlformats.org/officeDocument/2006/relationships/image" Target="../media/image41.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wmf"/><Relationship Id="rId5" Type="http://schemas.openxmlformats.org/officeDocument/2006/relationships/image" Target="../media/image39.wmf"/><Relationship Id="rId10" Type="http://schemas.openxmlformats.org/officeDocument/2006/relationships/image" Target="../media/image44.wmf"/><Relationship Id="rId4" Type="http://schemas.openxmlformats.org/officeDocument/2006/relationships/image" Target="../media/image38.wmf"/><Relationship Id="rId9"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50.wmf"/><Relationship Id="rId1" Type="http://schemas.openxmlformats.org/officeDocument/2006/relationships/image" Target="../media/image49.wmf"/><Relationship Id="rId5" Type="http://schemas.openxmlformats.org/officeDocument/2006/relationships/image" Target="../media/image52.wmf"/><Relationship Id="rId4" Type="http://schemas.openxmlformats.org/officeDocument/2006/relationships/image" Target="../media/image5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 Id="rId4" Type="http://schemas.openxmlformats.org/officeDocument/2006/relationships/image" Target="../media/image5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image" Target="../media/image79.wmf"/><Relationship Id="rId7" Type="http://schemas.openxmlformats.org/officeDocument/2006/relationships/image" Target="../media/image83.wmf"/><Relationship Id="rId2" Type="http://schemas.openxmlformats.org/officeDocument/2006/relationships/image" Target="../media/image78.wmf"/><Relationship Id="rId1" Type="http://schemas.openxmlformats.org/officeDocument/2006/relationships/image" Target="../media/image77.wmf"/><Relationship Id="rId6" Type="http://schemas.openxmlformats.org/officeDocument/2006/relationships/image" Target="../media/image82.wmf"/><Relationship Id="rId5" Type="http://schemas.openxmlformats.org/officeDocument/2006/relationships/image" Target="../media/image81.wmf"/><Relationship Id="rId4" Type="http://schemas.openxmlformats.org/officeDocument/2006/relationships/image" Target="../media/image8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7E2689-82C9-4491-8D53-64B69FF03B67}" type="datetimeFigureOut">
              <a:rPr lang="en-US" smtClean="0"/>
              <a:pPr/>
              <a:t>2/18/2021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A714FF-B8DD-4C86-8A6C-413D8D8DE891}" type="slidenum">
              <a:rPr lang="en-US" smtClean="0"/>
              <a:pPr/>
              <a:t>‹#›</a:t>
            </a:fld>
            <a:endParaRPr lang="en-US"/>
          </a:p>
        </p:txBody>
      </p:sp>
    </p:spTree>
    <p:extLst>
      <p:ext uri="{BB962C8B-B14F-4D97-AF65-F5344CB8AC3E}">
        <p14:creationId xmlns:p14="http://schemas.microsoft.com/office/powerpoint/2010/main" val="3554066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baike.baidu.com/item/%E6%A0%B8%E5%87%BD%E6%95%B0"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1</a:t>
            </a:r>
          </a:p>
          <a:p>
            <a:endParaRPr lang="en-US" dirty="0"/>
          </a:p>
          <a:p>
            <a:r>
              <a:rPr lang="en-US" dirty="0"/>
              <a:t>Teammates</a:t>
            </a:r>
          </a:p>
        </p:txBody>
      </p:sp>
      <p:sp>
        <p:nvSpPr>
          <p:cNvPr id="4" name="Slide Number Placeholder 3"/>
          <p:cNvSpPr>
            <a:spLocks noGrp="1"/>
          </p:cNvSpPr>
          <p:nvPr>
            <p:ph type="sldNum" sz="quarter" idx="10"/>
          </p:nvPr>
        </p:nvSpPr>
        <p:spPr/>
        <p:txBody>
          <a:bodyPr/>
          <a:lstStyle/>
          <a:p>
            <a:fld id="{1CA714FF-B8DD-4C86-8A6C-413D8D8DE891}" type="slidenum">
              <a:rPr lang="en-US" smtClean="0"/>
              <a:pPr/>
              <a:t>1</a:t>
            </a:fld>
            <a:endParaRPr lang="en-US"/>
          </a:p>
        </p:txBody>
      </p:sp>
    </p:spTree>
    <p:extLst>
      <p:ext uri="{BB962C8B-B14F-4D97-AF65-F5344CB8AC3E}">
        <p14:creationId xmlns:p14="http://schemas.microsoft.com/office/powerpoint/2010/main" val="3004327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Verdana" panose="020B0604030504040204" pitchFamily="34" charset="0"/>
              </a:rPr>
              <a:t>最快的二次规划优化算法，特别针对线性</a:t>
            </a:r>
            <a:r>
              <a:rPr lang="en-US" altLang="zh-CN" b="0" i="0" dirty="0">
                <a:solidFill>
                  <a:srgbClr val="333333"/>
                </a:solidFill>
                <a:effectLst/>
                <a:latin typeface="Verdana" panose="020B0604030504040204" pitchFamily="34" charset="0"/>
              </a:rPr>
              <a:t>SVM</a:t>
            </a:r>
            <a:r>
              <a:rPr lang="zh-CN" altLang="en-US" b="0" i="0" dirty="0">
                <a:solidFill>
                  <a:srgbClr val="333333"/>
                </a:solidFill>
                <a:effectLst/>
                <a:latin typeface="Verdana" panose="020B0604030504040204" pitchFamily="34" charset="0"/>
              </a:rPr>
              <a:t>和数据稀疏时性能更优。</a:t>
            </a:r>
            <a:r>
              <a:rPr lang="zh-CN" altLang="en-US" b="0" i="0" dirty="0">
                <a:solidFill>
                  <a:srgbClr val="111111"/>
                </a:solidFill>
                <a:effectLst/>
                <a:latin typeface="Verdana" panose="020B0604030504040204" pitchFamily="34" charset="0"/>
              </a:rPr>
              <a:t>但当样本容量相对很大时，通常采用 </a:t>
            </a:r>
            <a:r>
              <a:rPr lang="en-US" altLang="zh-CN" b="0" i="0" dirty="0">
                <a:solidFill>
                  <a:srgbClr val="111111"/>
                </a:solidFill>
                <a:effectLst/>
                <a:latin typeface="Verdana" panose="020B0604030504040204" pitchFamily="34" charset="0"/>
              </a:rPr>
              <a:t>SMO </a:t>
            </a:r>
            <a:r>
              <a:rPr lang="zh-CN" altLang="en-US" b="0" i="0" dirty="0">
                <a:solidFill>
                  <a:srgbClr val="111111"/>
                </a:solidFill>
                <a:effectLst/>
                <a:latin typeface="Verdana" panose="020B0604030504040204" pitchFamily="34" charset="0"/>
              </a:rPr>
              <a:t>算法</a:t>
            </a:r>
            <a:endParaRPr lang="zh-CN" altLang="en-US" dirty="0"/>
          </a:p>
        </p:txBody>
      </p:sp>
      <p:sp>
        <p:nvSpPr>
          <p:cNvPr id="4" name="灯片编号占位符 3"/>
          <p:cNvSpPr>
            <a:spLocks noGrp="1"/>
          </p:cNvSpPr>
          <p:nvPr>
            <p:ph type="sldNum" sz="quarter" idx="5"/>
          </p:nvPr>
        </p:nvSpPr>
        <p:spPr/>
        <p:txBody>
          <a:bodyPr/>
          <a:lstStyle/>
          <a:p>
            <a:fld id="{1CA714FF-B8DD-4C86-8A6C-413D8D8DE891}" type="slidenum">
              <a:rPr lang="en-US" smtClean="0"/>
              <a:pPr/>
              <a:t>59</a:t>
            </a:fld>
            <a:endParaRPr lang="en-US"/>
          </a:p>
        </p:txBody>
      </p:sp>
    </p:spTree>
    <p:extLst>
      <p:ext uri="{BB962C8B-B14F-4D97-AF65-F5344CB8AC3E}">
        <p14:creationId xmlns:p14="http://schemas.microsoft.com/office/powerpoint/2010/main" val="2107736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SVM </a:t>
            </a:r>
            <a:r>
              <a:rPr lang="zh-CN" altLang="en-US" dirty="0"/>
              <a:t>的最终决策函数只由少数的支持向量所确定</a:t>
            </a:r>
            <a:r>
              <a:rPr lang="en-US" altLang="zh-CN" dirty="0"/>
              <a:t>,</a:t>
            </a:r>
            <a:r>
              <a:rPr lang="zh-CN" altLang="en-US" dirty="0"/>
              <a:t>计算的复杂性取决于支持向量的数目</a:t>
            </a:r>
            <a:r>
              <a:rPr lang="en-US" altLang="zh-CN" dirty="0"/>
              <a:t>,</a:t>
            </a:r>
            <a:r>
              <a:rPr lang="zh-CN" altLang="en-US" dirty="0"/>
              <a:t>而不是样本空间的维数</a:t>
            </a:r>
            <a:r>
              <a:rPr lang="en-US" altLang="zh-CN" dirty="0"/>
              <a:t>,</a:t>
            </a:r>
            <a:r>
              <a:rPr lang="zh-CN" altLang="en-US" dirty="0"/>
              <a:t>这在某种意义上避免了“维数灾难”。 </a:t>
            </a:r>
          </a:p>
          <a:p>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61</a:t>
            </a:fld>
            <a:endParaRPr lang="en-US"/>
          </a:p>
        </p:txBody>
      </p:sp>
    </p:spTree>
    <p:extLst>
      <p:ext uri="{BB962C8B-B14F-4D97-AF65-F5344CB8AC3E}">
        <p14:creationId xmlns:p14="http://schemas.microsoft.com/office/powerpoint/2010/main" val="1287845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PingFang SC"/>
              </a:rPr>
              <a:t>拥有高维样本空间的数据也能用</a:t>
            </a:r>
            <a:r>
              <a:rPr lang="en-US" altLang="zh-CN" b="0" i="0" dirty="0">
                <a:solidFill>
                  <a:srgbClr val="333333"/>
                </a:solidFill>
                <a:effectLst/>
                <a:latin typeface="PingFang SC"/>
              </a:rPr>
              <a:t>SVM</a:t>
            </a:r>
            <a:r>
              <a:rPr lang="zh-CN" altLang="en-US" b="0" i="0">
                <a:solidFill>
                  <a:srgbClr val="333333"/>
                </a:solidFill>
                <a:effectLst/>
                <a:latin typeface="PingFang SC"/>
              </a:rPr>
              <a:t>，这是因为数据集的复杂度只取决于支持向量而不是数据集的维度，这在某种意义上避免了“维数灾难”</a:t>
            </a:r>
            <a:endParaRPr lang="zh-CN" altLang="en-US"/>
          </a:p>
        </p:txBody>
      </p:sp>
      <p:sp>
        <p:nvSpPr>
          <p:cNvPr id="4" name="灯片编号占位符 3"/>
          <p:cNvSpPr>
            <a:spLocks noGrp="1"/>
          </p:cNvSpPr>
          <p:nvPr>
            <p:ph type="sldNum" sz="quarter" idx="5"/>
          </p:nvPr>
        </p:nvSpPr>
        <p:spPr/>
        <p:txBody>
          <a:bodyPr/>
          <a:lstStyle/>
          <a:p>
            <a:fld id="{1CA714FF-B8DD-4C86-8A6C-413D8D8DE891}" type="slidenum">
              <a:rPr lang="en-US" smtClean="0"/>
              <a:pPr/>
              <a:t>64</a:t>
            </a:fld>
            <a:endParaRPr lang="en-US"/>
          </a:p>
        </p:txBody>
      </p:sp>
    </p:spTree>
    <p:extLst>
      <p:ext uri="{BB962C8B-B14F-4D97-AF65-F5344CB8AC3E}">
        <p14:creationId xmlns:p14="http://schemas.microsoft.com/office/powerpoint/2010/main" val="4152085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对于线性回归算法，一旦拟合出适合训练数据的参数</a:t>
            </a:r>
            <a:r>
              <a:rPr lang="en-US" altLang="zh-CN" sz="1200" b="0" i="0" kern="1200" dirty="0" err="1">
                <a:solidFill>
                  <a:schemeClr val="tx1"/>
                </a:solidFill>
                <a:effectLst/>
                <a:latin typeface="+mn-lt"/>
                <a:ea typeface="+mn-ea"/>
                <a:cs typeface="+mn-cs"/>
              </a:rPr>
              <a:t>θi’s</a:t>
            </a:r>
            <a:r>
              <a:rPr lang="zh-CN" altLang="en-US" sz="1200" b="0" i="0" kern="1200" dirty="0">
                <a:solidFill>
                  <a:schemeClr val="tx1"/>
                </a:solidFill>
                <a:effectLst/>
                <a:latin typeface="+mn-lt"/>
                <a:ea typeface="+mn-ea"/>
                <a:cs typeface="+mn-cs"/>
              </a:rPr>
              <a:t>，保存这些参数</a:t>
            </a:r>
            <a:r>
              <a:rPr lang="en-US" altLang="zh-CN" sz="1200" b="0" i="0" kern="1200" dirty="0" err="1">
                <a:solidFill>
                  <a:schemeClr val="tx1"/>
                </a:solidFill>
                <a:effectLst/>
                <a:latin typeface="+mn-lt"/>
                <a:ea typeface="+mn-ea"/>
                <a:cs typeface="+mn-cs"/>
              </a:rPr>
              <a:t>θi’s</a:t>
            </a:r>
            <a:r>
              <a:rPr lang="zh-CN" altLang="en-US" sz="1200" b="0" i="0" kern="1200" dirty="0">
                <a:solidFill>
                  <a:schemeClr val="tx1"/>
                </a:solidFill>
                <a:effectLst/>
                <a:latin typeface="+mn-lt"/>
                <a:ea typeface="+mn-ea"/>
                <a:cs typeface="+mn-cs"/>
              </a:rPr>
              <a:t>，对于之后的预测，不需要再使用原始训练数据集，所以是参数学习算法。</a:t>
            </a:r>
          </a:p>
          <a:p>
            <a:r>
              <a:rPr lang="zh-CN" altLang="en-US" sz="1200" b="0" i="0" kern="1200" dirty="0">
                <a:solidFill>
                  <a:schemeClr val="tx1"/>
                </a:solidFill>
                <a:effectLst/>
                <a:latin typeface="+mn-lt"/>
                <a:ea typeface="+mn-ea"/>
                <a:cs typeface="+mn-cs"/>
              </a:rPr>
              <a:t>对于局部加权线性回归算法，每次进行预测都需要全部的训练数据（每次进行的预测得到不同的参数</a:t>
            </a:r>
            <a:r>
              <a:rPr lang="en-US" altLang="zh-CN" sz="1200" b="0" i="0" kern="1200" dirty="0" err="1">
                <a:solidFill>
                  <a:schemeClr val="tx1"/>
                </a:solidFill>
                <a:effectLst/>
                <a:latin typeface="+mn-lt"/>
                <a:ea typeface="+mn-ea"/>
                <a:cs typeface="+mn-cs"/>
              </a:rPr>
              <a:t>θi’s</a:t>
            </a:r>
            <a:r>
              <a:rPr lang="zh-CN" altLang="en-US" sz="1200" b="0" i="0" kern="1200" dirty="0">
                <a:solidFill>
                  <a:schemeClr val="tx1"/>
                </a:solidFill>
                <a:effectLst/>
                <a:latin typeface="+mn-lt"/>
                <a:ea typeface="+mn-ea"/>
                <a:cs typeface="+mn-cs"/>
              </a:rPr>
              <a:t>），没有固定的参数</a:t>
            </a:r>
            <a:r>
              <a:rPr lang="en-US" altLang="zh-CN" sz="1200" b="0" i="0" kern="1200" dirty="0" err="1">
                <a:solidFill>
                  <a:schemeClr val="tx1"/>
                </a:solidFill>
                <a:effectLst/>
                <a:latin typeface="+mn-lt"/>
                <a:ea typeface="+mn-ea"/>
                <a:cs typeface="+mn-cs"/>
              </a:rPr>
              <a:t>θi’s</a:t>
            </a:r>
            <a:r>
              <a:rPr lang="zh-CN" altLang="en-US" sz="1200" b="0" i="0" kern="1200" dirty="0">
                <a:solidFill>
                  <a:schemeClr val="tx1"/>
                </a:solidFill>
                <a:effectLst/>
                <a:latin typeface="+mn-lt"/>
                <a:ea typeface="+mn-ea"/>
                <a:cs typeface="+mn-cs"/>
              </a:rPr>
              <a:t>，所以是非参数算法。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参数机器学习算法：假设可以最大程度地简化学习过程，与此同时也限制可以学习到是什么。这种算法简化成一个已知的函数形式，这称为参数机器学习算法。</a:t>
            </a:r>
          </a:p>
          <a:p>
            <a:r>
              <a:rPr lang="zh-CN" altLang="en-US" sz="1200" b="0" i="0" kern="1200" dirty="0">
                <a:solidFill>
                  <a:schemeClr val="tx1"/>
                </a:solidFill>
                <a:effectLst/>
                <a:latin typeface="+mn-lt"/>
                <a:ea typeface="+mn-ea"/>
                <a:cs typeface="+mn-cs"/>
              </a:rPr>
              <a:t>非参数机器学习算法：不对目标函数的形式作出强烈假设的算法。</a:t>
            </a:r>
          </a:p>
          <a:p>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in a parametric model, we have a finite number of parameters, and in nonparametric models, the number of parameters is (potentially) infinite. Or in other words, in nonparametric models, the complexity of the model grows with the number of training data; in parametric models, we have a fixed number of parameters (or a fixed structure if you will).</a:t>
            </a:r>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68</a:t>
            </a:fld>
            <a:endParaRPr lang="en-US"/>
          </a:p>
        </p:txBody>
      </p:sp>
    </p:spTree>
    <p:extLst>
      <p:ext uri="{BB962C8B-B14F-4D97-AF65-F5344CB8AC3E}">
        <p14:creationId xmlns:p14="http://schemas.microsoft.com/office/powerpoint/2010/main" val="916584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analyze these choice. In the former choice, you’ll immediately overtake the car ahead and reach behind the truck and start moving at 30 km/h, looking for an opportunity to move back right. All cars originally behind you move ahead in the meanwhile. This would be the optimum choice if your objective is to maximize the distance covered in next say 10 seconds. In the later choice, you sale through at same speed, cross trucks and then overtake maybe depending on situation ahead. Greedy you!</a:t>
            </a:r>
          </a:p>
          <a:p>
            <a:endParaRPr lang="en-US" altLang="zh-CN" dirty="0"/>
          </a:p>
          <a:p>
            <a:r>
              <a:rPr lang="en-US" altLang="zh-CN" sz="1200" b="0" i="0" kern="1200" dirty="0">
                <a:solidFill>
                  <a:schemeClr val="tx1"/>
                </a:solidFill>
                <a:effectLst/>
                <a:latin typeface="+mn-lt"/>
                <a:ea typeface="+mn-ea"/>
                <a:cs typeface="+mn-cs"/>
              </a:rPr>
              <a:t>This is exactly the difference between normal decision tree &amp; pruning. A decision tree with constraints won’t see the truck ahead and adopt a greedy approach by taking a left. On the other hand if we use pruning, we in effect look at a few steps ahead and make a choice.</a:t>
            </a:r>
          </a:p>
          <a:p>
            <a:br>
              <a:rPr lang="en-US" altLang="zh-CN" dirty="0"/>
            </a:b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87</a:t>
            </a:fld>
            <a:endParaRPr lang="en-US"/>
          </a:p>
        </p:txBody>
      </p:sp>
    </p:spTree>
    <p:extLst>
      <p:ext uri="{BB962C8B-B14F-4D97-AF65-F5344CB8AC3E}">
        <p14:creationId xmlns:p14="http://schemas.microsoft.com/office/powerpoint/2010/main" val="796032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简单理解，就是分段函数的概念：用不同的模型拟合不同部分的训练集。以随机森林（</a:t>
            </a:r>
            <a:r>
              <a:rPr lang="en-US" altLang="zh-CN" sz="1200" b="0" i="0" kern="1200" dirty="0">
                <a:solidFill>
                  <a:schemeClr val="tx1"/>
                </a:solidFill>
                <a:effectLst/>
                <a:latin typeface="+mn-lt"/>
                <a:ea typeface="+mn-ea"/>
                <a:cs typeface="+mn-cs"/>
              </a:rPr>
              <a:t>Rand Forests</a:t>
            </a:r>
            <a:r>
              <a:rPr lang="zh-CN" altLang="en-US" sz="1200" b="0" i="0" kern="1200" dirty="0">
                <a:solidFill>
                  <a:schemeClr val="tx1"/>
                </a:solidFill>
                <a:effectLst/>
                <a:latin typeface="+mn-lt"/>
                <a:ea typeface="+mn-ea"/>
                <a:cs typeface="+mn-cs"/>
              </a:rPr>
              <a:t>）为例，就是训练了一堆互不关联的决策树</a:t>
            </a:r>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93</a:t>
            </a:fld>
            <a:endParaRPr lang="en-US"/>
          </a:p>
        </p:txBody>
      </p:sp>
    </p:spTree>
    <p:extLst>
      <p:ext uri="{BB962C8B-B14F-4D97-AF65-F5344CB8AC3E}">
        <p14:creationId xmlns:p14="http://schemas.microsoft.com/office/powerpoint/2010/main" val="805285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CART </a:t>
            </a:r>
            <a:r>
              <a:rPr lang="en-US" altLang="zh-CN" sz="1200" b="0" i="0" kern="1200" dirty="0">
                <a:solidFill>
                  <a:schemeClr val="tx1"/>
                </a:solidFill>
                <a:effectLst/>
                <a:latin typeface="+mn-lt"/>
                <a:ea typeface="+mn-ea"/>
                <a:cs typeface="+mn-cs"/>
              </a:rPr>
              <a:t>Classification and Regression tree Gini Index</a:t>
            </a:r>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96</a:t>
            </a:fld>
            <a:endParaRPr lang="en-US"/>
          </a:p>
        </p:txBody>
      </p:sp>
    </p:spTree>
    <p:extLst>
      <p:ext uri="{BB962C8B-B14F-4D97-AF65-F5344CB8AC3E}">
        <p14:creationId xmlns:p14="http://schemas.microsoft.com/office/powerpoint/2010/main" val="1549808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Random</a:t>
            </a:r>
            <a:r>
              <a:rPr lang="zh-CN" altLang="en-US" dirty="0"/>
              <a:t>表示的是随机抽取，</a:t>
            </a:r>
            <a:r>
              <a:rPr lang="en-US" altLang="zh-CN" dirty="0"/>
              <a:t>Forest</a:t>
            </a:r>
            <a:r>
              <a:rPr lang="zh-CN" altLang="en-US" dirty="0"/>
              <a:t>就是说，这里不仅仅只有一棵树，而是通过一群决策树所构造的森林。那么，把</a:t>
            </a:r>
            <a:r>
              <a:rPr lang="en-US" altLang="zh-CN" dirty="0"/>
              <a:t>random</a:t>
            </a:r>
            <a:r>
              <a:rPr lang="zh-CN" altLang="en-US" dirty="0"/>
              <a:t>和</a:t>
            </a:r>
            <a:r>
              <a:rPr lang="en-US" altLang="zh-CN" dirty="0"/>
              <a:t>forest</a:t>
            </a:r>
            <a:r>
              <a:rPr lang="zh-CN" altLang="en-US" dirty="0"/>
              <a:t>的概念结合起来就是：通过随机抽取的方法训练出一群决策树来完成分类任务</a:t>
            </a:r>
          </a:p>
          <a:p>
            <a:r>
              <a:rPr lang="en-US" altLang="zh-CN" dirty="0"/>
              <a:t>Random</a:t>
            </a:r>
            <a:r>
              <a:rPr lang="zh-CN" altLang="en-US" dirty="0"/>
              <a:t>其实做了两次随机抽取：</a:t>
            </a:r>
          </a:p>
          <a:p>
            <a:r>
              <a:rPr lang="zh-CN" altLang="en-US" dirty="0"/>
              <a:t>一次是对</a:t>
            </a:r>
            <a:r>
              <a:rPr lang="en-US" altLang="zh-CN" dirty="0" err="1"/>
              <a:t>trainingset</a:t>
            </a:r>
            <a:r>
              <a:rPr lang="zh-CN" altLang="en-US" dirty="0"/>
              <a:t>的随机抽取</a:t>
            </a:r>
          </a:p>
          <a:p>
            <a:r>
              <a:rPr lang="zh-CN" altLang="en-US" dirty="0"/>
              <a:t>另一次是对</a:t>
            </a:r>
            <a:r>
              <a:rPr lang="en-US" altLang="zh-CN" dirty="0"/>
              <a:t>feature</a:t>
            </a:r>
            <a:r>
              <a:rPr lang="zh-CN" altLang="en-US" dirty="0"/>
              <a:t>的随机抽取</a:t>
            </a:r>
          </a:p>
          <a:p>
            <a:r>
              <a:rPr lang="zh-CN" altLang="en-US" dirty="0"/>
              <a:t>这样做都是为了解决数据量有限的问题</a:t>
            </a:r>
            <a:endParaRPr lang="en-US" altLang="zh-CN" dirty="0"/>
          </a:p>
          <a:p>
            <a:r>
              <a:rPr lang="en-US" altLang="zh-CN" dirty="0"/>
              <a:t>Random Forest</a:t>
            </a:r>
            <a:r>
              <a:rPr lang="zh-CN" altLang="en-US" dirty="0"/>
              <a:t>的核心思想就是：</a:t>
            </a:r>
          </a:p>
          <a:p>
            <a:r>
              <a:rPr lang="zh-CN" altLang="en-US" dirty="0"/>
              <a:t>由弱变强</a:t>
            </a:r>
          </a:p>
          <a:p>
            <a:r>
              <a:rPr lang="zh-CN" altLang="en-US" dirty="0"/>
              <a:t>由于每一棵决策树都是通过用部分变量</a:t>
            </a:r>
            <a:r>
              <a:rPr lang="en-US" altLang="zh-CN" dirty="0"/>
              <a:t>feature</a:t>
            </a:r>
            <a:r>
              <a:rPr lang="zh-CN" altLang="en-US" dirty="0"/>
              <a:t>和部分训练数据</a:t>
            </a:r>
            <a:r>
              <a:rPr lang="en-US" altLang="zh-CN" dirty="0"/>
              <a:t>train</a:t>
            </a:r>
            <a:r>
              <a:rPr lang="zh-CN" altLang="en-US" dirty="0"/>
              <a:t>而成，可能单个决策器的分类性能并不高。</a:t>
            </a:r>
          </a:p>
          <a:p>
            <a:r>
              <a:rPr lang="zh-CN" altLang="en-US" dirty="0"/>
              <a:t>但是，当我们把这样的一群决策树都组成起来的时候，可以带来很高的准确率</a:t>
            </a:r>
          </a:p>
          <a:p>
            <a:r>
              <a:rPr lang="zh-CN" altLang="en-US" dirty="0"/>
              <a:t>通俗的讲：三个臭皮匠</a:t>
            </a:r>
            <a:r>
              <a:rPr lang="en-US" altLang="zh-CN" dirty="0"/>
              <a:t>==</a:t>
            </a:r>
            <a:r>
              <a:rPr lang="zh-CN" altLang="en-US" dirty="0"/>
              <a:t>一个诸葛亮</a:t>
            </a:r>
            <a:endParaRPr lang="en-US" altLang="zh-CN" dirty="0"/>
          </a:p>
          <a:p>
            <a:r>
              <a:rPr lang="en-US" altLang="zh-CN" dirty="0"/>
              <a:t>Random Forest</a:t>
            </a:r>
            <a:r>
              <a:rPr lang="zh-CN" altLang="en-US" dirty="0"/>
              <a:t>中的两个非常重要的参数：</a:t>
            </a:r>
          </a:p>
          <a:p>
            <a:r>
              <a:rPr lang="zh-CN" altLang="en-US" dirty="0"/>
              <a:t>树节点预选择变量的个数</a:t>
            </a:r>
          </a:p>
          <a:p>
            <a:r>
              <a:rPr lang="zh-CN" altLang="en-US" dirty="0"/>
              <a:t>随机森林中树的个数</a:t>
            </a:r>
          </a:p>
        </p:txBody>
      </p:sp>
      <p:sp>
        <p:nvSpPr>
          <p:cNvPr id="4" name="灯片编号占位符 3"/>
          <p:cNvSpPr>
            <a:spLocks noGrp="1"/>
          </p:cNvSpPr>
          <p:nvPr>
            <p:ph type="sldNum" sz="quarter" idx="10"/>
          </p:nvPr>
        </p:nvSpPr>
        <p:spPr/>
        <p:txBody>
          <a:bodyPr/>
          <a:lstStyle/>
          <a:p>
            <a:fld id="{1CA714FF-B8DD-4C86-8A6C-413D8D8DE891}" type="slidenum">
              <a:rPr lang="en-US" smtClean="0"/>
              <a:pPr/>
              <a:t>97</a:t>
            </a:fld>
            <a:endParaRPr lang="en-US"/>
          </a:p>
        </p:txBody>
      </p:sp>
    </p:spTree>
    <p:extLst>
      <p:ext uri="{BB962C8B-B14F-4D97-AF65-F5344CB8AC3E}">
        <p14:creationId xmlns:p14="http://schemas.microsoft.com/office/powerpoint/2010/main" val="2149056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先从初始训练集训练处一个基学习器，再根据对基学习器的表现对训练样本分布进行调整，使得先前在基学习器做错的训练样本在后续受到更多的关注，然后基于调整后的样本分布来训练下一个基学习器，如此重复进行，直到达到预期目标值，然后将这些基学习器按照权值相加。</a:t>
            </a:r>
          </a:p>
          <a:p>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104</a:t>
            </a:fld>
            <a:endParaRPr lang="en-US"/>
          </a:p>
        </p:txBody>
      </p:sp>
    </p:spTree>
    <p:extLst>
      <p:ext uri="{BB962C8B-B14F-4D97-AF65-F5344CB8AC3E}">
        <p14:creationId xmlns:p14="http://schemas.microsoft.com/office/powerpoint/2010/main" val="3001267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关于</a:t>
            </a:r>
            <a:r>
              <a:rPr lang="en-US" altLang="zh-CN" dirty="0"/>
              <a:t>boosting</a:t>
            </a:r>
            <a:r>
              <a:rPr lang="zh-CN" altLang="en-US" dirty="0"/>
              <a:t>有两个核心问题：</a:t>
            </a:r>
          </a:p>
          <a:p>
            <a:endParaRPr lang="zh-CN" altLang="en-US" dirty="0"/>
          </a:p>
          <a:p>
            <a:r>
              <a:rPr lang="zh-CN" altLang="en-US" dirty="0"/>
              <a:t>每一轮如何改变训练数据的权值或概率分布？</a:t>
            </a:r>
          </a:p>
          <a:p>
            <a:r>
              <a:rPr lang="zh-CN" altLang="en-US" dirty="0"/>
              <a:t>通过提高那些在前一轮被弱分类器分错样例的权值，减小前一轮分对样例的权值，来使得分类器对误分的数据有较好的效果。</a:t>
            </a:r>
          </a:p>
          <a:p>
            <a:r>
              <a:rPr lang="en-US" altLang="zh-CN" dirty="0"/>
              <a:t>2. </a:t>
            </a:r>
            <a:r>
              <a:rPr lang="zh-CN" altLang="en-US" dirty="0"/>
              <a:t>通过什么方式来组合弱分类器？</a:t>
            </a:r>
          </a:p>
          <a:p>
            <a:endParaRPr lang="zh-CN" altLang="en-US" dirty="0"/>
          </a:p>
          <a:p>
            <a:r>
              <a:rPr lang="zh-CN" altLang="en-US" dirty="0"/>
              <a:t>通过加法模型将弱分类器进行线性组合，比如</a:t>
            </a:r>
            <a:r>
              <a:rPr lang="en-US" altLang="zh-CN" dirty="0" err="1"/>
              <a:t>AdaBoost</a:t>
            </a:r>
            <a:r>
              <a:rPr lang="zh-CN" altLang="en-US" dirty="0"/>
              <a:t>通过加权多数表决的方式，即增大错误率小的分类器的权值，同时减小错误率较大的分类器的权值。而提升树通过拟合残差的方式逐步减小残差，将每一步生成的模型叠加得到最终模型。（提升树</a:t>
            </a:r>
            <a:r>
              <a:rPr lang="en-US" altLang="zh-CN" dirty="0"/>
              <a:t>=</a:t>
            </a:r>
            <a:r>
              <a:rPr lang="en-US" altLang="zh-CN" dirty="0" err="1"/>
              <a:t>AdaBoost</a:t>
            </a:r>
            <a:r>
              <a:rPr lang="en-US" altLang="zh-CN" dirty="0"/>
              <a:t>+</a:t>
            </a:r>
            <a:r>
              <a:rPr lang="zh-CN" altLang="en-US" dirty="0"/>
              <a:t>决策树</a:t>
            </a:r>
            <a:r>
              <a:rPr lang="en-US" altLang="zh-CN" dirty="0"/>
              <a:t>)</a:t>
            </a:r>
          </a:p>
          <a:p>
            <a:r>
              <a:rPr lang="zh-CN" altLang="en-US" sz="1200" b="0" i="0" kern="1200" dirty="0">
                <a:solidFill>
                  <a:schemeClr val="tx1"/>
                </a:solidFill>
                <a:effectLst/>
                <a:latin typeface="+mn-lt"/>
                <a:ea typeface="+mn-ea"/>
                <a:cs typeface="+mn-cs"/>
              </a:rPr>
              <a:t>从偏差方差分解的角度看，</a:t>
            </a:r>
            <a:r>
              <a:rPr lang="en-US" altLang="zh-CN" sz="1200" b="0" i="0" kern="1200" dirty="0">
                <a:solidFill>
                  <a:schemeClr val="tx1"/>
                </a:solidFill>
                <a:effectLst/>
                <a:latin typeface="+mn-lt"/>
                <a:ea typeface="+mn-ea"/>
                <a:cs typeface="+mn-cs"/>
              </a:rPr>
              <a:t>Boosting</a:t>
            </a:r>
            <a:r>
              <a:rPr lang="zh-CN" altLang="en-US" sz="1200" b="0" i="0" kern="1200" dirty="0">
                <a:solidFill>
                  <a:schemeClr val="tx1"/>
                </a:solidFill>
                <a:effectLst/>
                <a:latin typeface="+mn-lt"/>
                <a:ea typeface="+mn-ea"/>
                <a:cs typeface="+mn-cs"/>
              </a:rPr>
              <a:t>算法主要是为了降低偏差，因此，</a:t>
            </a:r>
            <a:r>
              <a:rPr lang="en-US" altLang="zh-CN" sz="1200" b="0" i="0" kern="1200" dirty="0">
                <a:solidFill>
                  <a:schemeClr val="tx1"/>
                </a:solidFill>
                <a:effectLst/>
                <a:latin typeface="+mn-lt"/>
                <a:ea typeface="+mn-ea"/>
                <a:cs typeface="+mn-cs"/>
              </a:rPr>
              <a:t>Boosting</a:t>
            </a:r>
            <a:r>
              <a:rPr lang="zh-CN" altLang="en-US" sz="1200" b="0" i="0" kern="1200" dirty="0">
                <a:solidFill>
                  <a:schemeClr val="tx1"/>
                </a:solidFill>
                <a:effectLst/>
                <a:latin typeface="+mn-lt"/>
                <a:ea typeface="+mn-ea"/>
                <a:cs typeface="+mn-cs"/>
              </a:rPr>
              <a:t>算法能基于泛化性能相当弱的学习器构建出很强的集成。</a:t>
            </a:r>
          </a:p>
          <a:p>
            <a:br>
              <a:rPr lang="zh-CN" altLang="en-US" dirty="0"/>
            </a:br>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105</a:t>
            </a:fld>
            <a:endParaRPr lang="en-US"/>
          </a:p>
        </p:txBody>
      </p:sp>
    </p:spTree>
    <p:extLst>
      <p:ext uri="{BB962C8B-B14F-4D97-AF65-F5344CB8AC3E}">
        <p14:creationId xmlns:p14="http://schemas.microsoft.com/office/powerpoint/2010/main" val="1209603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1" i="0" kern="1200" dirty="0">
                <a:solidFill>
                  <a:schemeClr val="tx1"/>
                </a:solidFill>
                <a:latin typeface="Times New Roman" pitchFamily="18" charset="0"/>
                <a:ea typeface="+mn-ea"/>
                <a:cs typeface="+mn-cs"/>
              </a:rPr>
              <a:t>Dendrites</a:t>
            </a:r>
            <a:r>
              <a:rPr lang="zh-CN" altLang="en-US" sz="1200" b="1" i="0" kern="1200" dirty="0">
                <a:solidFill>
                  <a:schemeClr val="tx1"/>
                </a:solidFill>
                <a:latin typeface="Times New Roman" pitchFamily="18" charset="0"/>
                <a:ea typeface="+mn-ea"/>
                <a:cs typeface="+mn-cs"/>
              </a:rPr>
              <a:t>（</a:t>
            </a:r>
            <a:r>
              <a:rPr lang="zh-CN" altLang="en-US" sz="1200" b="0" i="0" kern="1200" dirty="0">
                <a:solidFill>
                  <a:schemeClr val="tx1"/>
                </a:solidFill>
                <a:effectLst/>
                <a:latin typeface="+mn-lt"/>
                <a:ea typeface="+mn-ea"/>
                <a:cs typeface="+mn-cs"/>
              </a:rPr>
              <a:t>树突</a:t>
            </a:r>
            <a:r>
              <a:rPr lang="zh-CN" altLang="en-US" sz="1200" b="1" i="0" kern="1200" dirty="0">
                <a:solidFill>
                  <a:schemeClr val="tx1"/>
                </a:solidFill>
                <a:latin typeface="Times New Roman" pitchFamily="18" charset="0"/>
                <a:ea typeface="+mn-ea"/>
                <a:cs typeface="+mn-cs"/>
              </a:rPr>
              <a:t>）</a:t>
            </a:r>
            <a:r>
              <a:rPr lang="en-US" altLang="zh-CN" sz="1200" b="0" i="0" kern="1200" dirty="0">
                <a:solidFill>
                  <a:schemeClr val="tx1"/>
                </a:solidFill>
                <a:latin typeface="Times New Roman" pitchFamily="18" charset="0"/>
                <a:ea typeface="+mn-ea"/>
                <a:cs typeface="+mn-cs"/>
              </a:rPr>
              <a:t> − They are tree-like branches, responsible for receiving the information from other neurons it is connected to. In other sense, we can say that they are like the ears of neuron.</a:t>
            </a:r>
          </a:p>
          <a:p>
            <a:r>
              <a:rPr lang="en-US" altLang="zh-CN" sz="1200" b="1" i="0" kern="1200" dirty="0">
                <a:solidFill>
                  <a:schemeClr val="tx1"/>
                </a:solidFill>
                <a:latin typeface="Times New Roman" pitchFamily="18" charset="0"/>
                <a:ea typeface="+mn-ea"/>
                <a:cs typeface="+mn-cs"/>
              </a:rPr>
              <a:t>Soma</a:t>
            </a:r>
            <a:r>
              <a:rPr lang="zh-CN" altLang="en-US" sz="1200" b="1" i="0" kern="1200" dirty="0">
                <a:solidFill>
                  <a:schemeClr val="tx1"/>
                </a:solidFill>
                <a:latin typeface="Times New Roman" pitchFamily="18" charset="0"/>
                <a:ea typeface="+mn-ea"/>
                <a:cs typeface="+mn-cs"/>
              </a:rPr>
              <a:t>（</a:t>
            </a:r>
            <a:r>
              <a:rPr lang="zh-CN" altLang="en-US" sz="1200" b="0" i="0" kern="1200" dirty="0">
                <a:solidFill>
                  <a:schemeClr val="tx1"/>
                </a:solidFill>
                <a:effectLst/>
                <a:latin typeface="+mn-lt"/>
                <a:ea typeface="+mn-ea"/>
                <a:cs typeface="+mn-cs"/>
              </a:rPr>
              <a:t>体细胞</a:t>
            </a:r>
            <a:r>
              <a:rPr lang="zh-CN" altLang="en-US" sz="1200" b="1" i="0" kern="1200" dirty="0">
                <a:solidFill>
                  <a:schemeClr val="tx1"/>
                </a:solidFill>
                <a:latin typeface="Times New Roman" pitchFamily="18" charset="0"/>
                <a:ea typeface="+mn-ea"/>
                <a:cs typeface="+mn-cs"/>
              </a:rPr>
              <a:t>）</a:t>
            </a:r>
            <a:r>
              <a:rPr lang="en-US" altLang="zh-CN" sz="1200" b="0" i="0" kern="1200" dirty="0">
                <a:solidFill>
                  <a:schemeClr val="tx1"/>
                </a:solidFill>
                <a:latin typeface="Times New Roman" pitchFamily="18" charset="0"/>
                <a:ea typeface="+mn-ea"/>
                <a:cs typeface="+mn-cs"/>
              </a:rPr>
              <a:t> − It is the cell body of the neuron and is responsible for processing of information, they have received from dendrites.</a:t>
            </a:r>
          </a:p>
          <a:p>
            <a:r>
              <a:rPr lang="en-US" altLang="zh-CN" sz="1200" b="1" i="0" kern="1200" dirty="0">
                <a:solidFill>
                  <a:schemeClr val="tx1"/>
                </a:solidFill>
                <a:latin typeface="Times New Roman" pitchFamily="18" charset="0"/>
                <a:ea typeface="+mn-ea"/>
                <a:cs typeface="+mn-cs"/>
              </a:rPr>
              <a:t>Axon</a:t>
            </a:r>
            <a:r>
              <a:rPr lang="zh-CN" altLang="en-US" sz="1200" b="1" i="0" kern="1200" dirty="0">
                <a:solidFill>
                  <a:schemeClr val="tx1"/>
                </a:solidFill>
                <a:latin typeface="Times New Roman" pitchFamily="18" charset="0"/>
                <a:ea typeface="+mn-ea"/>
                <a:cs typeface="+mn-cs"/>
              </a:rPr>
              <a:t>（</a:t>
            </a:r>
            <a:r>
              <a:rPr lang="zh-CN" altLang="en-US" sz="1200" b="0" i="0" kern="1200" dirty="0">
                <a:solidFill>
                  <a:schemeClr val="tx1"/>
                </a:solidFill>
                <a:effectLst/>
                <a:latin typeface="+mn-lt"/>
                <a:ea typeface="+mn-ea"/>
                <a:cs typeface="+mn-cs"/>
              </a:rPr>
              <a:t>轴突</a:t>
            </a:r>
            <a:r>
              <a:rPr lang="zh-CN" altLang="en-US" sz="1200" b="1" i="0" kern="1200" dirty="0">
                <a:solidFill>
                  <a:schemeClr val="tx1"/>
                </a:solidFill>
                <a:latin typeface="Times New Roman" pitchFamily="18" charset="0"/>
                <a:ea typeface="+mn-ea"/>
                <a:cs typeface="+mn-cs"/>
              </a:rPr>
              <a:t>）</a:t>
            </a:r>
            <a:r>
              <a:rPr lang="en-US" altLang="zh-CN" sz="1200" b="0" i="0" kern="1200" dirty="0">
                <a:solidFill>
                  <a:schemeClr val="tx1"/>
                </a:solidFill>
                <a:latin typeface="Times New Roman" pitchFamily="18" charset="0"/>
                <a:ea typeface="+mn-ea"/>
                <a:cs typeface="+mn-cs"/>
              </a:rPr>
              <a:t> − It is just like a cable through which neurons send the information.</a:t>
            </a:r>
          </a:p>
          <a:p>
            <a:r>
              <a:rPr lang="en-US" altLang="zh-CN" sz="1200" b="1" i="0" kern="1200" dirty="0">
                <a:solidFill>
                  <a:schemeClr val="tx1"/>
                </a:solidFill>
                <a:latin typeface="Times New Roman" pitchFamily="18" charset="0"/>
                <a:ea typeface="+mn-ea"/>
                <a:cs typeface="+mn-cs"/>
              </a:rPr>
              <a:t>Synapses</a:t>
            </a:r>
            <a:r>
              <a:rPr lang="en-US" altLang="zh-CN" sz="1200" b="0" i="0" kern="1200" dirty="0">
                <a:solidFill>
                  <a:schemeClr val="tx1"/>
                </a:solidFill>
                <a:latin typeface="Times New Roman" pitchFamily="18" charset="0"/>
                <a:ea typeface="+mn-ea"/>
                <a:cs typeface="+mn-cs"/>
              </a:rPr>
              <a:t> </a:t>
            </a:r>
            <a:r>
              <a:rPr lang="zh-CN" altLang="en-US" sz="1200" b="0" i="0" kern="1200" dirty="0">
                <a:solidFill>
                  <a:schemeClr val="tx1"/>
                </a:solidFill>
                <a:latin typeface="Times New Roman" pitchFamily="18" charset="0"/>
                <a:ea typeface="+mn-ea"/>
                <a:cs typeface="+mn-cs"/>
              </a:rPr>
              <a:t>（</a:t>
            </a:r>
            <a:r>
              <a:rPr lang="zh-CN" altLang="en-US" sz="1200" b="0" i="0" kern="1200" dirty="0">
                <a:solidFill>
                  <a:schemeClr val="tx1"/>
                </a:solidFill>
                <a:effectLst/>
                <a:latin typeface="+mn-lt"/>
                <a:ea typeface="+mn-ea"/>
                <a:cs typeface="+mn-cs"/>
              </a:rPr>
              <a:t>突触</a:t>
            </a:r>
            <a:r>
              <a:rPr lang="zh-CN" altLang="en-US" sz="1200" b="0" i="0" kern="1200" dirty="0">
                <a:solidFill>
                  <a:schemeClr val="tx1"/>
                </a:solidFill>
                <a:latin typeface="Times New Roman" pitchFamily="18" charset="0"/>
                <a:ea typeface="+mn-ea"/>
                <a:cs typeface="+mn-cs"/>
              </a:rPr>
              <a:t>）</a:t>
            </a:r>
            <a:r>
              <a:rPr lang="en-US" altLang="zh-CN" sz="1200" b="0" i="0" kern="1200" dirty="0">
                <a:solidFill>
                  <a:schemeClr val="tx1"/>
                </a:solidFill>
                <a:latin typeface="Times New Roman" pitchFamily="18" charset="0"/>
                <a:ea typeface="+mn-ea"/>
                <a:cs typeface="+mn-cs"/>
              </a:rPr>
              <a:t>− It is the connection between the axon and other neuron dendrites.</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4</a:t>
            </a:fld>
            <a:endParaRPr lang="en-US"/>
          </a:p>
        </p:txBody>
      </p:sp>
    </p:spTree>
    <p:extLst>
      <p:ext uri="{BB962C8B-B14F-4D97-AF65-F5344CB8AC3E}">
        <p14:creationId xmlns:p14="http://schemas.microsoft.com/office/powerpoint/2010/main" val="2177592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User can start training an </a:t>
            </a:r>
            <a:r>
              <a:rPr lang="en-US" altLang="zh-CN" dirty="0" err="1"/>
              <a:t>XGBoost</a:t>
            </a:r>
            <a:r>
              <a:rPr lang="en-US" altLang="zh-CN" dirty="0"/>
              <a:t> model from its last iteration of previous run. This can be of significant advantage in certain specific applications.</a:t>
            </a:r>
          </a:p>
          <a:p>
            <a:r>
              <a:rPr lang="en-US" altLang="zh-CN" sz="1200" b="0" i="0" kern="1200" dirty="0">
                <a:solidFill>
                  <a:schemeClr val="tx1"/>
                </a:solidFill>
                <a:effectLst/>
                <a:latin typeface="+mn-lt"/>
                <a:ea typeface="+mn-ea"/>
                <a:cs typeface="+mn-cs"/>
              </a:rPr>
              <a:t>A GBM would stop splitting a node when it encounters a negative loss in the split. Thus it is more of a </a:t>
            </a:r>
            <a:r>
              <a:rPr lang="en-US" altLang="zh-CN" sz="1200" b="1" i="0" kern="1200" dirty="0">
                <a:solidFill>
                  <a:schemeClr val="tx1"/>
                </a:solidFill>
                <a:effectLst/>
                <a:latin typeface="+mn-lt"/>
                <a:ea typeface="+mn-ea"/>
                <a:cs typeface="+mn-cs"/>
              </a:rPr>
              <a:t>greedy algorithm</a:t>
            </a:r>
            <a:r>
              <a:rPr lang="en-US" altLang="zh-CN" sz="1200" b="0" i="0" kern="1200" dirty="0">
                <a:solidFill>
                  <a:schemeClr val="tx1"/>
                </a:solidFill>
                <a:effectLst/>
                <a:latin typeface="+mn-lt"/>
                <a:ea typeface="+mn-ea"/>
                <a:cs typeface="+mn-cs"/>
              </a:rPr>
              <a:t>.</a:t>
            </a:r>
          </a:p>
          <a:p>
            <a:r>
              <a:rPr lang="en-US" altLang="zh-CN" sz="1200" b="0" i="0" kern="1200" dirty="0" err="1">
                <a:solidFill>
                  <a:schemeClr val="tx1"/>
                </a:solidFill>
                <a:effectLst/>
                <a:latin typeface="+mn-lt"/>
                <a:ea typeface="+mn-ea"/>
                <a:cs typeface="+mn-cs"/>
              </a:rPr>
              <a:t>XGBoost</a:t>
            </a:r>
            <a:r>
              <a:rPr lang="en-US" altLang="zh-CN" sz="1200" b="0" i="0" kern="1200" dirty="0">
                <a:solidFill>
                  <a:schemeClr val="tx1"/>
                </a:solidFill>
                <a:effectLst/>
                <a:latin typeface="+mn-lt"/>
                <a:ea typeface="+mn-ea"/>
                <a:cs typeface="+mn-cs"/>
              </a:rPr>
              <a:t> on the other hand make </a:t>
            </a:r>
            <a:r>
              <a:rPr lang="en-US" altLang="zh-CN" sz="1200" b="1" i="0" kern="1200" dirty="0">
                <a:solidFill>
                  <a:schemeClr val="tx1"/>
                </a:solidFill>
                <a:effectLst/>
                <a:latin typeface="+mn-lt"/>
                <a:ea typeface="+mn-ea"/>
                <a:cs typeface="+mn-cs"/>
              </a:rPr>
              <a:t>splits up to the </a:t>
            </a:r>
            <a:r>
              <a:rPr lang="en-US" altLang="zh-CN" sz="1200" b="1" i="0" kern="1200" dirty="0" err="1">
                <a:solidFill>
                  <a:schemeClr val="tx1"/>
                </a:solidFill>
                <a:effectLst/>
                <a:latin typeface="+mn-lt"/>
                <a:ea typeface="+mn-ea"/>
                <a:cs typeface="+mn-cs"/>
              </a:rPr>
              <a:t>max_depth</a:t>
            </a:r>
            <a:r>
              <a:rPr lang="en-US" altLang="zh-CN" sz="1200" b="0" i="0" kern="1200" dirty="0">
                <a:solidFill>
                  <a:schemeClr val="tx1"/>
                </a:solidFill>
                <a:effectLst/>
                <a:latin typeface="+mn-lt"/>
                <a:ea typeface="+mn-ea"/>
                <a:cs typeface="+mn-cs"/>
              </a:rPr>
              <a:t> specified and then start </a:t>
            </a:r>
            <a:r>
              <a:rPr lang="en-US" altLang="zh-CN" sz="1200" b="1" i="0" kern="1200" dirty="0">
                <a:solidFill>
                  <a:schemeClr val="tx1"/>
                </a:solidFill>
                <a:effectLst/>
                <a:latin typeface="+mn-lt"/>
                <a:ea typeface="+mn-ea"/>
                <a:cs typeface="+mn-cs"/>
              </a:rPr>
              <a:t>pruning </a:t>
            </a:r>
            <a:r>
              <a:rPr lang="en-US" altLang="zh-CN" sz="1200" b="0" i="0" kern="1200" dirty="0">
                <a:solidFill>
                  <a:schemeClr val="tx1"/>
                </a:solidFill>
                <a:effectLst/>
                <a:latin typeface="+mn-lt"/>
                <a:ea typeface="+mn-ea"/>
                <a:cs typeface="+mn-cs"/>
              </a:rPr>
              <a:t>the tree backwards and remove splits beyond which there is no positive gain.</a:t>
            </a:r>
          </a:p>
          <a:p>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111</a:t>
            </a:fld>
            <a:endParaRPr lang="en-US"/>
          </a:p>
        </p:txBody>
      </p:sp>
    </p:spTree>
    <p:extLst>
      <p:ext uri="{BB962C8B-B14F-4D97-AF65-F5344CB8AC3E}">
        <p14:creationId xmlns:p14="http://schemas.microsoft.com/office/powerpoint/2010/main" val="2475468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r>
              <a:rPr lang="zh-CN" altLang="en-US" dirty="0"/>
              <a:t>无需数学公式，就能完成非线性映射。</a:t>
            </a:r>
            <a:endParaRPr lang="en-US" altLang="zh-CN" dirty="0"/>
          </a:p>
          <a:p>
            <a:r>
              <a:rPr lang="zh-CN" altLang="en-US" dirty="0"/>
              <a:t>输入未曾见过的非样本数据，能够完成由输入到输出空间的映射，泛化能力。</a:t>
            </a:r>
            <a:endParaRPr lang="en-US" altLang="zh-CN" dirty="0"/>
          </a:p>
          <a:p>
            <a:r>
              <a:rPr lang="zh-CN" altLang="en-US" dirty="0"/>
              <a:t>样本有错误，对网络影响较小。</a:t>
            </a:r>
            <a:endParaRPr lang="en-US" altLang="zh-CN" dirty="0"/>
          </a:p>
          <a:p>
            <a:r>
              <a:rPr lang="zh-CN" altLang="en-US" sz="1200" b="0" i="0" kern="1200" dirty="0">
                <a:solidFill>
                  <a:schemeClr val="tx1"/>
                </a:solidFill>
                <a:effectLst/>
                <a:latin typeface="+mn-lt"/>
                <a:ea typeface="+mn-ea"/>
                <a:cs typeface="+mn-cs"/>
              </a:rPr>
              <a:t>自适应</a:t>
            </a:r>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8</a:t>
            </a:fld>
            <a:endParaRPr lang="en-US"/>
          </a:p>
        </p:txBody>
      </p:sp>
    </p:spTree>
    <p:extLst>
      <p:ext uri="{BB962C8B-B14F-4D97-AF65-F5344CB8AC3E}">
        <p14:creationId xmlns:p14="http://schemas.microsoft.com/office/powerpoint/2010/main" val="4232241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a:solidFill>
                  <a:schemeClr val="tx1"/>
                </a:solidFill>
                <a:latin typeface="+mn-lt"/>
                <a:ea typeface="+mn-ea"/>
                <a:cs typeface="+mn-cs"/>
              </a:rPr>
              <a:t>Recent research has found a different activation function, the rectified linear function, often works better in practice for deep neural networks.</a:t>
            </a:r>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10</a:t>
            </a:fld>
            <a:endParaRPr lang="en-US"/>
          </a:p>
        </p:txBody>
      </p:sp>
    </p:spTree>
    <p:extLst>
      <p:ext uri="{BB962C8B-B14F-4D97-AF65-F5344CB8AC3E}">
        <p14:creationId xmlns:p14="http://schemas.microsoft.com/office/powerpoint/2010/main" val="531957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过拟合表现在训练数据上的误差非常小，而在测试数据上误差反而增大。</a:t>
            </a:r>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15</a:t>
            </a:fld>
            <a:endParaRPr lang="en-US"/>
          </a:p>
        </p:txBody>
      </p:sp>
    </p:spTree>
    <p:extLst>
      <p:ext uri="{BB962C8B-B14F-4D97-AF65-F5344CB8AC3E}">
        <p14:creationId xmlns:p14="http://schemas.microsoft.com/office/powerpoint/2010/main" val="2053500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br>
              <a:rPr lang="zh-CN" altLang="en-US" dirty="0"/>
            </a:br>
            <a:r>
              <a:rPr lang="zh-CN" altLang="en-US" b="1" dirty="0"/>
              <a:t>同样是利用链式法则，</a:t>
            </a:r>
            <a:r>
              <a:rPr lang="en-US" altLang="zh-CN" b="1" dirty="0"/>
              <a:t>BP</a:t>
            </a:r>
            <a:r>
              <a:rPr lang="zh-CN" altLang="en-US" b="1" dirty="0"/>
              <a:t>算法则机智地避开了这种冗余，它对于每一个路径只访问一次就能求顶点对所有下层节点的偏导值。</a:t>
            </a:r>
            <a:br>
              <a:rPr lang="zh-CN" altLang="en-US" dirty="0"/>
            </a:br>
            <a:r>
              <a:rPr lang="zh-CN" altLang="en-US" dirty="0"/>
              <a:t>正如反向传播</a:t>
            </a:r>
            <a:r>
              <a:rPr lang="en-US" altLang="zh-CN" dirty="0"/>
              <a:t>(BP)</a:t>
            </a:r>
            <a:r>
              <a:rPr lang="zh-CN" altLang="en-US" dirty="0"/>
              <a:t>算法的名字说的那样，</a:t>
            </a:r>
            <a:r>
              <a:rPr lang="en-US" altLang="zh-CN" dirty="0"/>
              <a:t>BP</a:t>
            </a:r>
            <a:r>
              <a:rPr lang="zh-CN" altLang="en-US" dirty="0"/>
              <a:t>算法是反向</a:t>
            </a:r>
            <a:r>
              <a:rPr lang="en-US" altLang="zh-CN" dirty="0"/>
              <a:t>(</a:t>
            </a:r>
            <a:r>
              <a:rPr lang="zh-CN" altLang="en-US" dirty="0"/>
              <a:t>自上往下</a:t>
            </a:r>
            <a:r>
              <a:rPr lang="en-US" altLang="zh-CN" dirty="0"/>
              <a:t>)</a:t>
            </a:r>
            <a:r>
              <a:rPr lang="zh-CN" altLang="en-US" dirty="0"/>
              <a:t>来寻找路径的。</a:t>
            </a:r>
            <a:br>
              <a:rPr lang="zh-CN" altLang="en-US" dirty="0"/>
            </a:br>
            <a:br>
              <a:rPr lang="zh-CN" altLang="en-US" dirty="0"/>
            </a:br>
            <a:r>
              <a:rPr lang="zh-CN" altLang="en-US" dirty="0"/>
              <a:t>从最上层的节点</a:t>
            </a:r>
            <a:r>
              <a:rPr lang="en-US" altLang="zh-CN" dirty="0"/>
              <a:t>e</a:t>
            </a:r>
            <a:r>
              <a:rPr lang="zh-CN" altLang="en-US" dirty="0"/>
              <a:t>开始，初始值为</a:t>
            </a:r>
            <a:r>
              <a:rPr lang="en-US" altLang="zh-CN" dirty="0"/>
              <a:t>1</a:t>
            </a:r>
            <a:r>
              <a:rPr lang="zh-CN" altLang="en-US" dirty="0"/>
              <a:t>，以层为单位进行处理。对于</a:t>
            </a:r>
            <a:r>
              <a:rPr lang="en-US" altLang="zh-CN" dirty="0"/>
              <a:t>e</a:t>
            </a:r>
            <a:r>
              <a:rPr lang="zh-CN" altLang="en-US" dirty="0"/>
              <a:t>的下一层的所有子节点，将</a:t>
            </a:r>
            <a:r>
              <a:rPr lang="en-US" altLang="zh-CN" dirty="0"/>
              <a:t>1</a:t>
            </a:r>
            <a:r>
              <a:rPr lang="zh-CN" altLang="en-US" dirty="0"/>
              <a:t>乘以</a:t>
            </a:r>
            <a:r>
              <a:rPr lang="en-US" altLang="zh-CN" dirty="0"/>
              <a:t>e</a:t>
            </a:r>
            <a:r>
              <a:rPr lang="zh-CN" altLang="en-US" dirty="0"/>
              <a:t>到某个节点路径上的偏导值，并将结果“堆放”在该子节点中。等</a:t>
            </a:r>
            <a:r>
              <a:rPr lang="en-US" altLang="zh-CN" dirty="0"/>
              <a:t>e</a:t>
            </a:r>
            <a:r>
              <a:rPr lang="zh-CN" altLang="en-US" dirty="0"/>
              <a:t>所在的层按照这样传播完毕后，第二层的每一个节点都“堆放</a:t>
            </a:r>
            <a:r>
              <a:rPr lang="en-US" altLang="zh-CN" dirty="0"/>
              <a:t>"</a:t>
            </a:r>
            <a:r>
              <a:rPr lang="zh-CN" altLang="en-US" dirty="0"/>
              <a:t>些值，然后我们针对每个节点，把它里面所有“堆放”的值求和，就得到了顶点</a:t>
            </a:r>
            <a:r>
              <a:rPr lang="en-US" altLang="zh-CN" dirty="0"/>
              <a:t>e</a:t>
            </a:r>
            <a:r>
              <a:rPr lang="zh-CN" altLang="en-US" dirty="0"/>
              <a:t>对该节点的偏导。然后将这些第二层的节点各自作为起始顶点，初始值设为顶点</a:t>
            </a:r>
            <a:r>
              <a:rPr lang="en-US" altLang="zh-CN" dirty="0"/>
              <a:t>e</a:t>
            </a:r>
            <a:r>
              <a:rPr lang="zh-CN" altLang="en-US" dirty="0"/>
              <a:t>对它们的偏导值，以</a:t>
            </a:r>
            <a:r>
              <a:rPr lang="en-US" altLang="zh-CN" dirty="0"/>
              <a:t>"</a:t>
            </a:r>
            <a:r>
              <a:rPr lang="zh-CN" altLang="en-US" dirty="0"/>
              <a:t>层</a:t>
            </a:r>
            <a:r>
              <a:rPr lang="en-US" altLang="zh-CN" dirty="0"/>
              <a:t>"</a:t>
            </a:r>
            <a:r>
              <a:rPr lang="zh-CN" altLang="en-US" dirty="0"/>
              <a:t>为单位重复上述传播过程，即可求出顶点</a:t>
            </a:r>
            <a:r>
              <a:rPr lang="en-US" altLang="zh-CN" dirty="0"/>
              <a:t>e</a:t>
            </a:r>
            <a:r>
              <a:rPr lang="zh-CN" altLang="en-US" dirty="0"/>
              <a:t>对每一层节点的偏导数</a:t>
            </a:r>
          </a:p>
          <a:p>
            <a:br>
              <a:rPr lang="zh-CN" altLang="en-US" dirty="0"/>
            </a:br>
            <a:br>
              <a:rPr lang="zh-CN" altLang="en-US" dirty="0"/>
            </a:br>
            <a:r>
              <a:rPr lang="zh-CN" altLang="en-US" dirty="0"/>
              <a:t>作者：胡逸夫</a:t>
            </a:r>
            <a:br>
              <a:rPr lang="zh-CN" altLang="en-US" dirty="0"/>
            </a:br>
            <a:r>
              <a:rPr lang="zh-CN" altLang="en-US" dirty="0"/>
              <a:t>链接：</a:t>
            </a:r>
            <a:r>
              <a:rPr lang="en-US" altLang="zh-CN" dirty="0"/>
              <a:t>https://www.zhihu.com/question/27239198/answer/89853077</a:t>
            </a:r>
            <a:br>
              <a:rPr lang="en-US" altLang="zh-CN" dirty="0"/>
            </a:br>
            <a:r>
              <a:rPr lang="zh-CN" altLang="en-US" dirty="0"/>
              <a:t>来源：知乎</a:t>
            </a:r>
            <a:br>
              <a:rPr lang="zh-CN" altLang="en-US" dirty="0"/>
            </a:br>
            <a:r>
              <a:rPr lang="zh-CN" altLang="en-US" dirty="0"/>
              <a:t>著作权归作者所有。商业转载请联系作者获得授权，非商业转载请注明出处。</a:t>
            </a:r>
          </a:p>
          <a:p>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18</a:t>
            </a:fld>
            <a:endParaRPr lang="en-US"/>
          </a:p>
        </p:txBody>
      </p:sp>
    </p:spTree>
    <p:extLst>
      <p:ext uri="{BB962C8B-B14F-4D97-AF65-F5344CB8AC3E}">
        <p14:creationId xmlns:p14="http://schemas.microsoft.com/office/powerpoint/2010/main" val="3794864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44</a:t>
            </a:fld>
            <a:endParaRPr lang="en-US"/>
          </a:p>
        </p:txBody>
      </p:sp>
    </p:spTree>
    <p:extLst>
      <p:ext uri="{BB962C8B-B14F-4D97-AF65-F5344CB8AC3E}">
        <p14:creationId xmlns:p14="http://schemas.microsoft.com/office/powerpoint/2010/main" val="1803730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在上面，我们已经把不等式的约束问题也转变为了一个</a:t>
            </a:r>
            <a:r>
              <a:rPr lang="en-US"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的问题。</a:t>
            </a:r>
          </a:p>
          <a:p>
            <a:r>
              <a:rPr lang="zh-CN" altLang="en-US" sz="1200" b="0" i="0" kern="1200" dirty="0">
                <a:solidFill>
                  <a:schemeClr val="tx1"/>
                </a:solidFill>
                <a:effectLst/>
                <a:latin typeface="+mn-lt"/>
                <a:ea typeface="+mn-ea"/>
                <a:cs typeface="+mn-cs"/>
              </a:rPr>
              <a:t>但其实是仍然个很难解决的问题，因为我们要先解决不等式约束的</a:t>
            </a:r>
            <a:r>
              <a:rPr lang="en-US" altLang="zh-CN" sz="1200" b="0" i="0" kern="1200" dirty="0">
                <a:solidFill>
                  <a:schemeClr val="tx1"/>
                </a:solidFill>
                <a:effectLst/>
                <a:latin typeface="+mn-lt"/>
                <a:ea typeface="+mn-ea"/>
                <a:cs typeface="+mn-cs"/>
              </a:rPr>
              <a:t>max</a:t>
            </a:r>
            <a:r>
              <a:rPr lang="zh-CN" altLang="en-US" sz="1200" b="0" i="0" kern="1200" dirty="0">
                <a:solidFill>
                  <a:schemeClr val="tx1"/>
                </a:solidFill>
                <a:effectLst/>
                <a:latin typeface="+mn-lt"/>
                <a:ea typeface="+mn-ea"/>
                <a:cs typeface="+mn-cs"/>
              </a:rPr>
              <a:t>问题，然后再在</a:t>
            </a:r>
            <a:r>
              <a:rPr lang="en-US" altLang="zh-CN" sz="1200" b="0" i="0" kern="1200" dirty="0">
                <a:solidFill>
                  <a:schemeClr val="tx1"/>
                </a:solidFill>
                <a:effectLst/>
                <a:latin typeface="+mn-lt"/>
                <a:ea typeface="+mn-ea"/>
                <a:cs typeface="+mn-cs"/>
              </a:rPr>
              <a:t>w</a:t>
            </a:r>
            <a:r>
              <a:rPr lang="zh-CN" altLang="en-US" sz="1200" b="0" i="0" kern="1200" dirty="0">
                <a:solidFill>
                  <a:schemeClr val="tx1"/>
                </a:solidFill>
                <a:effectLst/>
                <a:latin typeface="+mn-lt"/>
                <a:ea typeface="+mn-ea"/>
                <a:cs typeface="+mn-cs"/>
              </a:rPr>
              <a:t>上求最小值。怎么办呢？如果能把顺序换一下，先解决关于</a:t>
            </a:r>
            <a:r>
              <a:rPr lang="en-US" altLang="zh-CN" sz="1200" b="0" i="0" kern="1200" dirty="0">
                <a:solidFill>
                  <a:schemeClr val="tx1"/>
                </a:solidFill>
                <a:effectLst/>
                <a:latin typeface="+mn-lt"/>
                <a:ea typeface="+mn-ea"/>
                <a:cs typeface="+mn-cs"/>
              </a:rPr>
              <a:t>w</a:t>
            </a:r>
            <a:r>
              <a:rPr lang="zh-CN" altLang="en-US" sz="1200" b="0" i="0" kern="1200" dirty="0">
                <a:solidFill>
                  <a:schemeClr val="tx1"/>
                </a:solidFill>
                <a:effectLst/>
                <a:latin typeface="+mn-lt"/>
                <a:ea typeface="+mn-ea"/>
                <a:cs typeface="+mn-cs"/>
              </a:rPr>
              <a:t>的最小值，在解决关于</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的不等式约束问题就好了。即，</a:t>
            </a:r>
          </a:p>
          <a:p>
            <a:br>
              <a:rPr lang="zh-CN" altLang="en-US" dirty="0"/>
            </a:br>
            <a:br>
              <a:rPr lang="zh-CN" altLang="en-US" dirty="0"/>
            </a:b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1CA714FF-B8DD-4C86-8A6C-413D8D8DE891}" type="slidenum">
              <a:rPr lang="en-US" smtClean="0"/>
              <a:pPr/>
              <a:t>47</a:t>
            </a:fld>
            <a:endParaRPr lang="en-US"/>
          </a:p>
        </p:txBody>
      </p:sp>
    </p:spTree>
    <p:extLst>
      <p:ext uri="{BB962C8B-B14F-4D97-AF65-F5344CB8AC3E}">
        <p14:creationId xmlns:p14="http://schemas.microsoft.com/office/powerpoint/2010/main" val="3010564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任何半正定的函数都可以作为</a:t>
            </a:r>
            <a:r>
              <a:rPr lang="zh-CN" altLang="en-US" dirty="0">
                <a:hlinkClick r:id="rId3"/>
              </a:rPr>
              <a:t>核函数</a:t>
            </a:r>
            <a:r>
              <a:rPr lang="en-US" altLang="zh-CN" dirty="0"/>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1CA714FF-B8DD-4C86-8A6C-413D8D8DE891}" type="slidenum">
              <a:rPr lang="en-US" smtClean="0"/>
              <a:pPr/>
              <a:t>57</a:t>
            </a:fld>
            <a:endParaRPr lang="en-US"/>
          </a:p>
        </p:txBody>
      </p:sp>
    </p:spTree>
    <p:extLst>
      <p:ext uri="{BB962C8B-B14F-4D97-AF65-F5344CB8AC3E}">
        <p14:creationId xmlns:p14="http://schemas.microsoft.com/office/powerpoint/2010/main" val="1845860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65BD7F-CF5E-4CA1-A66C-9932D20AF6DF}" type="datetime1">
              <a:rPr lang="en-US" smtClean="0"/>
              <a:pPr/>
              <a:t>2/18/2021</a:t>
            </a:fld>
            <a:endParaRPr lang="en-US" dirty="0"/>
          </a:p>
        </p:txBody>
      </p:sp>
      <p:sp>
        <p:nvSpPr>
          <p:cNvPr id="5" name="Footer Placeholder 4"/>
          <p:cNvSpPr>
            <a:spLocks noGrp="1"/>
          </p:cNvSpPr>
          <p:nvPr>
            <p:ph type="ftr" sz="quarter" idx="11"/>
          </p:nvPr>
        </p:nvSpPr>
        <p:spPr/>
        <p:txBody>
          <a:bodyPr/>
          <a:lstStyle/>
          <a:p>
            <a:r>
              <a:rPr lang="en-US" dirty="0"/>
              <a:t>Transportation Big Data Analytics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394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D5B335-A9DC-419A-B162-31094CAA7603}" type="datetime1">
              <a:rPr lang="en-US" smtClean="0"/>
              <a:pPr/>
              <a:t>2/18/2021</a:t>
            </a:fld>
            <a:endParaRPr lang="en-US" dirty="0"/>
          </a:p>
        </p:txBody>
      </p:sp>
      <p:sp>
        <p:nvSpPr>
          <p:cNvPr id="5" name="Footer Placeholder 4"/>
          <p:cNvSpPr>
            <a:spLocks noGrp="1"/>
          </p:cNvSpPr>
          <p:nvPr>
            <p:ph type="ftr" sz="quarter" idx="11"/>
          </p:nvPr>
        </p:nvSpPr>
        <p:spPr/>
        <p:txBody>
          <a:bodyPr/>
          <a:lstStyle/>
          <a:p>
            <a:r>
              <a:rPr lang="en-US" dirty="0"/>
              <a:t>Transportation Big Data Analytics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913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58BD9A-8BE6-4E4B-B841-0A3F6BC7AE56}" type="datetime1">
              <a:rPr lang="en-US" smtClean="0"/>
              <a:pPr/>
              <a:t>2/18/2021</a:t>
            </a:fld>
            <a:endParaRPr lang="en-US" dirty="0"/>
          </a:p>
        </p:txBody>
      </p:sp>
      <p:sp>
        <p:nvSpPr>
          <p:cNvPr id="5" name="Footer Placeholder 4"/>
          <p:cNvSpPr>
            <a:spLocks noGrp="1"/>
          </p:cNvSpPr>
          <p:nvPr>
            <p:ph type="ftr" sz="quarter" idx="11"/>
          </p:nvPr>
        </p:nvSpPr>
        <p:spPr/>
        <p:txBody>
          <a:bodyPr/>
          <a:lstStyle/>
          <a:p>
            <a:r>
              <a:rPr lang="en-US" dirty="0"/>
              <a:t>Transportation Big Data Analytics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6522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609600"/>
            <a:ext cx="10363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914400" y="6248400"/>
            <a:ext cx="2540000" cy="457200"/>
          </a:xfrm>
        </p:spPr>
        <p:txBody>
          <a:bodyPr/>
          <a:lstStyle>
            <a:lvl1pPr>
              <a:defRPr smtClean="0"/>
            </a:lvl1pPr>
          </a:lstStyle>
          <a:p>
            <a:pPr>
              <a:defRPr/>
            </a:pPr>
            <a:fld id="{90765EA4-DE78-4CEC-8C4F-D0DCAA0C0861}" type="datetime1">
              <a:rPr lang="en-US" altLang="en-US" smtClean="0"/>
              <a:pPr>
                <a:defRPr/>
              </a:pPr>
              <a:t>2/18/2021</a:t>
            </a:fld>
            <a:endParaRPr lang="en-US" altLang="en-US"/>
          </a:p>
        </p:txBody>
      </p:sp>
      <p:sp>
        <p:nvSpPr>
          <p:cNvPr id="4" name="Footer Placeholder 3"/>
          <p:cNvSpPr>
            <a:spLocks noGrp="1"/>
          </p:cNvSpPr>
          <p:nvPr>
            <p:ph type="ftr" sz="quarter" idx="11"/>
          </p:nvPr>
        </p:nvSpPr>
        <p:spPr>
          <a:xfrm>
            <a:off x="4165600" y="6248400"/>
            <a:ext cx="3860800" cy="457200"/>
          </a:xfrm>
        </p:spPr>
        <p:txBody>
          <a:bodyPr/>
          <a:lstStyle>
            <a:lvl1pPr>
              <a:defRPr>
                <a:latin typeface="Arial" charset="0"/>
              </a:defRPr>
            </a:lvl1pPr>
          </a:lstStyle>
          <a:p>
            <a:pPr>
              <a:defRPr/>
            </a:pPr>
            <a:r>
              <a:rPr lang="en-US" dirty="0"/>
              <a:t>Transportation Big Data Analytics </a:t>
            </a:r>
          </a:p>
        </p:txBody>
      </p:sp>
      <p:sp>
        <p:nvSpPr>
          <p:cNvPr id="5" name="Slide Number Placeholder 4"/>
          <p:cNvSpPr>
            <a:spLocks noGrp="1"/>
          </p:cNvSpPr>
          <p:nvPr>
            <p:ph type="sldNum" sz="quarter" idx="12"/>
          </p:nvPr>
        </p:nvSpPr>
        <p:spPr>
          <a:xfrm>
            <a:off x="8737600" y="6248400"/>
            <a:ext cx="2540000" cy="457200"/>
          </a:xfrm>
        </p:spPr>
        <p:txBody>
          <a:bodyPr/>
          <a:lstStyle>
            <a:lvl1pPr>
              <a:defRPr smtClean="0"/>
            </a:lvl1pPr>
          </a:lstStyle>
          <a:p>
            <a:pPr>
              <a:defRPr/>
            </a:pPr>
            <a:fld id="{5EB663E8-88FD-4048-9075-AFEE1936E599}" type="slidenum">
              <a:rPr lang="en-US" altLang="en-US"/>
              <a:pPr>
                <a:defRPr/>
              </a:pPr>
              <a:t>‹#›</a:t>
            </a:fld>
            <a:endParaRPr lang="en-US" altLang="en-US"/>
          </a:p>
        </p:txBody>
      </p:sp>
    </p:spTree>
    <p:extLst>
      <p:ext uri="{BB962C8B-B14F-4D97-AF65-F5344CB8AC3E}">
        <p14:creationId xmlns:p14="http://schemas.microsoft.com/office/powerpoint/2010/main" val="7549740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197600" y="1981200"/>
            <a:ext cx="5080000" cy="4114800"/>
          </a:xfrm>
        </p:spPr>
        <p:txBody>
          <a:bodyPr/>
          <a:lstStyle/>
          <a:p>
            <a:pPr lvl="0"/>
            <a:endParaRPr lang="en-US" noProof="0"/>
          </a:p>
        </p:txBody>
      </p:sp>
      <p:sp>
        <p:nvSpPr>
          <p:cNvPr id="5" name="Date Placeholder 4"/>
          <p:cNvSpPr>
            <a:spLocks noGrp="1"/>
          </p:cNvSpPr>
          <p:nvPr>
            <p:ph type="dt" sz="half" idx="10"/>
          </p:nvPr>
        </p:nvSpPr>
        <p:spPr>
          <a:xfrm>
            <a:off x="914400" y="6248400"/>
            <a:ext cx="2540000" cy="457200"/>
          </a:xfrm>
        </p:spPr>
        <p:txBody>
          <a:bodyPr/>
          <a:lstStyle>
            <a:lvl1pPr>
              <a:defRPr smtClean="0"/>
            </a:lvl1pPr>
          </a:lstStyle>
          <a:p>
            <a:pPr>
              <a:defRPr/>
            </a:pPr>
            <a:fld id="{3738CAD1-DA48-423A-852F-D4631EADF94A}" type="datetime1">
              <a:rPr lang="en-US" altLang="en-US" smtClean="0"/>
              <a:pPr>
                <a:defRPr/>
              </a:pPr>
              <a:t>2/18/2021</a:t>
            </a:fld>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atin typeface="Arial" charset="0"/>
              </a:defRPr>
            </a:lvl1pPr>
          </a:lstStyle>
          <a:p>
            <a:pPr>
              <a:defRPr/>
            </a:pPr>
            <a:r>
              <a:rPr lang="en-US" dirty="0"/>
              <a:t>Transportation Big Data Analytics </a:t>
            </a:r>
          </a:p>
        </p:txBody>
      </p:sp>
      <p:sp>
        <p:nvSpPr>
          <p:cNvPr id="7" name="Slide Number Placeholder 6"/>
          <p:cNvSpPr>
            <a:spLocks noGrp="1"/>
          </p:cNvSpPr>
          <p:nvPr>
            <p:ph type="sldNum" sz="quarter" idx="12"/>
          </p:nvPr>
        </p:nvSpPr>
        <p:spPr>
          <a:xfrm>
            <a:off x="8737600" y="6248400"/>
            <a:ext cx="2540000" cy="457200"/>
          </a:xfrm>
        </p:spPr>
        <p:txBody>
          <a:bodyPr/>
          <a:lstStyle>
            <a:lvl1pPr>
              <a:defRPr smtClean="0"/>
            </a:lvl1pPr>
          </a:lstStyle>
          <a:p>
            <a:pPr>
              <a:defRPr/>
            </a:pPr>
            <a:fld id="{5625C99B-E222-49FE-9B47-420BE7C32914}" type="slidenum">
              <a:rPr lang="en-US" altLang="en-US"/>
              <a:pPr>
                <a:defRPr/>
              </a:pPr>
              <a:t>‹#›</a:t>
            </a:fld>
            <a:endParaRPr lang="en-US" altLang="en-US"/>
          </a:p>
        </p:txBody>
      </p:sp>
    </p:spTree>
    <p:extLst>
      <p:ext uri="{BB962C8B-B14F-4D97-AF65-F5344CB8AC3E}">
        <p14:creationId xmlns:p14="http://schemas.microsoft.com/office/powerpoint/2010/main" val="3301155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Footer Placeholder 4"/>
          <p:cNvSpPr>
            <a:spLocks noGrp="1"/>
          </p:cNvSpPr>
          <p:nvPr>
            <p:ph type="ftr" sz="quarter" idx="11"/>
          </p:nvPr>
        </p:nvSpPr>
        <p:spPr>
          <a:xfrm>
            <a:off x="3715078" y="6459785"/>
            <a:ext cx="4822804" cy="365125"/>
          </a:xfrm>
        </p:spPr>
        <p:txBody>
          <a:bodyPr/>
          <a:lstStyle/>
          <a:p>
            <a:r>
              <a:rPr lang="en-US" dirty="0"/>
              <a:t>Transportation Big Data Analytics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6973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3056A83-A2FE-493F-A55C-C9F5A1CBC524}" type="datetime1">
              <a:rPr lang="en-US" smtClean="0"/>
              <a:pPr/>
              <a:t>2/18/2021</a:t>
            </a:fld>
            <a:endParaRPr lang="en-US" dirty="0"/>
          </a:p>
        </p:txBody>
      </p:sp>
      <p:sp>
        <p:nvSpPr>
          <p:cNvPr id="5" name="Footer Placeholder 4"/>
          <p:cNvSpPr>
            <a:spLocks noGrp="1"/>
          </p:cNvSpPr>
          <p:nvPr>
            <p:ph type="ftr" sz="quarter" idx="11"/>
          </p:nvPr>
        </p:nvSpPr>
        <p:spPr>
          <a:xfrm>
            <a:off x="3715078" y="6459785"/>
            <a:ext cx="4822804" cy="365125"/>
          </a:xfrm>
        </p:spPr>
        <p:txBody>
          <a:bodyPr/>
          <a:lstStyle/>
          <a:p>
            <a:r>
              <a:rPr lang="en-US" dirty="0"/>
              <a:t>Transportation Big Data Analytics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069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844365"/>
          </a:xfrm>
        </p:spPr>
        <p:txBody>
          <a:bodyPr/>
          <a:lstStyle/>
          <a:p>
            <a:r>
              <a:rPr lang="en-US" dirty="0"/>
              <a:t>Click to edit Master title style</a:t>
            </a:r>
          </a:p>
        </p:txBody>
      </p:sp>
      <p:sp>
        <p:nvSpPr>
          <p:cNvPr id="3" name="Content Placeholder 2"/>
          <p:cNvSpPr>
            <a:spLocks noGrp="1"/>
          </p:cNvSpPr>
          <p:nvPr>
            <p:ph sz="half" idx="1"/>
          </p:nvPr>
        </p:nvSpPr>
        <p:spPr>
          <a:xfrm>
            <a:off x="1097280" y="1244155"/>
            <a:ext cx="4937760" cy="50242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244155"/>
            <a:ext cx="4937760" cy="502429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84C1F6-CA33-4C6C-95B4-67A7163749B7}" type="datetime1">
              <a:rPr lang="en-US" smtClean="0"/>
              <a:pPr/>
              <a:t>2/18/2021</a:t>
            </a:fld>
            <a:endParaRPr lang="en-US" dirty="0"/>
          </a:p>
        </p:txBody>
      </p:sp>
      <p:sp>
        <p:nvSpPr>
          <p:cNvPr id="6" name="Footer Placeholder 5"/>
          <p:cNvSpPr>
            <a:spLocks noGrp="1"/>
          </p:cNvSpPr>
          <p:nvPr>
            <p:ph type="ftr" sz="quarter" idx="11"/>
          </p:nvPr>
        </p:nvSpPr>
        <p:spPr/>
        <p:txBody>
          <a:bodyPr/>
          <a:lstStyle/>
          <a:p>
            <a:r>
              <a:rPr lang="en-US" dirty="0"/>
              <a:t>Transportation Big Data Analytics </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0300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820302"/>
          </a:xfrm>
        </p:spPr>
        <p:txBody>
          <a:bodyPr/>
          <a:lstStyle/>
          <a:p>
            <a:r>
              <a:rPr lang="en-US" dirty="0"/>
              <a:t>Click to edit Master title style</a:t>
            </a:r>
          </a:p>
        </p:txBody>
      </p:sp>
      <p:sp>
        <p:nvSpPr>
          <p:cNvPr id="3" name="Text Placeholder 2"/>
          <p:cNvSpPr>
            <a:spLocks noGrp="1"/>
          </p:cNvSpPr>
          <p:nvPr>
            <p:ph type="body" idx="1"/>
          </p:nvPr>
        </p:nvSpPr>
        <p:spPr>
          <a:xfrm>
            <a:off x="1097280" y="125651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1992795"/>
            <a:ext cx="4937760" cy="42636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25651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1992793"/>
            <a:ext cx="4937760" cy="42636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A5815B-8905-42FF-8B0D-93F9BE91FDA8}" type="datetime1">
              <a:rPr lang="en-US" smtClean="0"/>
              <a:pPr/>
              <a:t>2/18/2021</a:t>
            </a:fld>
            <a:endParaRPr lang="en-US" dirty="0"/>
          </a:p>
        </p:txBody>
      </p:sp>
      <p:sp>
        <p:nvSpPr>
          <p:cNvPr id="8" name="Footer Placeholder 7"/>
          <p:cNvSpPr>
            <a:spLocks noGrp="1"/>
          </p:cNvSpPr>
          <p:nvPr>
            <p:ph type="ftr" sz="quarter" idx="11"/>
          </p:nvPr>
        </p:nvSpPr>
        <p:spPr/>
        <p:txBody>
          <a:bodyPr/>
          <a:lstStyle/>
          <a:p>
            <a:r>
              <a:rPr lang="en-US" dirty="0"/>
              <a:t>Transportation Big Data Analytics </a:t>
            </a:r>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9475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a:lvl1pPr>
          </a:lstStyle>
          <a:p>
            <a:r>
              <a:rPr lang="en-US" dirty="0"/>
              <a:t>Click to edit Master title style</a:t>
            </a:r>
          </a:p>
        </p:txBody>
      </p:sp>
      <p:sp>
        <p:nvSpPr>
          <p:cNvPr id="3" name="Date Placeholder 2"/>
          <p:cNvSpPr>
            <a:spLocks noGrp="1"/>
          </p:cNvSpPr>
          <p:nvPr>
            <p:ph type="dt" sz="half" idx="10"/>
          </p:nvPr>
        </p:nvSpPr>
        <p:spPr/>
        <p:txBody>
          <a:bodyPr/>
          <a:lstStyle/>
          <a:p>
            <a:fld id="{1ACF24A5-8315-45EA-B4D2-CF7000990BC6}" type="datetime1">
              <a:rPr lang="en-US" smtClean="0"/>
              <a:pPr/>
              <a:t>2/18/2021</a:t>
            </a:fld>
            <a:endParaRPr lang="en-US" dirty="0"/>
          </a:p>
        </p:txBody>
      </p:sp>
      <p:sp>
        <p:nvSpPr>
          <p:cNvPr id="4" name="Footer Placeholder 3"/>
          <p:cNvSpPr>
            <a:spLocks noGrp="1"/>
          </p:cNvSpPr>
          <p:nvPr>
            <p:ph type="ftr" sz="quarter" idx="11"/>
          </p:nvPr>
        </p:nvSpPr>
        <p:spPr/>
        <p:txBody>
          <a:bodyPr/>
          <a:lstStyle/>
          <a:p>
            <a:r>
              <a:rPr lang="en-US" dirty="0"/>
              <a:t>Transportation Big Data Analytics </a:t>
            </a:r>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41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833CC26-4775-4E50-8E86-D9CAE0C1B7CB}" type="datetime1">
              <a:rPr lang="en-US" smtClean="0"/>
              <a:pPr/>
              <a:t>2/18/2021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dirty="0"/>
              <a:t>Transportation Big Data Analytics </a:t>
            </a:r>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1"/>
          <p:cNvSpPr>
            <a:spLocks noGrp="1"/>
          </p:cNvSpPr>
          <p:nvPr>
            <p:ph type="title"/>
          </p:nvPr>
        </p:nvSpPr>
        <p:spPr>
          <a:xfrm>
            <a:off x="1097280" y="123091"/>
            <a:ext cx="10058400" cy="999718"/>
          </a:xfrm>
        </p:spPr>
        <p:txBody>
          <a:bodyPr>
            <a:normAutofit/>
          </a:bodyPr>
          <a:lstStyle>
            <a:lvl1pPr>
              <a:defRPr sz="4800"/>
            </a:lvl1pPr>
          </a:lstStyle>
          <a:p>
            <a:r>
              <a:rPr lang="en-US" dirty="0"/>
              <a:t>Click to edit Master title style</a:t>
            </a:r>
          </a:p>
        </p:txBody>
      </p:sp>
    </p:spTree>
    <p:extLst>
      <p:ext uri="{BB962C8B-B14F-4D97-AF65-F5344CB8AC3E}">
        <p14:creationId xmlns:p14="http://schemas.microsoft.com/office/powerpoint/2010/main" val="365317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19693B5-E6D8-413E-B7E8-666CDEB1FB56}" type="datetime1">
              <a:rPr lang="en-US" smtClean="0"/>
              <a:pPr/>
              <a:t>2/18/2021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dirty="0"/>
              <a:t>Transportation Big Data Analytics </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3609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95AE319-A3E3-44E3-9733-47F5D00A289E}" type="datetime1">
              <a:rPr lang="en-US" smtClean="0"/>
              <a:pPr/>
              <a:t>2/18/2021</a:t>
            </a:fld>
            <a:endParaRPr lang="en-US" dirty="0"/>
          </a:p>
        </p:txBody>
      </p:sp>
      <p:sp>
        <p:nvSpPr>
          <p:cNvPr id="6" name="Footer Placeholder 5"/>
          <p:cNvSpPr>
            <a:spLocks noGrp="1"/>
          </p:cNvSpPr>
          <p:nvPr>
            <p:ph type="ftr" sz="quarter" idx="11"/>
          </p:nvPr>
        </p:nvSpPr>
        <p:spPr/>
        <p:txBody>
          <a:bodyPr/>
          <a:lstStyle/>
          <a:p>
            <a:r>
              <a:rPr lang="en-US" dirty="0"/>
              <a:t>Transportation Big Data Analytics </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7488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123091"/>
            <a:ext cx="10058400" cy="999718"/>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240778"/>
            <a:ext cx="10058400" cy="5060447"/>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3082D7B-70CD-4A35-A991-59478F78D2F8}" type="datetime1">
              <a:rPr lang="en-US" smtClean="0"/>
              <a:pPr/>
              <a:t>2/18/2021</a:t>
            </a:fld>
            <a:endParaRPr lang="en-US" dirty="0"/>
          </a:p>
        </p:txBody>
      </p:sp>
      <p:sp>
        <p:nvSpPr>
          <p:cNvPr id="5" name="Footer Placeholder 4"/>
          <p:cNvSpPr>
            <a:spLocks noGrp="1"/>
          </p:cNvSpPr>
          <p:nvPr>
            <p:ph type="ftr" sz="quarter" idx="3"/>
          </p:nvPr>
        </p:nvSpPr>
        <p:spPr>
          <a:xfrm>
            <a:off x="3715078"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Transportation Big Data Analytics </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chemeClr val="bg1"/>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097280" y="1181793"/>
            <a:ext cx="1006321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2661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wmf"/><Relationship Id="rId13" Type="http://schemas.openxmlformats.org/officeDocument/2006/relationships/image" Target="../media/image13.png"/><Relationship Id="rId3" Type="http://schemas.openxmlformats.org/officeDocument/2006/relationships/notesSlide" Target="../notesSlides/notesSlide4.xml"/><Relationship Id="rId7" Type="http://schemas.openxmlformats.org/officeDocument/2006/relationships/oleObject" Target="../embeddings/oleObject2.bin"/><Relationship Id="rId12"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wmf"/><Relationship Id="rId11" Type="http://schemas.openxmlformats.org/officeDocument/2006/relationships/image" Target="../media/image11.png"/><Relationship Id="rId5" Type="http://schemas.openxmlformats.org/officeDocument/2006/relationships/oleObject" Target="../embeddings/oleObject1.bin"/><Relationship Id="rId10" Type="http://schemas.openxmlformats.org/officeDocument/2006/relationships/image" Target="../media/image9.wmf"/><Relationship Id="rId4" Type="http://schemas.openxmlformats.org/officeDocument/2006/relationships/image" Target="../media/image10.png"/><Relationship Id="rId9" Type="http://schemas.openxmlformats.org/officeDocument/2006/relationships/oleObject" Target="../embeddings/oleObject3.bin"/></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oleObject" Target="../embeddings/oleObject43.bin"/><Relationship Id="rId7" Type="http://schemas.openxmlformats.org/officeDocument/2006/relationships/image" Target="../media/image117.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44.bin"/><Relationship Id="rId11" Type="http://schemas.openxmlformats.org/officeDocument/2006/relationships/image" Target="../media/image119.wmf"/><Relationship Id="rId5" Type="http://schemas.openxmlformats.org/officeDocument/2006/relationships/image" Target="../media/image120.png"/><Relationship Id="rId10" Type="http://schemas.openxmlformats.org/officeDocument/2006/relationships/oleObject" Target="../embeddings/oleObject46.bin"/><Relationship Id="rId4" Type="http://schemas.openxmlformats.org/officeDocument/2006/relationships/image" Target="../media/image116.wmf"/><Relationship Id="rId9" Type="http://schemas.openxmlformats.org/officeDocument/2006/relationships/image" Target="../media/image118.w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121.emf"/><Relationship Id="rId4" Type="http://schemas.openxmlformats.org/officeDocument/2006/relationships/image" Target="../media/image120.wm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122.wmf"/></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homes.cs.washington.edu/~tqchen/pdf/BoostedTree.pdf" TargetMode="External"/><Relationship Id="rId2" Type="http://schemas.openxmlformats.org/officeDocument/2006/relationships/hyperlink" Target="https://www.analyticsvidhya.com/blog/2016/04/complete-tutorial-tree-based-modeling-scratch-in-pytho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27.wmf"/><Relationship Id="rId4"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39.wmf"/><Relationship Id="rId18" Type="http://schemas.openxmlformats.org/officeDocument/2006/relationships/oleObject" Target="../embeddings/oleObject13.bin"/><Relationship Id="rId3" Type="http://schemas.openxmlformats.org/officeDocument/2006/relationships/image" Target="../media/image45.png"/><Relationship Id="rId21" Type="http://schemas.openxmlformats.org/officeDocument/2006/relationships/image" Target="../media/image43.wmf"/><Relationship Id="rId7" Type="http://schemas.openxmlformats.org/officeDocument/2006/relationships/image" Target="../media/image36.wmf"/><Relationship Id="rId12" Type="http://schemas.openxmlformats.org/officeDocument/2006/relationships/oleObject" Target="../embeddings/oleObject10.bin"/><Relationship Id="rId17" Type="http://schemas.openxmlformats.org/officeDocument/2006/relationships/image" Target="../media/image41.wmf"/><Relationship Id="rId2" Type="http://schemas.openxmlformats.org/officeDocument/2006/relationships/slideLayout" Target="../slideLayouts/slideLayout2.xml"/><Relationship Id="rId16" Type="http://schemas.openxmlformats.org/officeDocument/2006/relationships/oleObject" Target="../embeddings/oleObject12.bin"/><Relationship Id="rId20" Type="http://schemas.openxmlformats.org/officeDocument/2006/relationships/oleObject" Target="../embeddings/oleObject14.bin"/><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image" Target="../media/image38.wmf"/><Relationship Id="rId5" Type="http://schemas.openxmlformats.org/officeDocument/2006/relationships/image" Target="../media/image35.wmf"/><Relationship Id="rId15" Type="http://schemas.openxmlformats.org/officeDocument/2006/relationships/image" Target="../media/image40.wmf"/><Relationship Id="rId23" Type="http://schemas.openxmlformats.org/officeDocument/2006/relationships/image" Target="../media/image44.wmf"/><Relationship Id="rId10" Type="http://schemas.openxmlformats.org/officeDocument/2006/relationships/oleObject" Target="../embeddings/oleObject9.bin"/><Relationship Id="rId19" Type="http://schemas.openxmlformats.org/officeDocument/2006/relationships/image" Target="../media/image42.wmf"/><Relationship Id="rId4" Type="http://schemas.openxmlformats.org/officeDocument/2006/relationships/oleObject" Target="../embeddings/oleObject6.bin"/><Relationship Id="rId9" Type="http://schemas.openxmlformats.org/officeDocument/2006/relationships/image" Target="../media/image37.wmf"/><Relationship Id="rId14" Type="http://schemas.openxmlformats.org/officeDocument/2006/relationships/oleObject" Target="../embeddings/oleObject11.bin"/><Relationship Id="rId22" Type="http://schemas.openxmlformats.org/officeDocument/2006/relationships/oleObject" Target="../embeddings/oleObject15.bin"/></Relationships>
</file>

<file path=ppt/slides/_rels/slide21.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7.wmf"/><Relationship Id="rId5" Type="http://schemas.openxmlformats.org/officeDocument/2006/relationships/oleObject" Target="../embeddings/oleObject17.bin"/><Relationship Id="rId4" Type="http://schemas.openxmlformats.org/officeDocument/2006/relationships/image" Target="../media/image46.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52.wmf"/><Relationship Id="rId3" Type="http://schemas.openxmlformats.org/officeDocument/2006/relationships/oleObject" Target="../embeddings/oleObject19.bin"/><Relationship Id="rId7" Type="http://schemas.openxmlformats.org/officeDocument/2006/relationships/image" Target="../media/image50.wmf"/><Relationship Id="rId12"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20.bin"/><Relationship Id="rId11" Type="http://schemas.openxmlformats.org/officeDocument/2006/relationships/image" Target="../media/image51.wmf"/><Relationship Id="rId5" Type="http://schemas.openxmlformats.org/officeDocument/2006/relationships/image" Target="../media/image45.png"/><Relationship Id="rId10" Type="http://schemas.openxmlformats.org/officeDocument/2006/relationships/oleObject" Target="../embeddings/oleObject22.bin"/><Relationship Id="rId4" Type="http://schemas.openxmlformats.org/officeDocument/2006/relationships/image" Target="../media/image49.wmf"/><Relationship Id="rId9" Type="http://schemas.openxmlformats.org/officeDocument/2006/relationships/image" Target="../media/image36.wmf"/></Relationships>
</file>

<file path=ppt/slides/_rels/slide23.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54.wmf"/><Relationship Id="rId5" Type="http://schemas.openxmlformats.org/officeDocument/2006/relationships/oleObject" Target="../embeddings/oleObject25.bin"/><Relationship Id="rId10" Type="http://schemas.openxmlformats.org/officeDocument/2006/relationships/image" Target="../media/image56.wmf"/><Relationship Id="rId4" Type="http://schemas.openxmlformats.org/officeDocument/2006/relationships/image" Target="../media/image53.wmf"/><Relationship Id="rId9" Type="http://schemas.openxmlformats.org/officeDocument/2006/relationships/oleObject" Target="../embeddings/oleObject27.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57.wmf"/></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ufldl.stanford.edu/tutorial/supervised/MultiLayerNeuralNetworks/" TargetMode="External"/><Relationship Id="rId2" Type="http://schemas.openxmlformats.org/officeDocument/2006/relationships/hyperlink" Target="http://neuralnetworksanddeeplearning.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76.wmf"/><Relationship Id="rId4" Type="http://schemas.openxmlformats.org/officeDocument/2006/relationships/oleObject" Target="../embeddings/oleObject29.bin"/></Relationships>
</file>

<file path=ppt/slides/_rels/slide45.xml.rels><?xml version="1.0" encoding="UTF-8" standalone="yes"?>
<Relationships xmlns="http://schemas.openxmlformats.org/package/2006/relationships"><Relationship Id="rId8" Type="http://schemas.openxmlformats.org/officeDocument/2006/relationships/image" Target="../media/image79.wmf"/><Relationship Id="rId13" Type="http://schemas.openxmlformats.org/officeDocument/2006/relationships/oleObject" Target="../embeddings/oleObject35.bin"/><Relationship Id="rId18" Type="http://schemas.openxmlformats.org/officeDocument/2006/relationships/image" Target="../media/image84.wmf"/><Relationship Id="rId3" Type="http://schemas.openxmlformats.org/officeDocument/2006/relationships/oleObject" Target="../embeddings/oleObject30.bin"/><Relationship Id="rId7" Type="http://schemas.openxmlformats.org/officeDocument/2006/relationships/oleObject" Target="../embeddings/oleObject32.bin"/><Relationship Id="rId12" Type="http://schemas.openxmlformats.org/officeDocument/2006/relationships/image" Target="../media/image81.wmf"/><Relationship Id="rId17" Type="http://schemas.openxmlformats.org/officeDocument/2006/relationships/oleObject" Target="../embeddings/oleObject37.bin"/><Relationship Id="rId2" Type="http://schemas.openxmlformats.org/officeDocument/2006/relationships/slideLayout" Target="../slideLayouts/slideLayout2.xml"/><Relationship Id="rId16" Type="http://schemas.openxmlformats.org/officeDocument/2006/relationships/image" Target="../media/image83.wmf"/><Relationship Id="rId1" Type="http://schemas.openxmlformats.org/officeDocument/2006/relationships/vmlDrawing" Target="../drawings/vmlDrawing9.vml"/><Relationship Id="rId6" Type="http://schemas.openxmlformats.org/officeDocument/2006/relationships/image" Target="../media/image78.wmf"/><Relationship Id="rId11" Type="http://schemas.openxmlformats.org/officeDocument/2006/relationships/oleObject" Target="../embeddings/oleObject34.bin"/><Relationship Id="rId5" Type="http://schemas.openxmlformats.org/officeDocument/2006/relationships/oleObject" Target="../embeddings/oleObject31.bin"/><Relationship Id="rId15" Type="http://schemas.openxmlformats.org/officeDocument/2006/relationships/oleObject" Target="../embeddings/oleObject36.bin"/><Relationship Id="rId10" Type="http://schemas.openxmlformats.org/officeDocument/2006/relationships/image" Target="../media/image80.wmf"/><Relationship Id="rId4" Type="http://schemas.openxmlformats.org/officeDocument/2006/relationships/image" Target="../media/image77.wmf"/><Relationship Id="rId9" Type="http://schemas.openxmlformats.org/officeDocument/2006/relationships/oleObject" Target="../embeddings/oleObject33.bin"/><Relationship Id="rId14" Type="http://schemas.openxmlformats.org/officeDocument/2006/relationships/image" Target="../media/image82.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96.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97.w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zhuanlan.zhihu.com/p/28804123"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www.analyticsvidhya.com/blog/wp-content/uploads/2015/01/Decision_Tree_2.png"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101.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104.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05.w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4.jpe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zh-CN" altLang="en-US" dirty="0"/>
              <a:t>人工智能</a:t>
            </a:r>
            <a:endParaRPr lang="pt-BR" dirty="0"/>
          </a:p>
        </p:txBody>
      </p:sp>
      <p:sp>
        <p:nvSpPr>
          <p:cNvPr id="3" name="Subtitle 2"/>
          <p:cNvSpPr>
            <a:spLocks noGrp="1"/>
          </p:cNvSpPr>
          <p:nvPr>
            <p:ph type="subTitle" idx="1"/>
          </p:nvPr>
        </p:nvSpPr>
        <p:spPr>
          <a:xfrm>
            <a:off x="1100051" y="4455620"/>
            <a:ext cx="10058400" cy="1608850"/>
          </a:xfrm>
        </p:spPr>
        <p:txBody>
          <a:bodyPr>
            <a:normAutofit fontScale="92500" lnSpcReduction="20000"/>
          </a:bodyPr>
          <a:lstStyle/>
          <a:p>
            <a:r>
              <a:rPr lang="zh-CN" altLang="en-US" dirty="0"/>
              <a:t>交通大数据</a:t>
            </a:r>
            <a:endParaRPr lang="en-US" altLang="zh-CN" dirty="0"/>
          </a:p>
          <a:p>
            <a:r>
              <a:rPr lang="en-US" altLang="zh-CN" dirty="0"/>
              <a:t>2021</a:t>
            </a:r>
            <a:r>
              <a:rPr lang="zh-CN" altLang="en-US" dirty="0"/>
              <a:t>春季</a:t>
            </a:r>
            <a:endParaRPr lang="en-US" altLang="zh-CN" dirty="0"/>
          </a:p>
          <a:p>
            <a:r>
              <a:rPr lang="zh-CN" altLang="en-US" dirty="0"/>
              <a:t>马晓磊</a:t>
            </a:r>
            <a:endParaRPr lang="en-US" altLang="zh-CN" dirty="0"/>
          </a:p>
          <a:p>
            <a:r>
              <a:rPr lang="zh-CN" altLang="en-US" dirty="0"/>
              <a:t>北京航空航天大学</a:t>
            </a:r>
            <a:endParaRPr lang="en-US" altLang="zh-CN" dirty="0"/>
          </a:p>
        </p:txBody>
      </p:sp>
    </p:spTree>
    <p:extLst>
      <p:ext uri="{BB962C8B-B14F-4D97-AF65-F5344CB8AC3E}">
        <p14:creationId xmlns:p14="http://schemas.microsoft.com/office/powerpoint/2010/main" val="1206331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激活函数</a:t>
            </a:r>
          </a:p>
        </p:txBody>
      </p:sp>
      <p:sp>
        <p:nvSpPr>
          <p:cNvPr id="3" name="内容占位符 2"/>
          <p:cNvSpPr>
            <a:spLocks noGrp="1"/>
          </p:cNvSpPr>
          <p:nvPr>
            <p:ph idx="1"/>
          </p:nvPr>
        </p:nvSpPr>
        <p:spPr/>
        <p:txBody>
          <a:bodyPr/>
          <a:lstStyle/>
          <a:p>
            <a:pPr algn="just"/>
            <a:r>
              <a:rPr lang="zh-CN" altLang="en-US" sz="2400" dirty="0"/>
              <a:t>为了描述神经网络，我们将首先描述最简单的神经网络，一个由单个“神经元”组成的网络。我们将使用下图来表示单个神经元：</a:t>
            </a: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70658" name="Picture 2" descr="http://ufldl.stanford.edu/tutorial/images/SingleNeuron.png"/>
          <p:cNvPicPr>
            <a:picLocks noChangeAspect="1" noChangeArrowheads="1"/>
          </p:cNvPicPr>
          <p:nvPr/>
        </p:nvPicPr>
        <p:blipFill>
          <a:blip r:embed="rId4"/>
          <a:srcRect/>
          <a:stretch>
            <a:fillRect/>
          </a:stretch>
        </p:blipFill>
        <p:spPr bwMode="auto">
          <a:xfrm>
            <a:off x="1135290" y="2780019"/>
            <a:ext cx="3795940" cy="1869642"/>
          </a:xfrm>
          <a:prstGeom prst="rect">
            <a:avLst/>
          </a:prstGeom>
          <a:noFill/>
        </p:spPr>
      </p:pic>
      <p:sp>
        <p:nvSpPr>
          <p:cNvPr id="8" name="矩形 7"/>
          <p:cNvSpPr/>
          <p:nvPr/>
        </p:nvSpPr>
        <p:spPr>
          <a:xfrm>
            <a:off x="4004431" y="2327213"/>
            <a:ext cx="5833648" cy="1015663"/>
          </a:xfrm>
          <a:prstGeom prst="rect">
            <a:avLst/>
          </a:prstGeom>
        </p:spPr>
        <p:txBody>
          <a:bodyPr wrap="none">
            <a:spAutoFit/>
          </a:bodyPr>
          <a:lstStyle/>
          <a:p>
            <a:r>
              <a:rPr lang="zh-CN" altLang="en-US" sz="2000" dirty="0"/>
              <a:t>这个</a:t>
            </a:r>
            <a:r>
              <a:rPr lang="en-US" altLang="zh-CN" sz="2000" dirty="0"/>
              <a:t>“</a:t>
            </a:r>
            <a:r>
              <a:rPr lang="zh-CN" altLang="en-US" sz="2000" dirty="0"/>
              <a:t>神经元</a:t>
            </a:r>
            <a:r>
              <a:rPr lang="en-US" altLang="zh-CN" sz="2000" dirty="0"/>
              <a:t>” </a:t>
            </a:r>
            <a:r>
              <a:rPr lang="zh-CN" altLang="en-US" sz="2000" dirty="0"/>
              <a:t>是一个计算单元，它的输入为</a:t>
            </a:r>
            <a:endParaRPr lang="en-US" altLang="zh-CN" sz="2000" dirty="0"/>
          </a:p>
          <a:p>
            <a:r>
              <a:rPr lang="en-US" altLang="zh-CN" sz="2000" dirty="0"/>
              <a:t>                (</a:t>
            </a:r>
            <a:r>
              <a:rPr lang="zh-CN" altLang="en-US" sz="2000" dirty="0"/>
              <a:t>和</a:t>
            </a:r>
            <a:r>
              <a:rPr lang="en-US" altLang="zh-CN" sz="2000" dirty="0"/>
              <a:t> a +1 </a:t>
            </a:r>
            <a:r>
              <a:rPr lang="zh-CN" altLang="en-US" sz="2000" dirty="0"/>
              <a:t>个截距项</a:t>
            </a:r>
            <a:r>
              <a:rPr lang="en-US" altLang="zh-CN" sz="2000" dirty="0"/>
              <a:t>), </a:t>
            </a:r>
            <a:r>
              <a:rPr lang="zh-CN" altLang="en-US" sz="2000" dirty="0"/>
              <a:t>它的输出为</a:t>
            </a:r>
            <a:r>
              <a:rPr lang="en-US" altLang="zh-CN" sz="2000" dirty="0"/>
              <a:t>                       </a:t>
            </a:r>
          </a:p>
          <a:p>
            <a:r>
              <a:rPr lang="zh-CN" altLang="en-US" sz="2000" dirty="0"/>
              <a:t>其中</a:t>
            </a:r>
            <a:r>
              <a:rPr lang="en-US" altLang="zh-CN" sz="2000" dirty="0"/>
              <a:t>                    </a:t>
            </a:r>
            <a:r>
              <a:rPr lang="zh-CN" altLang="en-US" sz="2000" dirty="0"/>
              <a:t>称作</a:t>
            </a:r>
            <a:r>
              <a:rPr lang="zh-CN" altLang="en-US" sz="2000" b="1" dirty="0"/>
              <a:t>激活函数</a:t>
            </a:r>
          </a:p>
        </p:txBody>
      </p:sp>
      <p:graphicFrame>
        <p:nvGraphicFramePr>
          <p:cNvPr id="9" name="对象 8"/>
          <p:cNvGraphicFramePr>
            <a:graphicFrameLocks noChangeAspect="1"/>
          </p:cNvGraphicFramePr>
          <p:nvPr/>
        </p:nvGraphicFramePr>
        <p:xfrm>
          <a:off x="4087585" y="2657703"/>
          <a:ext cx="810985" cy="347565"/>
        </p:xfrm>
        <a:graphic>
          <a:graphicData uri="http://schemas.openxmlformats.org/presentationml/2006/ole">
            <mc:AlternateContent xmlns:mc="http://schemas.openxmlformats.org/markup-compatibility/2006">
              <mc:Choice xmlns:v="urn:schemas-microsoft-com:vml" Requires="v">
                <p:oleObj spid="_x0000_s1026" name="Equation" r:id="rId5" imgW="533160" imgH="228600" progId="Equation.DSMT4">
                  <p:embed/>
                </p:oleObj>
              </mc:Choice>
              <mc:Fallback>
                <p:oleObj name="Equation" r:id="rId5" imgW="533160" imgH="228600" progId="Equation.DSMT4">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7585" y="2657703"/>
                        <a:ext cx="810985" cy="3475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408078518"/>
              </p:ext>
            </p:extLst>
          </p:nvPr>
        </p:nvGraphicFramePr>
        <p:xfrm>
          <a:off x="8386482" y="2553785"/>
          <a:ext cx="2826001" cy="555399"/>
        </p:xfrm>
        <a:graphic>
          <a:graphicData uri="http://schemas.openxmlformats.org/presentationml/2006/ole">
            <mc:AlternateContent xmlns:mc="http://schemas.openxmlformats.org/markup-compatibility/2006">
              <mc:Choice xmlns:v="urn:schemas-microsoft-com:vml" Requires="v">
                <p:oleObj spid="_x0000_s1027" name="Equation" r:id="rId7" imgW="2197080" imgH="431640" progId="Equation.DSMT4">
                  <p:embed/>
                </p:oleObj>
              </mc:Choice>
              <mc:Fallback>
                <p:oleObj name="Equation" r:id="rId7" imgW="2197080" imgH="431640" progId="Equation.DSMT4">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6482" y="2553785"/>
                        <a:ext cx="2826001" cy="5553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353800831"/>
              </p:ext>
            </p:extLst>
          </p:nvPr>
        </p:nvGraphicFramePr>
        <p:xfrm>
          <a:off x="4599856" y="3023600"/>
          <a:ext cx="1017345" cy="295955"/>
        </p:xfrm>
        <a:graphic>
          <a:graphicData uri="http://schemas.openxmlformats.org/presentationml/2006/ole">
            <mc:AlternateContent xmlns:mc="http://schemas.openxmlformats.org/markup-compatibility/2006">
              <mc:Choice xmlns:v="urn:schemas-microsoft-com:vml" Requires="v">
                <p:oleObj spid="_x0000_s1028" name="Equation" r:id="rId9" imgW="698400" imgH="203040" progId="Equation.DSMT4">
                  <p:embed/>
                </p:oleObj>
              </mc:Choice>
              <mc:Fallback>
                <p:oleObj name="Equation" r:id="rId9" imgW="698400" imgH="203040" progId="Equation.DSMT4">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99856" y="3023600"/>
                        <a:ext cx="1017345" cy="2959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29" name="Picture 5"/>
          <p:cNvPicPr>
            <a:picLocks noChangeAspect="1" noChangeArrowheads="1"/>
          </p:cNvPicPr>
          <p:nvPr/>
        </p:nvPicPr>
        <p:blipFill>
          <a:blip r:embed="rId11"/>
          <a:srcRect/>
          <a:stretch>
            <a:fillRect/>
          </a:stretch>
        </p:blipFill>
        <p:spPr bwMode="auto">
          <a:xfrm>
            <a:off x="4097111" y="4159704"/>
            <a:ext cx="2190750" cy="933450"/>
          </a:xfrm>
          <a:prstGeom prst="rect">
            <a:avLst/>
          </a:prstGeom>
          <a:noFill/>
          <a:ln w="9525">
            <a:noFill/>
            <a:miter lim="800000"/>
            <a:headEnd/>
            <a:tailEnd/>
          </a:ln>
        </p:spPr>
      </p:pic>
      <p:pic>
        <p:nvPicPr>
          <p:cNvPr id="1030" name="Picture 6"/>
          <p:cNvPicPr>
            <a:picLocks noChangeAspect="1" noChangeArrowheads="1"/>
          </p:cNvPicPr>
          <p:nvPr/>
        </p:nvPicPr>
        <p:blipFill>
          <a:blip r:embed="rId12"/>
          <a:srcRect/>
          <a:stretch>
            <a:fillRect/>
          </a:stretch>
        </p:blipFill>
        <p:spPr bwMode="auto">
          <a:xfrm>
            <a:off x="6361339" y="4250191"/>
            <a:ext cx="2952750" cy="752475"/>
          </a:xfrm>
          <a:prstGeom prst="rect">
            <a:avLst/>
          </a:prstGeom>
          <a:noFill/>
          <a:ln w="9525">
            <a:noFill/>
            <a:miter lim="800000"/>
            <a:headEnd/>
            <a:tailEnd/>
          </a:ln>
        </p:spPr>
      </p:pic>
      <p:pic>
        <p:nvPicPr>
          <p:cNvPr id="1031" name="Picture 7"/>
          <p:cNvPicPr>
            <a:picLocks noChangeAspect="1" noChangeArrowheads="1"/>
          </p:cNvPicPr>
          <p:nvPr/>
        </p:nvPicPr>
        <p:blipFill>
          <a:blip r:embed="rId13"/>
          <a:srcRect/>
          <a:stretch>
            <a:fillRect/>
          </a:stretch>
        </p:blipFill>
        <p:spPr bwMode="auto">
          <a:xfrm>
            <a:off x="9499147" y="4242027"/>
            <a:ext cx="2076450" cy="638175"/>
          </a:xfrm>
          <a:prstGeom prst="rect">
            <a:avLst/>
          </a:prstGeom>
          <a:noFill/>
          <a:ln w="9525">
            <a:noFill/>
            <a:miter lim="800000"/>
            <a:headEnd/>
            <a:tailEnd/>
          </a:ln>
        </p:spPr>
      </p:pic>
      <p:sp>
        <p:nvSpPr>
          <p:cNvPr id="15" name="TextBox 14"/>
          <p:cNvSpPr txBox="1"/>
          <p:nvPr/>
        </p:nvSpPr>
        <p:spPr>
          <a:xfrm>
            <a:off x="4245429" y="5170714"/>
            <a:ext cx="1883228" cy="369332"/>
          </a:xfrm>
          <a:prstGeom prst="rect">
            <a:avLst/>
          </a:prstGeom>
          <a:noFill/>
        </p:spPr>
        <p:txBody>
          <a:bodyPr wrap="square" rtlCol="0">
            <a:spAutoFit/>
          </a:bodyPr>
          <a:lstStyle/>
          <a:p>
            <a:r>
              <a:rPr lang="en-US" altLang="zh-CN" b="1" dirty="0">
                <a:solidFill>
                  <a:srgbClr val="FF0000"/>
                </a:solidFill>
              </a:rPr>
              <a:t>Sigmoid </a:t>
            </a:r>
            <a:r>
              <a:rPr lang="zh-CN" altLang="en-US" b="1" dirty="0">
                <a:solidFill>
                  <a:srgbClr val="FF0000"/>
                </a:solidFill>
              </a:rPr>
              <a:t>函数</a:t>
            </a:r>
          </a:p>
        </p:txBody>
      </p:sp>
      <p:sp>
        <p:nvSpPr>
          <p:cNvPr id="16" name="TextBox 15"/>
          <p:cNvSpPr txBox="1"/>
          <p:nvPr/>
        </p:nvSpPr>
        <p:spPr>
          <a:xfrm>
            <a:off x="6825343" y="5159828"/>
            <a:ext cx="1883228" cy="369332"/>
          </a:xfrm>
          <a:prstGeom prst="rect">
            <a:avLst/>
          </a:prstGeom>
          <a:noFill/>
        </p:spPr>
        <p:txBody>
          <a:bodyPr wrap="square" rtlCol="0">
            <a:spAutoFit/>
          </a:bodyPr>
          <a:lstStyle/>
          <a:p>
            <a:r>
              <a:rPr lang="en-US" altLang="zh-CN" dirty="0"/>
              <a:t>Tanh </a:t>
            </a:r>
            <a:r>
              <a:rPr lang="zh-CN" altLang="en-US" dirty="0"/>
              <a:t>函数</a:t>
            </a:r>
          </a:p>
        </p:txBody>
      </p:sp>
      <p:sp>
        <p:nvSpPr>
          <p:cNvPr id="17" name="TextBox 16"/>
          <p:cNvSpPr txBox="1"/>
          <p:nvPr/>
        </p:nvSpPr>
        <p:spPr>
          <a:xfrm>
            <a:off x="9122229" y="5148942"/>
            <a:ext cx="2775856" cy="369332"/>
          </a:xfrm>
          <a:prstGeom prst="rect">
            <a:avLst/>
          </a:prstGeom>
          <a:noFill/>
        </p:spPr>
        <p:txBody>
          <a:bodyPr wrap="square" rtlCol="0">
            <a:spAutoFit/>
          </a:bodyPr>
          <a:lstStyle/>
          <a:p>
            <a:pPr algn="ctr"/>
            <a:r>
              <a:rPr lang="en-US" altLang="zh-CN" dirty="0" err="1"/>
              <a:t>ReLU</a:t>
            </a:r>
            <a:r>
              <a:rPr lang="zh-CN" altLang="en-US" dirty="0"/>
              <a:t>函数</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随机森林的缺点</a:t>
            </a:r>
          </a:p>
        </p:txBody>
      </p:sp>
      <p:sp>
        <p:nvSpPr>
          <p:cNvPr id="3" name="内容占位符 2"/>
          <p:cNvSpPr>
            <a:spLocks noGrp="1"/>
          </p:cNvSpPr>
          <p:nvPr>
            <p:ph idx="1"/>
          </p:nvPr>
        </p:nvSpPr>
        <p:spPr/>
        <p:txBody>
          <a:bodyPr/>
          <a:lstStyle/>
          <a:p>
            <a:pPr marL="457200" indent="-457200">
              <a:buFont typeface="+mj-lt"/>
              <a:buAutoNum type="arabicPeriod"/>
            </a:pPr>
            <a:r>
              <a:rPr lang="zh-CN" altLang="en-US" sz="2000" dirty="0"/>
              <a:t>它确实在分类方面做得很好，但回归问题上并不是很好，因为它不能给出精确的连续性预测。在回归的情况下，它不会预测超出训练数据范围的数据，所以随机森林可能会过度拟合噪声特别大的数据集。</a:t>
            </a:r>
          </a:p>
          <a:p>
            <a:pPr marL="457200" indent="-457200">
              <a:buFont typeface="+mj-lt"/>
              <a:buAutoNum type="arabicPeriod"/>
            </a:pPr>
            <a:r>
              <a:rPr lang="zh-CN" altLang="en-US" sz="2000" dirty="0"/>
              <a:t>对于建模者来说，随机森林就像一个黑匣子</a:t>
            </a:r>
            <a:r>
              <a:rPr lang="en-US" altLang="zh-CN" sz="2000" dirty="0"/>
              <a:t>——</a:t>
            </a:r>
            <a:r>
              <a:rPr lang="zh-CN" altLang="en-US" sz="2000" dirty="0"/>
              <a:t>你几乎无法控制模型的功能。你最多可以尝试不同的参数和随机种子！</a:t>
            </a: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100</a:t>
            </a:fld>
            <a:endParaRPr lang="en-US" dirty="0"/>
          </a:p>
        </p:txBody>
      </p:sp>
    </p:spTree>
    <p:extLst>
      <p:ext uri="{BB962C8B-B14F-4D97-AF65-F5344CB8AC3E}">
        <p14:creationId xmlns:p14="http://schemas.microsoft.com/office/powerpoint/2010/main" val="1590957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Boosting </a:t>
            </a:r>
            <a:endParaRPr lang="zh-CN" altLang="en-US" dirty="0"/>
          </a:p>
        </p:txBody>
      </p:sp>
      <p:sp>
        <p:nvSpPr>
          <p:cNvPr id="3" name="内容占位符 2"/>
          <p:cNvSpPr>
            <a:spLocks noGrp="1"/>
          </p:cNvSpPr>
          <p:nvPr>
            <p:ph idx="1"/>
          </p:nvPr>
        </p:nvSpPr>
        <p:spPr/>
        <p:txBody>
          <a:bodyPr/>
          <a:lstStyle/>
          <a:p>
            <a:r>
              <a:rPr lang="zh-CN" altLang="en-US" b="1" i="1" u="sng" dirty="0"/>
              <a:t>定义</a:t>
            </a:r>
            <a:r>
              <a:rPr lang="en-US" altLang="zh-CN" dirty="0"/>
              <a:t>: Boosting</a:t>
            </a:r>
            <a:r>
              <a:rPr lang="zh-CN" altLang="en-US" dirty="0"/>
              <a:t>表示了一类方法使得弱学习器变为强学习器</a:t>
            </a:r>
            <a:endParaRPr lang="en-US" altLang="zh-CN" dirty="0"/>
          </a:p>
          <a:p>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101</a:t>
            </a:fld>
            <a:endParaRPr lang="en-US" dirty="0"/>
          </a:p>
        </p:txBody>
      </p:sp>
    </p:spTree>
    <p:extLst>
      <p:ext uri="{BB962C8B-B14F-4D97-AF65-F5344CB8AC3E}">
        <p14:creationId xmlns:p14="http://schemas.microsoft.com/office/powerpoint/2010/main" val="18621252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Boosting</a:t>
            </a:r>
            <a:endParaRPr lang="zh-CN" altLang="en-US" dirty="0"/>
          </a:p>
        </p:txBody>
      </p:sp>
      <p:sp>
        <p:nvSpPr>
          <p:cNvPr id="3" name="内容占位符 2"/>
          <p:cNvSpPr>
            <a:spLocks noGrp="1"/>
          </p:cNvSpPr>
          <p:nvPr>
            <p:ph idx="1"/>
          </p:nvPr>
        </p:nvSpPr>
        <p:spPr/>
        <p:txBody>
          <a:bodyPr>
            <a:normAutofit/>
          </a:bodyPr>
          <a:lstStyle/>
          <a:p>
            <a:r>
              <a:rPr lang="zh-CN" altLang="en-US" sz="2000" dirty="0"/>
              <a:t>你会怎样分辨一封邮件是不是垃圾邮件？</a:t>
            </a:r>
            <a:r>
              <a:rPr lang="en-US" altLang="zh-CN" sz="2000" dirty="0"/>
              <a:t> </a:t>
            </a:r>
            <a:r>
              <a:rPr lang="zh-CN" altLang="en-US" sz="2000" dirty="0"/>
              <a:t>我们可以通过以下标准评判</a:t>
            </a:r>
            <a:r>
              <a:rPr lang="en-US" altLang="zh-CN" sz="2000" dirty="0"/>
              <a:t>:</a:t>
            </a:r>
          </a:p>
          <a:p>
            <a:r>
              <a:rPr lang="en-US" altLang="zh-CN" sz="2000" dirty="0"/>
              <a:t>1. </a:t>
            </a:r>
            <a:r>
              <a:rPr lang="zh-CN" altLang="en-US" sz="2000" dirty="0"/>
              <a:t>只有一张图片（促销图）的邮件是垃圾邮件</a:t>
            </a:r>
            <a:endParaRPr lang="en-US" altLang="zh-CN" sz="2000" dirty="0"/>
          </a:p>
          <a:p>
            <a:r>
              <a:rPr lang="en-US" altLang="zh-CN" sz="2000" dirty="0"/>
              <a:t>2. </a:t>
            </a:r>
            <a:r>
              <a:rPr lang="zh-CN" altLang="en-US" sz="2000" dirty="0"/>
              <a:t>只有若干超链接的邮件是垃圾邮件</a:t>
            </a:r>
            <a:endParaRPr lang="en-US" altLang="zh-CN" sz="2000" dirty="0"/>
          </a:p>
          <a:p>
            <a:r>
              <a:rPr lang="en-US" altLang="zh-CN" sz="2000" dirty="0"/>
              <a:t>3. </a:t>
            </a:r>
            <a:r>
              <a:rPr lang="zh-CN" altLang="en-US" sz="2000" dirty="0"/>
              <a:t>含有类似于</a:t>
            </a:r>
            <a:r>
              <a:rPr lang="en-US" altLang="zh-CN" sz="2000" dirty="0"/>
              <a:t>“</a:t>
            </a:r>
            <a:r>
              <a:rPr lang="zh-CN" altLang="en-US" sz="2000" dirty="0"/>
              <a:t>你赢得了</a:t>
            </a:r>
            <a:r>
              <a:rPr lang="en-US" altLang="zh-CN" sz="2000" dirty="0" err="1"/>
              <a:t>xxxxx</a:t>
            </a:r>
            <a:r>
              <a:rPr lang="zh-CN" altLang="en-US" sz="2000" dirty="0"/>
              <a:t>元</a:t>
            </a:r>
            <a:r>
              <a:rPr lang="en-US" altLang="zh-CN" sz="2000" dirty="0"/>
              <a:t>”</a:t>
            </a:r>
            <a:r>
              <a:rPr lang="zh-CN" altLang="en-US" sz="2000" dirty="0"/>
              <a:t>的句子是垃圾邮件</a:t>
            </a:r>
            <a:endParaRPr lang="en-US" altLang="zh-CN" sz="2000" dirty="0"/>
          </a:p>
          <a:p>
            <a:r>
              <a:rPr lang="en-US" altLang="zh-CN" sz="2000" dirty="0"/>
              <a:t>4. </a:t>
            </a:r>
            <a:r>
              <a:rPr lang="zh-CN" altLang="en-US" sz="2000" dirty="0"/>
              <a:t>从官方邮箱地址例如</a:t>
            </a:r>
            <a:r>
              <a:rPr lang="en-US" altLang="zh-CN" sz="2000" dirty="0"/>
              <a:t>“buaa.edu.cn” </a:t>
            </a:r>
            <a:r>
              <a:rPr lang="zh-CN" altLang="en-US" sz="2000" dirty="0"/>
              <a:t>发送的邮件</a:t>
            </a:r>
            <a:r>
              <a:rPr lang="en-US" altLang="zh-CN" sz="2000" dirty="0"/>
              <a:t>, </a:t>
            </a:r>
            <a:r>
              <a:rPr lang="zh-CN" altLang="en-US" sz="2000" dirty="0"/>
              <a:t>不是垃圾邮件</a:t>
            </a:r>
            <a:endParaRPr lang="en-US" altLang="zh-CN" sz="2000" dirty="0"/>
          </a:p>
          <a:p>
            <a:r>
              <a:rPr lang="en-US" altLang="zh-CN" sz="2000" dirty="0"/>
              <a:t>5. </a:t>
            </a:r>
            <a:r>
              <a:rPr lang="zh-CN" altLang="en-US" sz="2000" dirty="0"/>
              <a:t>从已知来源发送的邮件不是垃圾邮件</a:t>
            </a:r>
            <a:endParaRPr lang="en-US" altLang="zh-CN" sz="2000" dirty="0"/>
          </a:p>
          <a:p>
            <a:endParaRPr lang="en-US" altLang="zh-CN" sz="2000" dirty="0"/>
          </a:p>
          <a:p>
            <a:r>
              <a:rPr lang="zh-CN" altLang="en-US" sz="2000" dirty="0"/>
              <a:t>上面，我们已经定义了多个规则来将电子邮件分类为“垃圾邮件”或“非垃圾邮件”。但是，这些规则是否足够强大，能够成功地将电子邮件分类？不。</a:t>
            </a:r>
          </a:p>
          <a:p>
            <a:r>
              <a:rPr lang="zh-CN" altLang="en-US" sz="2000" dirty="0"/>
              <a:t>单独来说，这些规则还不足以将电子邮件分为“垃圾邮件”或“非垃圾邮件”。因此，这些规则被称为弱学习器。</a:t>
            </a:r>
            <a:br>
              <a:rPr lang="en-US" altLang="zh-CN" sz="2000" dirty="0"/>
            </a:br>
            <a:endParaRPr lang="en-US" altLang="zh-CN" sz="2000" dirty="0"/>
          </a:p>
          <a:p>
            <a:endParaRPr lang="en-US" altLang="zh-CN" dirty="0"/>
          </a:p>
          <a:p>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102</a:t>
            </a:fld>
            <a:endParaRPr lang="en-US" dirty="0"/>
          </a:p>
        </p:txBody>
      </p:sp>
    </p:spTree>
    <p:extLst>
      <p:ext uri="{BB962C8B-B14F-4D97-AF65-F5344CB8AC3E}">
        <p14:creationId xmlns:p14="http://schemas.microsoft.com/office/powerpoint/2010/main" val="32487970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6DCFD-BBC6-4DBC-A58C-A1B2F3343B5D}"/>
              </a:ext>
            </a:extLst>
          </p:cNvPr>
          <p:cNvSpPr>
            <a:spLocks noGrp="1"/>
          </p:cNvSpPr>
          <p:nvPr>
            <p:ph type="title"/>
          </p:nvPr>
        </p:nvSpPr>
        <p:spPr/>
        <p:txBody>
          <a:bodyPr/>
          <a:lstStyle/>
          <a:p>
            <a:r>
              <a:rPr lang="en-US" altLang="zh-CN" dirty="0"/>
              <a:t>Boosting</a:t>
            </a:r>
            <a:endParaRPr lang="zh-CN" altLang="en-US" dirty="0"/>
          </a:p>
        </p:txBody>
      </p:sp>
      <p:sp>
        <p:nvSpPr>
          <p:cNvPr id="3" name="内容占位符 2">
            <a:extLst>
              <a:ext uri="{FF2B5EF4-FFF2-40B4-BE49-F238E27FC236}">
                <a16:creationId xmlns:a16="http://schemas.microsoft.com/office/drawing/2014/main" id="{7214C56E-3A4B-4E21-BBCA-12A8E868C2A2}"/>
              </a:ext>
            </a:extLst>
          </p:cNvPr>
          <p:cNvSpPr>
            <a:spLocks noGrp="1"/>
          </p:cNvSpPr>
          <p:nvPr>
            <p:ph idx="1"/>
          </p:nvPr>
        </p:nvSpPr>
        <p:spPr/>
        <p:txBody>
          <a:bodyPr/>
          <a:lstStyle/>
          <a:p>
            <a:r>
              <a:rPr lang="zh-CN" altLang="en-US" sz="2000" dirty="0"/>
              <a:t>为了将弱学习器转化为强学习器，我们将使用以下方法结合每个弱学习器的预测：</a:t>
            </a:r>
            <a:endParaRPr lang="en-US" altLang="zh-CN" sz="2000" dirty="0"/>
          </a:p>
          <a:p>
            <a:pPr>
              <a:buFont typeface="Wingdings" panose="05000000000000000000" pitchFamily="2" charset="2"/>
              <a:buChar char="p"/>
            </a:pPr>
            <a:r>
              <a:rPr lang="zh-CN" altLang="en-US" sz="2000" dirty="0"/>
              <a:t>平均和加权平均</a:t>
            </a:r>
            <a:endParaRPr lang="en-US" altLang="zh-CN" sz="2000" dirty="0"/>
          </a:p>
          <a:p>
            <a:pPr>
              <a:buFont typeface="Wingdings" panose="05000000000000000000" pitchFamily="2" charset="2"/>
              <a:buChar char="p"/>
            </a:pPr>
            <a:r>
              <a:rPr lang="zh-CN" altLang="en-US" sz="2000" dirty="0"/>
              <a:t>预测结果有着最高投票</a:t>
            </a:r>
            <a:endParaRPr lang="en-US" altLang="zh-CN" sz="2000" dirty="0"/>
          </a:p>
          <a:p>
            <a:pPr marL="0" indent="0">
              <a:buNone/>
            </a:pPr>
            <a:r>
              <a:rPr lang="zh-CN" altLang="en-US" sz="2000" dirty="0"/>
              <a:t>例如，我们有着</a:t>
            </a:r>
            <a:r>
              <a:rPr lang="en-US" altLang="zh-CN" sz="2000" dirty="0"/>
              <a:t>5</a:t>
            </a:r>
            <a:r>
              <a:rPr lang="zh-CN" altLang="en-US" sz="2000" dirty="0"/>
              <a:t>个弱学习器分辨垃圾邮件</a:t>
            </a:r>
            <a:r>
              <a:rPr lang="en-US" altLang="zh-CN" sz="2000" dirty="0"/>
              <a:t>. </a:t>
            </a:r>
            <a:r>
              <a:rPr lang="zh-CN" altLang="en-US" sz="2000" dirty="0"/>
              <a:t>在这些弱学习器中，</a:t>
            </a:r>
            <a:r>
              <a:rPr lang="en-US" altLang="zh-CN" sz="2000" dirty="0"/>
              <a:t>3</a:t>
            </a:r>
            <a:r>
              <a:rPr lang="zh-CN" altLang="en-US" sz="2000" dirty="0"/>
              <a:t>个认为是垃圾邮件，</a:t>
            </a:r>
            <a:r>
              <a:rPr lang="en-US" altLang="zh-CN" sz="2000" dirty="0"/>
              <a:t>2</a:t>
            </a:r>
            <a:r>
              <a:rPr lang="zh-CN" altLang="en-US" sz="2000" dirty="0"/>
              <a:t>个认为不是垃圾邮件。</a:t>
            </a:r>
            <a:r>
              <a:rPr lang="en-US" altLang="zh-CN" sz="2000" dirty="0"/>
              <a:t> </a:t>
            </a:r>
            <a:r>
              <a:rPr lang="zh-CN" altLang="en-US" sz="2000" dirty="0"/>
              <a:t>那么我们就认为这是垃圾邮件，因为多数的弱学习器认为是垃圾邮件。</a:t>
            </a:r>
            <a:endParaRPr lang="en-US" altLang="zh-CN" sz="2000" dirty="0"/>
          </a:p>
          <a:p>
            <a:pPr marL="0" indent="0">
              <a:buNone/>
            </a:pPr>
            <a:endParaRPr lang="en-US" altLang="zh-CN" sz="2000" dirty="0"/>
          </a:p>
          <a:p>
            <a:pPr marL="0" indent="0">
              <a:buNone/>
            </a:pPr>
            <a:endParaRPr lang="en-US" altLang="zh-CN" sz="2000" dirty="0"/>
          </a:p>
          <a:p>
            <a:endParaRPr lang="zh-CN" altLang="en-US" dirty="0"/>
          </a:p>
        </p:txBody>
      </p:sp>
      <p:sp>
        <p:nvSpPr>
          <p:cNvPr id="4" name="日期占位符 3">
            <a:extLst>
              <a:ext uri="{FF2B5EF4-FFF2-40B4-BE49-F238E27FC236}">
                <a16:creationId xmlns:a16="http://schemas.microsoft.com/office/drawing/2014/main" id="{893964C7-0C2D-4C69-B543-B7473E5C5775}"/>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5F3A5D0F-8024-4972-848B-36CCCE4FEA26}"/>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54CFDD89-EC39-448F-B0C2-3CCE06135DAA}"/>
              </a:ext>
            </a:extLst>
          </p:cNvPr>
          <p:cNvSpPr>
            <a:spLocks noGrp="1"/>
          </p:cNvSpPr>
          <p:nvPr>
            <p:ph type="sldNum" sz="quarter" idx="12"/>
          </p:nvPr>
        </p:nvSpPr>
        <p:spPr/>
        <p:txBody>
          <a:bodyPr/>
          <a:lstStyle/>
          <a:p>
            <a:fld id="{D57F1E4F-1CFF-5643-939E-217C01CDF565}" type="slidenum">
              <a:rPr lang="en-US" smtClean="0"/>
              <a:pPr/>
              <a:t>103</a:t>
            </a:fld>
            <a:endParaRPr lang="en-US" dirty="0"/>
          </a:p>
        </p:txBody>
      </p:sp>
    </p:spTree>
    <p:extLst>
      <p:ext uri="{BB962C8B-B14F-4D97-AF65-F5344CB8AC3E}">
        <p14:creationId xmlns:p14="http://schemas.microsoft.com/office/powerpoint/2010/main" val="556040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977B2E-74B8-4A87-BECB-4AC6E5DAEEA4}"/>
              </a:ext>
            </a:extLst>
          </p:cNvPr>
          <p:cNvSpPr>
            <a:spLocks noGrp="1"/>
          </p:cNvSpPr>
          <p:nvPr>
            <p:ph type="title"/>
          </p:nvPr>
        </p:nvSpPr>
        <p:spPr/>
        <p:txBody>
          <a:bodyPr/>
          <a:lstStyle/>
          <a:p>
            <a:r>
              <a:rPr lang="en-US" altLang="zh-CN" dirty="0"/>
              <a:t>boosting </a:t>
            </a:r>
            <a:r>
              <a:rPr lang="zh-CN" altLang="en-US" dirty="0"/>
              <a:t>如何识别弱规则</a:t>
            </a:r>
            <a:r>
              <a:rPr lang="en-US" altLang="zh-CN" dirty="0"/>
              <a:t>?</a:t>
            </a:r>
            <a:endParaRPr lang="zh-CN" altLang="en-US" dirty="0"/>
          </a:p>
        </p:txBody>
      </p:sp>
      <p:sp>
        <p:nvSpPr>
          <p:cNvPr id="3" name="内容占位符 2">
            <a:extLst>
              <a:ext uri="{FF2B5EF4-FFF2-40B4-BE49-F238E27FC236}">
                <a16:creationId xmlns:a16="http://schemas.microsoft.com/office/drawing/2014/main" id="{56D1A7E3-E8BD-4B10-BC20-DEE51B3CCBCB}"/>
              </a:ext>
            </a:extLst>
          </p:cNvPr>
          <p:cNvSpPr>
            <a:spLocks noGrp="1"/>
          </p:cNvSpPr>
          <p:nvPr>
            <p:ph idx="1"/>
          </p:nvPr>
        </p:nvSpPr>
        <p:spPr/>
        <p:txBody>
          <a:bodyPr>
            <a:normAutofit/>
          </a:bodyPr>
          <a:lstStyle/>
          <a:p>
            <a:r>
              <a:rPr lang="zh-CN" altLang="en-US" sz="2000" dirty="0"/>
              <a:t>要识别弱规则，我们通过机器学习方法构建弱学习器</a:t>
            </a:r>
            <a:r>
              <a:rPr lang="en-US" altLang="zh-CN" sz="2000" dirty="0"/>
              <a:t>. </a:t>
            </a:r>
            <a:r>
              <a:rPr lang="zh-CN" altLang="en-US" sz="2000" dirty="0"/>
              <a:t>弱学习器在每一次计算中不断迭代生成新的弱规则</a:t>
            </a:r>
            <a:r>
              <a:rPr lang="en-US" altLang="zh-CN" sz="2000" dirty="0"/>
              <a:t>. </a:t>
            </a:r>
            <a:r>
              <a:rPr lang="zh-CN" altLang="en-US" sz="2000" dirty="0"/>
              <a:t>在足够的迭代之后，</a:t>
            </a:r>
            <a:r>
              <a:rPr lang="en-US" altLang="zh-CN" sz="2000" dirty="0"/>
              <a:t>boosting</a:t>
            </a:r>
            <a:r>
              <a:rPr lang="zh-CN" altLang="en-US" sz="2000" dirty="0"/>
              <a:t>能够结合这些弱规则变成一个强规则。</a:t>
            </a:r>
            <a:endParaRPr lang="en-US" altLang="zh-CN" sz="2000" dirty="0"/>
          </a:p>
          <a:p>
            <a:r>
              <a:rPr lang="zh-CN" altLang="en-US" sz="2000" dirty="0"/>
              <a:t>为了得到正确的分布，步骤如下</a:t>
            </a:r>
            <a:r>
              <a:rPr lang="en-US" altLang="zh-CN" sz="2000" dirty="0"/>
              <a:t>:</a:t>
            </a:r>
          </a:p>
          <a:p>
            <a:r>
              <a:rPr lang="en-US" altLang="zh-CN" sz="2000" i="1" u="sng" dirty="0"/>
              <a:t>Step 1</a:t>
            </a:r>
            <a:r>
              <a:rPr lang="en-US" altLang="zh-CN" sz="2000" dirty="0"/>
              <a:t>:  </a:t>
            </a:r>
            <a:r>
              <a:rPr lang="zh-CN" altLang="en-US" sz="2000" dirty="0"/>
              <a:t>对于所有数据，弱学习器均等的学习所有数据中的样本</a:t>
            </a:r>
            <a:r>
              <a:rPr lang="en-US" altLang="zh-CN" sz="2000" dirty="0"/>
              <a:t>.</a:t>
            </a:r>
          </a:p>
          <a:p>
            <a:r>
              <a:rPr lang="en-US" altLang="zh-CN" sz="2000" i="1" u="sng" dirty="0"/>
              <a:t>Step 2</a:t>
            </a:r>
            <a:r>
              <a:rPr lang="en-US" altLang="zh-CN" sz="2000" dirty="0"/>
              <a:t>: </a:t>
            </a:r>
            <a:r>
              <a:rPr lang="zh-CN" altLang="en-US" sz="2000" dirty="0"/>
              <a:t>对于弱学习器在步骤一中学习错误的样本，在下一次的迭代中给予更高的权重，再一次使用弱学习器进行学习</a:t>
            </a:r>
            <a:r>
              <a:rPr lang="en-US" altLang="zh-CN" sz="2000" dirty="0"/>
              <a:t>.</a:t>
            </a:r>
          </a:p>
          <a:p>
            <a:r>
              <a:rPr lang="en-US" altLang="zh-CN" sz="2000" i="1" u="sng" dirty="0"/>
              <a:t>Step 3</a:t>
            </a:r>
            <a:r>
              <a:rPr lang="en-US" altLang="zh-CN" sz="2000" dirty="0"/>
              <a:t>: </a:t>
            </a:r>
            <a:r>
              <a:rPr lang="zh-CN" altLang="en-US" sz="2000" dirty="0"/>
              <a:t>重复迭代步骤</a:t>
            </a:r>
            <a:r>
              <a:rPr lang="en-US" altLang="zh-CN" sz="2000" dirty="0"/>
              <a:t>2</a:t>
            </a:r>
            <a:r>
              <a:rPr lang="zh-CN" altLang="en-US" sz="2000" dirty="0"/>
              <a:t>，直到模型的精度达到要求</a:t>
            </a:r>
            <a:endParaRPr lang="en-US" altLang="zh-CN" sz="2000" dirty="0"/>
          </a:p>
          <a:p>
            <a:r>
              <a:rPr lang="zh-CN" altLang="en-US" sz="2000" dirty="0"/>
              <a:t>最后，结合弱学习器的输出生成强学习器，提高模型的预测能力。</a:t>
            </a:r>
            <a:r>
              <a:rPr lang="en-US" altLang="zh-CN" sz="2000" dirty="0"/>
              <a:t>Boosting</a:t>
            </a:r>
            <a:r>
              <a:rPr lang="zh-CN" altLang="en-US" sz="2000" dirty="0"/>
              <a:t>更关注那些被错误分类的例子，即弱学习器错误率更高的例子。</a:t>
            </a:r>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zh-CN" altLang="en-US" sz="2000" dirty="0"/>
          </a:p>
        </p:txBody>
      </p:sp>
      <p:sp>
        <p:nvSpPr>
          <p:cNvPr id="4" name="日期占位符 3">
            <a:extLst>
              <a:ext uri="{FF2B5EF4-FFF2-40B4-BE49-F238E27FC236}">
                <a16:creationId xmlns:a16="http://schemas.microsoft.com/office/drawing/2014/main" id="{A471176D-BA7B-43AB-B38D-11F31B495CED}"/>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585ADC25-AD78-4A74-9865-AC73047AEEC9}"/>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9538BB1B-C044-4CDB-83AB-7321FFBD21BC}"/>
              </a:ext>
            </a:extLst>
          </p:cNvPr>
          <p:cNvSpPr>
            <a:spLocks noGrp="1"/>
          </p:cNvSpPr>
          <p:nvPr>
            <p:ph type="sldNum" sz="quarter" idx="12"/>
          </p:nvPr>
        </p:nvSpPr>
        <p:spPr/>
        <p:txBody>
          <a:bodyPr/>
          <a:lstStyle/>
          <a:p>
            <a:fld id="{D57F1E4F-1CFF-5643-939E-217C01CDF565}" type="slidenum">
              <a:rPr lang="en-US" smtClean="0"/>
              <a:pPr/>
              <a:t>104</a:t>
            </a:fld>
            <a:endParaRPr lang="en-US" dirty="0"/>
          </a:p>
        </p:txBody>
      </p:sp>
    </p:spTree>
    <p:extLst>
      <p:ext uri="{BB962C8B-B14F-4D97-AF65-F5344CB8AC3E}">
        <p14:creationId xmlns:p14="http://schemas.microsoft.com/office/powerpoint/2010/main" val="30210336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31982D-76CC-4B49-B3F1-4A70B89994EE}"/>
              </a:ext>
            </a:extLst>
          </p:cNvPr>
          <p:cNvSpPr>
            <a:spLocks noGrp="1"/>
          </p:cNvSpPr>
          <p:nvPr>
            <p:ph type="title"/>
          </p:nvPr>
        </p:nvSpPr>
        <p:spPr/>
        <p:txBody>
          <a:bodyPr/>
          <a:lstStyle/>
          <a:p>
            <a:r>
              <a:rPr lang="zh-CN" altLang="en-US" dirty="0"/>
              <a:t>核心问题</a:t>
            </a:r>
          </a:p>
        </p:txBody>
      </p:sp>
      <p:sp>
        <p:nvSpPr>
          <p:cNvPr id="3" name="内容占位符 2">
            <a:extLst>
              <a:ext uri="{FF2B5EF4-FFF2-40B4-BE49-F238E27FC236}">
                <a16:creationId xmlns:a16="http://schemas.microsoft.com/office/drawing/2014/main" id="{37584216-4C35-4B23-80F1-62E13F5862A4}"/>
              </a:ext>
            </a:extLst>
          </p:cNvPr>
          <p:cNvSpPr>
            <a:spLocks noGrp="1"/>
          </p:cNvSpPr>
          <p:nvPr>
            <p:ph idx="1"/>
          </p:nvPr>
        </p:nvSpPr>
        <p:spPr/>
        <p:txBody>
          <a:bodyPr>
            <a:normAutofit/>
          </a:bodyPr>
          <a:lstStyle/>
          <a:p>
            <a:r>
              <a:rPr lang="en-US" altLang="zh-CN" sz="2000" dirty="0"/>
              <a:t>1.</a:t>
            </a:r>
            <a:r>
              <a:rPr lang="zh-CN" altLang="en-US" sz="2000" dirty="0"/>
              <a:t>每一轮如何改变训练数据的权值或概率分布？</a:t>
            </a:r>
          </a:p>
          <a:p>
            <a:r>
              <a:rPr lang="zh-CN" altLang="en-US" sz="2000" dirty="0"/>
              <a:t>通过提高那些在前一轮被弱分类器分错样例的权值，减小前一轮分对样例的权值，来使得分类器对误分的数据有较好的效果。</a:t>
            </a:r>
          </a:p>
          <a:p>
            <a:r>
              <a:rPr lang="en-US" altLang="zh-CN" sz="2000" dirty="0"/>
              <a:t>2.</a:t>
            </a:r>
            <a:r>
              <a:rPr lang="zh-CN" altLang="en-US" sz="2000" dirty="0"/>
              <a:t>通过什么方式来组合弱分类器？</a:t>
            </a:r>
          </a:p>
          <a:p>
            <a:r>
              <a:rPr lang="zh-CN" altLang="en-US" sz="2000" dirty="0"/>
              <a:t>通过加法模型将弱分类器进行线性组合，比如</a:t>
            </a:r>
            <a:r>
              <a:rPr lang="en-US" altLang="zh-CN" sz="2000" dirty="0"/>
              <a:t>AdaBoost</a:t>
            </a:r>
            <a:r>
              <a:rPr lang="zh-CN" altLang="en-US" sz="2000" dirty="0"/>
              <a:t>通过加权多数表决的方式，即增大错误率小的分类器的权值，同时减小错误率较大的分类器的权值。而提升树通过拟合残差的方式逐步减小残差，将每一步生成的模型叠加得到最终模型。（提升树</a:t>
            </a:r>
            <a:r>
              <a:rPr lang="en-US" altLang="zh-CN" sz="2000" dirty="0"/>
              <a:t>=AdaBoost+</a:t>
            </a:r>
            <a:r>
              <a:rPr lang="zh-CN" altLang="en-US" sz="2000" dirty="0"/>
              <a:t>决策树</a:t>
            </a:r>
            <a:r>
              <a:rPr lang="en-US" altLang="zh-CN" sz="2000" dirty="0"/>
              <a:t>)</a:t>
            </a:r>
          </a:p>
          <a:p>
            <a:r>
              <a:rPr lang="zh-CN" altLang="en-US" sz="2000" dirty="0"/>
              <a:t>从偏差方差分解的角度看，</a:t>
            </a:r>
            <a:r>
              <a:rPr lang="en-US" altLang="zh-CN" sz="2000" dirty="0"/>
              <a:t>Boosting</a:t>
            </a:r>
            <a:r>
              <a:rPr lang="zh-CN" altLang="en-US" sz="2000" dirty="0"/>
              <a:t>算法主要是为了降低偏差，因此，</a:t>
            </a:r>
            <a:r>
              <a:rPr lang="en-US" altLang="zh-CN" sz="2000" dirty="0"/>
              <a:t>Boosting</a:t>
            </a:r>
            <a:r>
              <a:rPr lang="zh-CN" altLang="en-US" sz="2000" dirty="0"/>
              <a:t>算法能基于泛化性能相当弱的学习器构建出很强的集成。</a:t>
            </a:r>
          </a:p>
        </p:txBody>
      </p:sp>
      <p:sp>
        <p:nvSpPr>
          <p:cNvPr id="4" name="日期占位符 3">
            <a:extLst>
              <a:ext uri="{FF2B5EF4-FFF2-40B4-BE49-F238E27FC236}">
                <a16:creationId xmlns:a16="http://schemas.microsoft.com/office/drawing/2014/main" id="{C961DFA0-B86F-4660-9BDD-E44A88812FBD}"/>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6919047B-8E80-48B2-A1EA-530BE1D8E37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E06BB3AE-E0E2-4F7D-B18D-5D5A402F4205}"/>
              </a:ext>
            </a:extLst>
          </p:cNvPr>
          <p:cNvSpPr>
            <a:spLocks noGrp="1"/>
          </p:cNvSpPr>
          <p:nvPr>
            <p:ph type="sldNum" sz="quarter" idx="12"/>
          </p:nvPr>
        </p:nvSpPr>
        <p:spPr/>
        <p:txBody>
          <a:bodyPr/>
          <a:lstStyle/>
          <a:p>
            <a:fld id="{D57F1E4F-1CFF-5643-939E-217C01CDF565}" type="slidenum">
              <a:rPr lang="en-US" smtClean="0"/>
              <a:pPr/>
              <a:t>105</a:t>
            </a:fld>
            <a:endParaRPr lang="en-US" dirty="0"/>
          </a:p>
        </p:txBody>
      </p:sp>
    </p:spTree>
    <p:extLst>
      <p:ext uri="{BB962C8B-B14F-4D97-AF65-F5344CB8AC3E}">
        <p14:creationId xmlns:p14="http://schemas.microsoft.com/office/powerpoint/2010/main" val="9125757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C52E6F-4B6D-4B3A-BEC0-C9ECF48E3A3B}"/>
              </a:ext>
            </a:extLst>
          </p:cNvPr>
          <p:cNvSpPr>
            <a:spLocks noGrp="1"/>
          </p:cNvSpPr>
          <p:nvPr>
            <p:ph type="title"/>
          </p:nvPr>
        </p:nvSpPr>
        <p:spPr/>
        <p:txBody>
          <a:bodyPr>
            <a:normAutofit/>
          </a:bodyPr>
          <a:lstStyle/>
          <a:p>
            <a:r>
              <a:rPr lang="en-US" altLang="zh-CN" dirty="0"/>
              <a:t>Boosting</a:t>
            </a:r>
            <a:r>
              <a:rPr lang="zh-CN" altLang="en-US" dirty="0"/>
              <a:t>与</a:t>
            </a:r>
            <a:r>
              <a:rPr lang="en-US" altLang="zh-CN" dirty="0"/>
              <a:t>Bagging </a:t>
            </a:r>
            <a:r>
              <a:rPr lang="zh-CN" altLang="en-US" dirty="0"/>
              <a:t>的差别</a:t>
            </a:r>
          </a:p>
        </p:txBody>
      </p:sp>
      <p:sp>
        <p:nvSpPr>
          <p:cNvPr id="3" name="内容占位符 2">
            <a:extLst>
              <a:ext uri="{FF2B5EF4-FFF2-40B4-BE49-F238E27FC236}">
                <a16:creationId xmlns:a16="http://schemas.microsoft.com/office/drawing/2014/main" id="{4EB66B3D-21C2-45FB-AB81-3ED0DAE12FE1}"/>
              </a:ext>
            </a:extLst>
          </p:cNvPr>
          <p:cNvSpPr>
            <a:spLocks noGrp="1"/>
          </p:cNvSpPr>
          <p:nvPr>
            <p:ph idx="1"/>
          </p:nvPr>
        </p:nvSpPr>
        <p:spPr/>
        <p:txBody>
          <a:bodyPr>
            <a:normAutofit/>
          </a:bodyPr>
          <a:lstStyle/>
          <a:p>
            <a:r>
              <a:rPr lang="en-US" altLang="zh-CN" dirty="0"/>
              <a:t>1. </a:t>
            </a:r>
            <a:r>
              <a:rPr lang="zh-CN" altLang="en-US" sz="2400" dirty="0"/>
              <a:t>训练数据选择</a:t>
            </a:r>
            <a:r>
              <a:rPr lang="en-US" altLang="zh-CN" sz="2400" dirty="0"/>
              <a:t>: </a:t>
            </a:r>
          </a:p>
          <a:p>
            <a:pPr lvl="1"/>
            <a:r>
              <a:rPr lang="en-US" altLang="zh-CN" sz="2000" dirty="0"/>
              <a:t>Bagging: </a:t>
            </a:r>
            <a:r>
              <a:rPr lang="zh-CN" altLang="en-US" sz="2000" dirty="0"/>
              <a:t>从训练集中选取，每一次选取不一样的</a:t>
            </a:r>
            <a:endParaRPr lang="en-US" altLang="zh-CN" sz="2000" dirty="0"/>
          </a:p>
          <a:p>
            <a:pPr lvl="1"/>
            <a:r>
              <a:rPr lang="en-US" altLang="zh-CN" sz="2000" dirty="0"/>
              <a:t>Boosting: </a:t>
            </a:r>
            <a:r>
              <a:rPr lang="zh-CN" altLang="en-US" sz="2000" dirty="0"/>
              <a:t>训练集没有变</a:t>
            </a:r>
            <a:r>
              <a:rPr lang="en-US" altLang="zh-CN" sz="2000" dirty="0"/>
              <a:t>, </a:t>
            </a:r>
            <a:r>
              <a:rPr lang="zh-CN" altLang="en-US" sz="2000" dirty="0"/>
              <a:t>但是每个数据的权重改变了。权重的改变依赖于上一轮分类的结果</a:t>
            </a:r>
            <a:endParaRPr lang="en-US" altLang="zh-CN" sz="2000" dirty="0"/>
          </a:p>
          <a:p>
            <a:r>
              <a:rPr lang="en-US" altLang="zh-CN" sz="2400" dirty="0"/>
              <a:t>2. </a:t>
            </a:r>
            <a:r>
              <a:rPr lang="zh-CN" altLang="en-US" sz="2400" dirty="0"/>
              <a:t>权重</a:t>
            </a:r>
            <a:r>
              <a:rPr lang="en-US" altLang="zh-CN" sz="2400" dirty="0"/>
              <a:t>:</a:t>
            </a:r>
          </a:p>
          <a:p>
            <a:pPr lvl="1"/>
            <a:r>
              <a:rPr lang="en-US" altLang="zh-CN" sz="2000" dirty="0"/>
              <a:t>Bagging: </a:t>
            </a:r>
            <a:r>
              <a:rPr lang="zh-CN" altLang="en-US" sz="2000" dirty="0"/>
              <a:t>随机选择，权重相同</a:t>
            </a:r>
            <a:r>
              <a:rPr lang="en-US" altLang="zh-CN" sz="2000" dirty="0"/>
              <a:t>.</a:t>
            </a:r>
          </a:p>
          <a:p>
            <a:pPr lvl="1"/>
            <a:r>
              <a:rPr lang="en-US" altLang="zh-CN" sz="2000" dirty="0"/>
              <a:t>Boosting:</a:t>
            </a:r>
            <a:r>
              <a:rPr lang="zh-CN" altLang="en-US" sz="2000" dirty="0"/>
              <a:t>权重的改变依赖于上一轮分类的结果，错误的样本权重高</a:t>
            </a:r>
            <a:endParaRPr lang="en-US" altLang="zh-CN" sz="2000" dirty="0"/>
          </a:p>
          <a:p>
            <a:r>
              <a:rPr lang="en-US" altLang="zh-CN" sz="2400" dirty="0"/>
              <a:t>3. </a:t>
            </a:r>
            <a:r>
              <a:rPr lang="zh-CN" altLang="en-US" sz="2400" dirty="0"/>
              <a:t>预测函数</a:t>
            </a:r>
            <a:r>
              <a:rPr lang="en-US" altLang="zh-CN" sz="2400" dirty="0"/>
              <a:t>:</a:t>
            </a:r>
          </a:p>
          <a:p>
            <a:pPr lvl="1"/>
            <a:r>
              <a:rPr lang="en-US" altLang="zh-CN" sz="2000" dirty="0"/>
              <a:t>Bagging: </a:t>
            </a:r>
            <a:r>
              <a:rPr lang="zh-CN" altLang="en-US" sz="2000" dirty="0"/>
              <a:t>每个函数的权重相同</a:t>
            </a:r>
            <a:r>
              <a:rPr lang="en-US" altLang="zh-CN" sz="2000" dirty="0"/>
              <a:t>.</a:t>
            </a:r>
          </a:p>
          <a:p>
            <a:pPr lvl="1"/>
            <a:r>
              <a:rPr lang="en-US" altLang="zh-CN" sz="2000" dirty="0"/>
              <a:t>Boosting: </a:t>
            </a:r>
            <a:r>
              <a:rPr lang="zh-CN" altLang="en-US" sz="2000" dirty="0"/>
              <a:t>弱分类器的权重不同</a:t>
            </a:r>
            <a:r>
              <a:rPr lang="en-US" altLang="zh-CN" sz="2000" dirty="0"/>
              <a:t>. </a:t>
            </a:r>
            <a:r>
              <a:rPr lang="zh-CN" altLang="en-US" sz="2000" dirty="0"/>
              <a:t>误差小的分类器权重大</a:t>
            </a:r>
            <a:endParaRPr lang="en-US" altLang="zh-CN" sz="2000" dirty="0"/>
          </a:p>
          <a:p>
            <a:r>
              <a:rPr lang="en-US" altLang="zh-CN" sz="2400" dirty="0"/>
              <a:t>4. </a:t>
            </a:r>
            <a:r>
              <a:rPr lang="zh-CN" altLang="en-US" sz="2400" dirty="0"/>
              <a:t>计算</a:t>
            </a:r>
            <a:r>
              <a:rPr lang="en-US" altLang="zh-CN" sz="2400" dirty="0"/>
              <a:t> </a:t>
            </a:r>
          </a:p>
          <a:p>
            <a:pPr lvl="1"/>
            <a:r>
              <a:rPr lang="en-US" altLang="zh-CN" sz="2000" dirty="0"/>
              <a:t>Bagging: </a:t>
            </a:r>
            <a:r>
              <a:rPr lang="zh-CN" altLang="en-US" sz="2000" dirty="0"/>
              <a:t>并行</a:t>
            </a:r>
            <a:endParaRPr lang="en-US" altLang="zh-CN" sz="2000" dirty="0"/>
          </a:p>
          <a:p>
            <a:pPr lvl="1"/>
            <a:r>
              <a:rPr lang="en-US" altLang="zh-CN" sz="2000" dirty="0"/>
              <a:t>Boosting: </a:t>
            </a:r>
            <a:r>
              <a:rPr lang="zh-CN" altLang="en-US" sz="2000" dirty="0"/>
              <a:t>非并行</a:t>
            </a:r>
          </a:p>
        </p:txBody>
      </p:sp>
      <p:sp>
        <p:nvSpPr>
          <p:cNvPr id="4" name="日期占位符 3">
            <a:extLst>
              <a:ext uri="{FF2B5EF4-FFF2-40B4-BE49-F238E27FC236}">
                <a16:creationId xmlns:a16="http://schemas.microsoft.com/office/drawing/2014/main" id="{D24B2B45-72EB-49FE-97AD-8BA79AF6D3A7}"/>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D0461464-67E2-4092-9FBE-DD6405266E7D}"/>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251E2008-D180-496A-B121-5055F84568E1}"/>
              </a:ext>
            </a:extLst>
          </p:cNvPr>
          <p:cNvSpPr>
            <a:spLocks noGrp="1"/>
          </p:cNvSpPr>
          <p:nvPr>
            <p:ph type="sldNum" sz="quarter" idx="12"/>
          </p:nvPr>
        </p:nvSpPr>
        <p:spPr/>
        <p:txBody>
          <a:bodyPr/>
          <a:lstStyle/>
          <a:p>
            <a:fld id="{D57F1E4F-1CFF-5643-939E-217C01CDF565}" type="slidenum">
              <a:rPr lang="en-US" smtClean="0"/>
              <a:pPr/>
              <a:t>106</a:t>
            </a:fld>
            <a:endParaRPr lang="en-US" dirty="0"/>
          </a:p>
        </p:txBody>
      </p:sp>
    </p:spTree>
    <p:extLst>
      <p:ext uri="{BB962C8B-B14F-4D97-AF65-F5344CB8AC3E}">
        <p14:creationId xmlns:p14="http://schemas.microsoft.com/office/powerpoint/2010/main" val="10568488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31145-FCB0-496E-9E57-7F3A96019A34}"/>
              </a:ext>
            </a:extLst>
          </p:cNvPr>
          <p:cNvSpPr>
            <a:spLocks noGrp="1"/>
          </p:cNvSpPr>
          <p:nvPr>
            <p:ph type="title"/>
          </p:nvPr>
        </p:nvSpPr>
        <p:spPr/>
        <p:txBody>
          <a:bodyPr/>
          <a:lstStyle/>
          <a:p>
            <a:r>
              <a:rPr lang="en-US" altLang="zh-CN" dirty="0"/>
              <a:t>GBDT </a:t>
            </a:r>
            <a:endParaRPr lang="zh-CN" altLang="en-US" dirty="0"/>
          </a:p>
        </p:txBody>
      </p:sp>
      <p:sp>
        <p:nvSpPr>
          <p:cNvPr id="3" name="内容占位符 2">
            <a:extLst>
              <a:ext uri="{FF2B5EF4-FFF2-40B4-BE49-F238E27FC236}">
                <a16:creationId xmlns:a16="http://schemas.microsoft.com/office/drawing/2014/main" id="{2EEA04C3-EB34-4AF6-8AB4-E480719CCB30}"/>
              </a:ext>
            </a:extLst>
          </p:cNvPr>
          <p:cNvSpPr>
            <a:spLocks noGrp="1"/>
          </p:cNvSpPr>
          <p:nvPr>
            <p:ph idx="1"/>
          </p:nvPr>
        </p:nvSpPr>
        <p:spPr>
          <a:xfrm>
            <a:off x="1097279" y="1240778"/>
            <a:ext cx="10408083" cy="5060447"/>
          </a:xfrm>
        </p:spPr>
        <p:txBody>
          <a:bodyPr/>
          <a:lstStyle/>
          <a:p>
            <a:r>
              <a:rPr lang="en-US" altLang="zh-CN" dirty="0"/>
              <a:t>GBDT=Gradient Boosting Decision Tree</a:t>
            </a:r>
          </a:p>
          <a:p>
            <a:r>
              <a:rPr lang="zh-CN" altLang="en-US" dirty="0"/>
              <a:t>梯度下降决策树</a:t>
            </a:r>
            <a:endParaRPr lang="en-US" altLang="zh-CN" dirty="0"/>
          </a:p>
          <a:p>
            <a:r>
              <a:rPr lang="en-US" altLang="zh-CN" dirty="0"/>
              <a:t>GBDT </a:t>
            </a:r>
            <a:r>
              <a:rPr lang="zh-CN" altLang="en-US" dirty="0"/>
              <a:t>使用了</a:t>
            </a:r>
            <a:r>
              <a:rPr lang="en-US" altLang="zh-CN" dirty="0"/>
              <a:t>Boosting</a:t>
            </a:r>
          </a:p>
          <a:p>
            <a:endParaRPr lang="en-US" altLang="zh-CN" dirty="0"/>
          </a:p>
          <a:p>
            <a:r>
              <a:rPr lang="en-US" altLang="zh-CN" dirty="0"/>
              <a:t>GBDT</a:t>
            </a:r>
            <a:r>
              <a:rPr lang="zh-CN" altLang="en-US" dirty="0"/>
              <a:t>核心</a:t>
            </a:r>
            <a:endParaRPr lang="en-US" altLang="zh-CN" dirty="0"/>
          </a:p>
          <a:p>
            <a:r>
              <a:rPr lang="zh-CN" altLang="en-US" sz="2000" dirty="0"/>
              <a:t>沿着</a:t>
            </a:r>
            <a:r>
              <a:rPr lang="zh-CN" altLang="en-US" sz="2000" b="1" dirty="0">
                <a:solidFill>
                  <a:srgbClr val="FF0000"/>
                </a:solidFill>
              </a:rPr>
              <a:t>梯度</a:t>
            </a:r>
            <a:r>
              <a:rPr lang="zh-CN" altLang="en-US" sz="2000" dirty="0"/>
              <a:t>方向，构造一系列的弱分类器函数，并以一定权重组合起来，形成最终决策的强分类器</a:t>
            </a:r>
            <a:endParaRPr lang="en-US" altLang="zh-CN" sz="2000" dirty="0"/>
          </a:p>
          <a:p>
            <a:r>
              <a:rPr lang="zh-CN" altLang="en-US" sz="2000" dirty="0"/>
              <a:t>每一棵树所学习的是</a:t>
            </a:r>
            <a:r>
              <a:rPr lang="zh-CN" altLang="en-US" sz="2000" b="1" dirty="0">
                <a:solidFill>
                  <a:srgbClr val="FF0000"/>
                </a:solidFill>
              </a:rPr>
              <a:t>之前所有树结论和的残差</a:t>
            </a:r>
            <a:r>
              <a:rPr lang="zh-CN" altLang="en-US" sz="2000" dirty="0"/>
              <a:t>，这个残差就是一个加预测值后能得真实值的累加量。</a:t>
            </a:r>
          </a:p>
          <a:p>
            <a:endParaRPr lang="zh-CN" altLang="en-US" dirty="0"/>
          </a:p>
          <a:p>
            <a:endParaRPr lang="zh-CN" altLang="en-US" dirty="0"/>
          </a:p>
        </p:txBody>
      </p:sp>
      <p:sp>
        <p:nvSpPr>
          <p:cNvPr id="4" name="日期占位符 3">
            <a:extLst>
              <a:ext uri="{FF2B5EF4-FFF2-40B4-BE49-F238E27FC236}">
                <a16:creationId xmlns:a16="http://schemas.microsoft.com/office/drawing/2014/main" id="{9C6AD437-0444-4FAA-8189-7EB382E294B6}"/>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7ED76F38-1200-43E3-B19D-7D974141FC7D}"/>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D71A573F-4E36-493E-A451-8A41EDC1727A}"/>
              </a:ext>
            </a:extLst>
          </p:cNvPr>
          <p:cNvSpPr>
            <a:spLocks noGrp="1"/>
          </p:cNvSpPr>
          <p:nvPr>
            <p:ph type="sldNum" sz="quarter" idx="12"/>
          </p:nvPr>
        </p:nvSpPr>
        <p:spPr/>
        <p:txBody>
          <a:bodyPr/>
          <a:lstStyle/>
          <a:p>
            <a:fld id="{D57F1E4F-1CFF-5643-939E-217C01CDF565}" type="slidenum">
              <a:rPr lang="en-US" smtClean="0"/>
              <a:pPr/>
              <a:t>107</a:t>
            </a:fld>
            <a:endParaRPr lang="en-US" dirty="0"/>
          </a:p>
        </p:txBody>
      </p:sp>
      <p:sp>
        <p:nvSpPr>
          <p:cNvPr id="7" name="文本框 6">
            <a:extLst>
              <a:ext uri="{FF2B5EF4-FFF2-40B4-BE49-F238E27FC236}">
                <a16:creationId xmlns:a16="http://schemas.microsoft.com/office/drawing/2014/main" id="{A85DAF1D-82EF-46A0-AD4F-71130CAC6C70}"/>
              </a:ext>
            </a:extLst>
          </p:cNvPr>
          <p:cNvSpPr txBox="1"/>
          <p:nvPr/>
        </p:nvSpPr>
        <p:spPr>
          <a:xfrm>
            <a:off x="7305152" y="1326382"/>
            <a:ext cx="4371033" cy="923330"/>
          </a:xfrm>
          <a:prstGeom prst="rect">
            <a:avLst/>
          </a:prstGeom>
          <a:noFill/>
        </p:spPr>
        <p:txBody>
          <a:bodyPr wrap="square" rtlCol="0">
            <a:spAutoFit/>
          </a:bodyPr>
          <a:lstStyle/>
          <a:p>
            <a:r>
              <a:rPr lang="en-US" altLang="zh-CN" b="1" dirty="0"/>
              <a:t>Decision </a:t>
            </a:r>
            <a:r>
              <a:rPr lang="en-US" altLang="zh-CN" b="1" dirty="0" err="1"/>
              <a:t>Trees+Bagging</a:t>
            </a:r>
            <a:r>
              <a:rPr lang="en-US" altLang="zh-CN" b="1" dirty="0"/>
              <a:t>=Radom Forest </a:t>
            </a:r>
          </a:p>
          <a:p>
            <a:r>
              <a:rPr lang="en-US" altLang="zh-CN" b="1" dirty="0"/>
              <a:t>Decision </a:t>
            </a:r>
            <a:r>
              <a:rPr lang="en-US" altLang="zh-CN" b="1" dirty="0" err="1"/>
              <a:t>Trees+Adaboost</a:t>
            </a:r>
            <a:r>
              <a:rPr lang="en-US" altLang="zh-CN" b="1" dirty="0"/>
              <a:t>=Boosting Trees</a:t>
            </a:r>
          </a:p>
          <a:p>
            <a:r>
              <a:rPr lang="en-US" altLang="zh-CN" b="1" dirty="0"/>
              <a:t>Decision </a:t>
            </a:r>
            <a:r>
              <a:rPr lang="en-US" altLang="zh-CN" b="1" dirty="0" err="1"/>
              <a:t>Trees+Gradient</a:t>
            </a:r>
            <a:r>
              <a:rPr lang="en-US" altLang="zh-CN" b="1" dirty="0"/>
              <a:t> Boost=GBDT</a:t>
            </a:r>
            <a:endParaRPr lang="zh-CN" altLang="en-US" b="1" dirty="0"/>
          </a:p>
        </p:txBody>
      </p:sp>
    </p:spTree>
    <p:extLst>
      <p:ext uri="{BB962C8B-B14F-4D97-AF65-F5344CB8AC3E}">
        <p14:creationId xmlns:p14="http://schemas.microsoft.com/office/powerpoint/2010/main" val="34992698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GBDT </a:t>
            </a:r>
            <a:endParaRPr lang="zh-CN" altLang="en-US" dirty="0"/>
          </a:p>
        </p:txBody>
      </p:sp>
      <p:sp>
        <p:nvSpPr>
          <p:cNvPr id="3" name="内容占位符 2"/>
          <p:cNvSpPr>
            <a:spLocks noGrp="1"/>
          </p:cNvSpPr>
          <p:nvPr>
            <p:ph idx="1"/>
          </p:nvPr>
        </p:nvSpPr>
        <p:spPr/>
        <p:txBody>
          <a:bodyPr/>
          <a:lstStyle/>
          <a:p>
            <a:pPr marL="0" indent="0">
              <a:buNone/>
            </a:pPr>
            <a:r>
              <a:rPr lang="zh-CN" altLang="en-US" dirty="0"/>
              <a:t>输出是多棵决策树的线性组合：</a:t>
            </a:r>
            <a:endParaRPr lang="en-US" altLang="zh-CN" dirty="0"/>
          </a:p>
          <a:p>
            <a:pPr marL="0" indent="0">
              <a:buNone/>
            </a:pPr>
            <a:endParaRPr lang="en-US" altLang="zh-CN" dirty="0"/>
          </a:p>
          <a:p>
            <a:pPr marL="0" indent="0">
              <a:buNone/>
            </a:pPr>
            <a:endParaRPr lang="en-US" altLang="zh-CN" dirty="0"/>
          </a:p>
          <a:p>
            <a:pPr marL="0" indent="0">
              <a:buNone/>
            </a:pPr>
            <a:r>
              <a:rPr lang="en-US" altLang="zh-CN" dirty="0"/>
              <a:t>M</a:t>
            </a:r>
            <a:r>
              <a:rPr lang="zh-CN" altLang="en-US" dirty="0"/>
              <a:t>：树个数；   ：每棵树权重；  ：决策树参数</a:t>
            </a:r>
            <a:endParaRPr lang="en-US" altLang="zh-CN" dirty="0"/>
          </a:p>
          <a:p>
            <a:pPr marL="0" indent="0">
              <a:buNone/>
            </a:pPr>
            <a:endParaRPr lang="en-US" altLang="zh-CN" dirty="0"/>
          </a:p>
          <a:p>
            <a:pPr marL="0" indent="0">
              <a:buNone/>
            </a:pPr>
            <a:endParaRPr lang="en-US" altLang="zh-CN" dirty="0"/>
          </a:p>
          <a:p>
            <a:pPr marL="0" indent="0">
              <a:buNone/>
            </a:pPr>
            <a:r>
              <a:rPr lang="en-US" altLang="zh-CN" dirty="0"/>
              <a:t>J: </a:t>
            </a:r>
            <a:r>
              <a:rPr lang="zh-CN" altLang="en-US" dirty="0"/>
              <a:t>决策树分割空间个数；   ：每个空间权重</a:t>
            </a:r>
            <a:endParaRPr lang="en-US" altLang="zh-CN" dirty="0"/>
          </a:p>
          <a:p>
            <a:pPr marL="0" indent="0">
              <a:buNone/>
            </a:pP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108</a:t>
            </a:fld>
            <a:endParaRPr lang="en-US" dirty="0"/>
          </a:p>
        </p:txBody>
      </p:sp>
      <p:sp>
        <p:nvSpPr>
          <p:cNvPr id="7" name="Rectangle 2"/>
          <p:cNvSpPr>
            <a:spLocks noChangeArrowheads="1"/>
          </p:cNvSpPr>
          <p:nvPr/>
        </p:nvSpPr>
        <p:spPr bwMode="auto">
          <a:xfrm>
            <a:off x="2064470" y="2667785"/>
            <a:ext cx="197370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3382615566"/>
              </p:ext>
            </p:extLst>
          </p:nvPr>
        </p:nvGraphicFramePr>
        <p:xfrm>
          <a:off x="2182990" y="1828465"/>
          <a:ext cx="2773122" cy="885039"/>
        </p:xfrm>
        <a:graphic>
          <a:graphicData uri="http://schemas.openxmlformats.org/presentationml/2006/ole">
            <mc:AlternateContent xmlns:mc="http://schemas.openxmlformats.org/markup-compatibility/2006">
              <mc:Choice xmlns:v="urn:schemas-microsoft-com:vml" Requires="v">
                <p:oleObj spid="_x0000_s15362" name="Equation" r:id="rId3" imgW="1346040" imgH="431640" progId="Equation.DSMT4">
                  <p:embed/>
                </p:oleObj>
              </mc:Choice>
              <mc:Fallback>
                <p:oleObj name="Equation" r:id="rId3" imgW="1346040" imgH="431640" progId="Equation.DSMT4">
                  <p:embed/>
                  <p:pic>
                    <p:nvPicPr>
                      <p:cNvPr id="0" name="Object 1"/>
                      <p:cNvPicPr>
                        <a:picLocks noChangeAspect="1" noChangeArrowheads="1"/>
                      </p:cNvPicPr>
                      <p:nvPr/>
                    </p:nvPicPr>
                    <p:blipFill>
                      <a:blip r:embed="rId4"/>
                      <a:srcRect/>
                      <a:stretch>
                        <a:fillRect/>
                      </a:stretch>
                    </p:blipFill>
                    <p:spPr bwMode="auto">
                      <a:xfrm>
                        <a:off x="2182990" y="1828465"/>
                        <a:ext cx="2773122" cy="885039"/>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9" name="矩形 8"/>
              <p:cNvSpPr/>
              <p:nvPr/>
            </p:nvSpPr>
            <p:spPr>
              <a:xfrm>
                <a:off x="2981324" y="2931859"/>
                <a:ext cx="65722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𝛽</m:t>
                          </m:r>
                        </m:e>
                        <m:sub>
                          <m:r>
                            <a:rPr lang="zh-CN" altLang="en-US" i="1">
                              <a:latin typeface="Cambria Math" panose="02040503050406030204" pitchFamily="18" charset="0"/>
                            </a:rPr>
                            <m:t>𝑚</m:t>
                          </m:r>
                        </m:sub>
                      </m:sSub>
                      <m:r>
                        <a:rPr lang="en-US" altLang="zh-CN" b="0" i="1" smtClean="0">
                          <a:latin typeface="Cambria Math" panose="02040503050406030204" pitchFamily="18" charset="0"/>
                        </a:rPr>
                        <m:t> </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981324" y="2931859"/>
                <a:ext cx="657225" cy="369332"/>
              </a:xfrm>
              <a:prstGeom prst="rect">
                <a:avLst/>
              </a:prstGeom>
              <a:blipFill rotWithShape="0">
                <a:blip r:embed="rId5"/>
                <a:stretch>
                  <a:fillRect b="-11475"/>
                </a:stretch>
              </a:blipFill>
            </p:spPr>
            <p:txBody>
              <a:bodyPr/>
              <a:lstStyle/>
              <a:p>
                <a:r>
                  <a:rPr lang="zh-CN" altLang="en-US">
                    <a:noFill/>
                  </a:rPr>
                  <a:t> </a:t>
                </a:r>
              </a:p>
            </p:txBody>
          </p:sp>
        </mc:Fallback>
      </mc:AlternateContent>
      <p:sp>
        <p:nvSpPr>
          <p:cNvPr id="10" name="Rectangle 5"/>
          <p:cNvSpPr>
            <a:spLocks noChangeArrowheads="1"/>
          </p:cNvSpPr>
          <p:nvPr/>
        </p:nvSpPr>
        <p:spPr bwMode="auto">
          <a:xfrm>
            <a:off x="2315884" y="3582204"/>
            <a:ext cx="156937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2511452075"/>
              </p:ext>
            </p:extLst>
          </p:nvPr>
        </p:nvGraphicFramePr>
        <p:xfrm>
          <a:off x="2315885" y="3582205"/>
          <a:ext cx="2507331" cy="705656"/>
        </p:xfrm>
        <a:graphic>
          <a:graphicData uri="http://schemas.openxmlformats.org/presentationml/2006/ole">
            <mc:AlternateContent xmlns:mc="http://schemas.openxmlformats.org/markup-compatibility/2006">
              <mc:Choice xmlns:v="urn:schemas-microsoft-com:vml" Requires="v">
                <p:oleObj spid="_x0000_s15363" name="Equation" r:id="rId6" imgW="1586811" imgH="444307" progId="Equation.DSMT4">
                  <p:embed/>
                </p:oleObj>
              </mc:Choice>
              <mc:Fallback>
                <p:oleObj name="Equation" r:id="rId6" imgW="1586811" imgH="444307"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5885" y="3582205"/>
                        <a:ext cx="2507331" cy="705656"/>
                      </a:xfrm>
                      <a:prstGeom prst="rect">
                        <a:avLst/>
                      </a:prstGeom>
                      <a:noFill/>
                    </p:spPr>
                  </p:pic>
                </p:oleObj>
              </mc:Fallback>
            </mc:AlternateContent>
          </a:graphicData>
        </a:graphic>
      </p:graphicFrame>
      <p:sp>
        <p:nvSpPr>
          <p:cNvPr id="12" name="Rectangle 7"/>
          <p:cNvSpPr>
            <a:spLocks noChangeArrowheads="1"/>
          </p:cNvSpPr>
          <p:nvPr/>
        </p:nvSpPr>
        <p:spPr bwMode="auto">
          <a:xfrm>
            <a:off x="4870387" y="4607385"/>
            <a:ext cx="2416270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3" name="对象 12"/>
          <p:cNvGraphicFramePr>
            <a:graphicFrameLocks noChangeAspect="1"/>
          </p:cNvGraphicFramePr>
          <p:nvPr>
            <p:extLst>
              <p:ext uri="{D42A27DB-BD31-4B8C-83A1-F6EECF244321}">
                <p14:modId xmlns:p14="http://schemas.microsoft.com/office/powerpoint/2010/main" val="1325995584"/>
              </p:ext>
            </p:extLst>
          </p:nvPr>
        </p:nvGraphicFramePr>
        <p:xfrm>
          <a:off x="4870387" y="4607386"/>
          <a:ext cx="339788" cy="471928"/>
        </p:xfrm>
        <a:graphic>
          <a:graphicData uri="http://schemas.openxmlformats.org/presentationml/2006/ole">
            <mc:AlternateContent xmlns:mc="http://schemas.openxmlformats.org/markup-compatibility/2006">
              <mc:Choice xmlns:v="urn:schemas-microsoft-com:vml" Requires="v">
                <p:oleObj spid="_x0000_s15364" name="Equation" r:id="rId8" imgW="164957" imgH="241091" progId="Equation.DSMT4">
                  <p:embed/>
                </p:oleObj>
              </mc:Choice>
              <mc:Fallback>
                <p:oleObj name="Equation" r:id="rId8" imgW="164957" imgH="241091" progId="Equation.DSMT4">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0387" y="4607386"/>
                        <a:ext cx="339788" cy="471928"/>
                      </a:xfrm>
                      <a:prstGeom prst="rect">
                        <a:avLst/>
                      </a:prstGeom>
                      <a:noFill/>
                    </p:spPr>
                  </p:pic>
                </p:oleObj>
              </mc:Fallback>
            </mc:AlternateContent>
          </a:graphicData>
        </a:graphic>
      </p:graphicFrame>
      <p:sp>
        <p:nvSpPr>
          <p:cNvPr id="14"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对象 14"/>
          <p:cNvGraphicFramePr>
            <a:graphicFrameLocks noChangeAspect="1"/>
          </p:cNvGraphicFramePr>
          <p:nvPr>
            <p:extLst>
              <p:ext uri="{D42A27DB-BD31-4B8C-83A1-F6EECF244321}">
                <p14:modId xmlns:p14="http://schemas.microsoft.com/office/powerpoint/2010/main" val="112051892"/>
              </p:ext>
            </p:extLst>
          </p:nvPr>
        </p:nvGraphicFramePr>
        <p:xfrm>
          <a:off x="5772976" y="2922266"/>
          <a:ext cx="380174" cy="380174"/>
        </p:xfrm>
        <a:graphic>
          <a:graphicData uri="http://schemas.openxmlformats.org/presentationml/2006/ole">
            <mc:AlternateContent xmlns:mc="http://schemas.openxmlformats.org/markup-compatibility/2006">
              <mc:Choice xmlns:v="urn:schemas-microsoft-com:vml" Requires="v">
                <p:oleObj spid="_x0000_s15365" name="Equation" r:id="rId10" imgW="228600" imgH="228600" progId="Equation.DSMT4">
                  <p:embed/>
                </p:oleObj>
              </mc:Choice>
              <mc:Fallback>
                <p:oleObj name="Equation" r:id="rId10" imgW="228600" imgH="228600" progId="Equation.DSMT4">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72976" y="2922266"/>
                        <a:ext cx="380174" cy="380174"/>
                      </a:xfrm>
                      <a:prstGeom prst="rect">
                        <a:avLst/>
                      </a:prstGeom>
                      <a:noFill/>
                    </p:spPr>
                  </p:pic>
                </p:oleObj>
              </mc:Fallback>
            </mc:AlternateContent>
          </a:graphicData>
        </a:graphic>
      </p:graphicFrame>
      <p:sp>
        <p:nvSpPr>
          <p:cNvPr id="16" name="椭圆 15"/>
          <p:cNvSpPr/>
          <p:nvPr/>
        </p:nvSpPr>
        <p:spPr>
          <a:xfrm>
            <a:off x="4229100" y="1934083"/>
            <a:ext cx="641287" cy="67627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288778" y="1952396"/>
            <a:ext cx="641287" cy="67627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flipV="1">
            <a:off x="4870387" y="1607205"/>
            <a:ext cx="2415630" cy="66378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7" idx="0"/>
          </p:cNvCxnSpPr>
          <p:nvPr/>
        </p:nvCxnSpPr>
        <p:spPr>
          <a:xfrm flipV="1">
            <a:off x="3609422" y="1467324"/>
            <a:ext cx="3676595" cy="48507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7414667" y="1364669"/>
            <a:ext cx="2244899" cy="369332"/>
          </a:xfrm>
          <a:prstGeom prst="rect">
            <a:avLst/>
          </a:prstGeom>
          <a:noFill/>
        </p:spPr>
        <p:txBody>
          <a:bodyPr wrap="square" rtlCol="0">
            <a:spAutoFit/>
          </a:bodyPr>
          <a:lstStyle/>
          <a:p>
            <a:r>
              <a:rPr lang="zh-CN" altLang="en-US" dirty="0"/>
              <a:t>优化参数</a:t>
            </a:r>
          </a:p>
        </p:txBody>
      </p:sp>
    </p:spTree>
    <p:extLst>
      <p:ext uri="{BB962C8B-B14F-4D97-AF65-F5344CB8AC3E}">
        <p14:creationId xmlns:p14="http://schemas.microsoft.com/office/powerpoint/2010/main" val="5477632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GBDT</a:t>
            </a:r>
            <a:endParaRPr lang="zh-CN" altLang="en-US" dirty="0"/>
          </a:p>
        </p:txBody>
      </p:sp>
      <p:sp>
        <p:nvSpPr>
          <p:cNvPr id="3" name="内容占位符 2"/>
          <p:cNvSpPr>
            <a:spLocks noGrp="1"/>
          </p:cNvSpPr>
          <p:nvPr>
            <p:ph idx="1"/>
          </p:nvPr>
        </p:nvSpPr>
        <p:spPr/>
        <p:txBody>
          <a:bodyPr/>
          <a:lstStyle/>
          <a:p>
            <a:r>
              <a:rPr lang="zh-CN" altLang="en-US" dirty="0"/>
              <a:t>优化函数：</a:t>
            </a:r>
            <a:endParaRPr lang="en-US" altLang="zh-CN" dirty="0"/>
          </a:p>
          <a:p>
            <a:endParaRPr lang="en-US" altLang="zh-CN" dirty="0"/>
          </a:p>
          <a:p>
            <a:endParaRPr lang="en-US" altLang="zh-CN" dirty="0"/>
          </a:p>
          <a:p>
            <a:r>
              <a:rPr lang="zh-CN" altLang="en-US" dirty="0"/>
              <a:t>求解方法（梯度增强）：</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109</a:t>
            </a:fld>
            <a:endParaRPr lang="en-US" dirty="0"/>
          </a:p>
        </p:txBody>
      </p:sp>
      <p:sp>
        <p:nvSpPr>
          <p:cNvPr id="7" name="Rectangle 2"/>
          <p:cNvSpPr>
            <a:spLocks noChangeArrowheads="1"/>
          </p:cNvSpPr>
          <p:nvPr/>
        </p:nvSpPr>
        <p:spPr bwMode="auto">
          <a:xfrm>
            <a:off x="1282353" y="1826117"/>
            <a:ext cx="226636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1327132520"/>
              </p:ext>
            </p:extLst>
          </p:nvPr>
        </p:nvGraphicFramePr>
        <p:xfrm>
          <a:off x="1282353" y="1826118"/>
          <a:ext cx="1558124" cy="743650"/>
        </p:xfrm>
        <a:graphic>
          <a:graphicData uri="http://schemas.openxmlformats.org/presentationml/2006/ole">
            <mc:AlternateContent xmlns:mc="http://schemas.openxmlformats.org/markup-compatibility/2006">
              <mc:Choice xmlns:v="urn:schemas-microsoft-com:vml" Requires="v">
                <p:oleObj spid="_x0000_s16386" name="Equation" r:id="rId3" imgW="837836" imgH="393529" progId="Equation.DSMT4">
                  <p:embed/>
                </p:oleObj>
              </mc:Choice>
              <mc:Fallback>
                <p:oleObj name="Equation" r:id="rId3" imgW="837836" imgH="393529"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353" y="1826118"/>
                        <a:ext cx="1558124" cy="743650"/>
                      </a:xfrm>
                      <a:prstGeom prst="rect">
                        <a:avLst/>
                      </a:prstGeom>
                      <a:noFill/>
                    </p:spPr>
                  </p:pic>
                </p:oleObj>
              </mc:Fallback>
            </mc:AlternateContent>
          </a:graphicData>
        </a:graphic>
      </p:graphicFrame>
      <p:pic>
        <p:nvPicPr>
          <p:cNvPr id="19" name="图片 18"/>
          <p:cNvPicPr>
            <a:picLocks noChangeAspect="1"/>
          </p:cNvPicPr>
          <p:nvPr/>
        </p:nvPicPr>
        <p:blipFill>
          <a:blip r:embed="rId5"/>
          <a:stretch>
            <a:fillRect/>
          </a:stretch>
        </p:blipFill>
        <p:spPr>
          <a:xfrm>
            <a:off x="5413642" y="2569768"/>
            <a:ext cx="5275234" cy="3025463"/>
          </a:xfrm>
          <a:prstGeom prst="rect">
            <a:avLst/>
          </a:prstGeom>
        </p:spPr>
      </p:pic>
      <p:sp>
        <p:nvSpPr>
          <p:cNvPr id="20" name="矩形 19"/>
          <p:cNvSpPr/>
          <p:nvPr/>
        </p:nvSpPr>
        <p:spPr>
          <a:xfrm>
            <a:off x="1282353" y="5726478"/>
            <a:ext cx="10619362" cy="369332"/>
          </a:xfrm>
          <a:prstGeom prst="rect">
            <a:avLst/>
          </a:prstGeom>
        </p:spPr>
        <p:txBody>
          <a:bodyPr wrap="square">
            <a:spAutoFit/>
          </a:bodyPr>
          <a:lstStyle/>
          <a:p>
            <a:r>
              <a:rPr lang="zh-CN" altLang="en-US" dirty="0">
                <a:solidFill>
                  <a:srgbClr val="333333"/>
                </a:solidFill>
                <a:latin typeface="Segoe UI" panose="020B0502040204020203" pitchFamily="34" charset="0"/>
              </a:rPr>
              <a:t>每一棵树所学习的是之前所有树结论和的残差，这个残差就是一个加预测值后能得真实值的累加量。</a:t>
            </a:r>
            <a:endParaRPr lang="zh-CN" altLang="en-US" dirty="0"/>
          </a:p>
        </p:txBody>
      </p:sp>
    </p:spTree>
    <p:extLst>
      <p:ext uri="{BB962C8B-B14F-4D97-AF65-F5344CB8AC3E}">
        <p14:creationId xmlns:p14="http://schemas.microsoft.com/office/powerpoint/2010/main" val="3035231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激活函数</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11</a:t>
            </a:fld>
            <a:endParaRPr lang="en-US" dirty="0"/>
          </a:p>
        </p:txBody>
      </p:sp>
      <p:sp>
        <p:nvSpPr>
          <p:cNvPr id="7" name="Rectangle 3"/>
          <p:cNvSpPr txBox="1">
            <a:spLocks noChangeArrowheads="1"/>
          </p:cNvSpPr>
          <p:nvPr/>
        </p:nvSpPr>
        <p:spPr bwMode="auto">
          <a:xfrm>
            <a:off x="1035503" y="1384980"/>
            <a:ext cx="3941763" cy="3536950"/>
          </a:xfrm>
          <a:prstGeom prst="rect">
            <a:avLst/>
          </a:prstGeom>
          <a:noFill/>
          <a:ln w="9525">
            <a:noFill/>
            <a:miter lim="800000"/>
            <a:headEnd/>
            <a:tailEnd/>
          </a:ln>
        </p:spPr>
        <p:txBody>
          <a:bodyPr/>
          <a:lstStyle/>
          <a:p>
            <a:pPr marL="342900" indent="-342900" eaLnBrk="1" hangingPunct="1">
              <a:spcBef>
                <a:spcPct val="20000"/>
              </a:spcBef>
              <a:buClr>
                <a:schemeClr val="accent1"/>
              </a:buClr>
              <a:buSzPct val="65000"/>
              <a:buFont typeface="Wingdings" pitchFamily="2" charset="2"/>
              <a:buChar char="n"/>
            </a:pPr>
            <a:r>
              <a:rPr lang="zh-CN" altLang="en-US" sz="2400" dirty="0"/>
              <a:t>活化函数一般是非线性的。使用线性激活函数，神经网络仍然是线性的，只能描述简单的线性关系。</a:t>
            </a:r>
            <a:endParaRPr lang="en-US" altLang="ko-KR" sz="2400" dirty="0"/>
          </a:p>
        </p:txBody>
      </p:sp>
      <p:pic>
        <p:nvPicPr>
          <p:cNvPr id="9" name="Picture 1057"/>
          <p:cNvPicPr>
            <a:picLocks noChangeAspect="1" noChangeArrowheads="1"/>
          </p:cNvPicPr>
          <p:nvPr/>
        </p:nvPicPr>
        <p:blipFill>
          <a:blip r:embed="rId2"/>
          <a:srcRect/>
          <a:stretch>
            <a:fillRect/>
          </a:stretch>
        </p:blipFill>
        <p:spPr bwMode="auto">
          <a:xfrm>
            <a:off x="7837715" y="2747282"/>
            <a:ext cx="1962150" cy="1419225"/>
          </a:xfrm>
          <a:prstGeom prst="rect">
            <a:avLst/>
          </a:prstGeom>
          <a:noFill/>
          <a:ln w="9525">
            <a:noFill/>
            <a:miter lim="800000"/>
            <a:headEnd/>
            <a:tailEnd/>
          </a:ln>
        </p:spPr>
      </p:pic>
      <p:pic>
        <p:nvPicPr>
          <p:cNvPr id="10" name="Picture 1056"/>
          <p:cNvPicPr>
            <a:picLocks noChangeAspect="1" noChangeArrowheads="1"/>
          </p:cNvPicPr>
          <p:nvPr/>
        </p:nvPicPr>
        <p:blipFill>
          <a:blip r:embed="rId3"/>
          <a:srcRect/>
          <a:stretch>
            <a:fillRect/>
          </a:stretch>
        </p:blipFill>
        <p:spPr bwMode="auto">
          <a:xfrm>
            <a:off x="7761515" y="1223282"/>
            <a:ext cx="2200275" cy="1447800"/>
          </a:xfrm>
          <a:prstGeom prst="rect">
            <a:avLst/>
          </a:prstGeom>
          <a:noFill/>
          <a:ln w="9525">
            <a:noFill/>
            <a:miter lim="800000"/>
            <a:headEnd/>
            <a:tailEnd/>
          </a:ln>
        </p:spPr>
      </p:pic>
      <p:pic>
        <p:nvPicPr>
          <p:cNvPr id="11" name="Picture 1058"/>
          <p:cNvPicPr>
            <a:picLocks noChangeAspect="1" noChangeArrowheads="1"/>
          </p:cNvPicPr>
          <p:nvPr/>
        </p:nvPicPr>
        <p:blipFill>
          <a:blip r:embed="rId4"/>
          <a:srcRect/>
          <a:stretch>
            <a:fillRect/>
          </a:stretch>
        </p:blipFill>
        <p:spPr bwMode="auto">
          <a:xfrm>
            <a:off x="5704115" y="2747282"/>
            <a:ext cx="1714500" cy="1400175"/>
          </a:xfrm>
          <a:prstGeom prst="rect">
            <a:avLst/>
          </a:prstGeom>
          <a:noFill/>
          <a:ln w="9525">
            <a:noFill/>
            <a:miter lim="800000"/>
            <a:headEnd/>
            <a:tailEnd/>
          </a:ln>
        </p:spPr>
      </p:pic>
      <p:pic>
        <p:nvPicPr>
          <p:cNvPr id="12" name="Picture 1059"/>
          <p:cNvPicPr>
            <a:picLocks noChangeAspect="1" noChangeArrowheads="1"/>
          </p:cNvPicPr>
          <p:nvPr/>
        </p:nvPicPr>
        <p:blipFill>
          <a:blip r:embed="rId5"/>
          <a:srcRect/>
          <a:stretch>
            <a:fillRect/>
          </a:stretch>
        </p:blipFill>
        <p:spPr bwMode="auto">
          <a:xfrm>
            <a:off x="5627915" y="1223282"/>
            <a:ext cx="1809750" cy="1400175"/>
          </a:xfrm>
          <a:prstGeom prst="rect">
            <a:avLst/>
          </a:prstGeom>
          <a:noFill/>
          <a:ln w="9525">
            <a:noFill/>
            <a:miter lim="800000"/>
            <a:headEnd/>
            <a:tailEnd/>
          </a:ln>
        </p:spPr>
      </p:pic>
      <p:graphicFrame>
        <p:nvGraphicFramePr>
          <p:cNvPr id="13" name="Group 1075"/>
          <p:cNvGraphicFramePr>
            <a:graphicFrameLocks noGrp="1"/>
          </p:cNvGraphicFramePr>
          <p:nvPr/>
        </p:nvGraphicFramePr>
        <p:xfrm>
          <a:off x="5399315" y="1147082"/>
          <a:ext cx="4572000" cy="464820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tblGrid>
              <a:tr h="154940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GB" altLang="zh-CN" sz="2800" b="0" i="0" u="none" strike="noStrike" cap="none" normalizeH="0" baseline="0" dirty="0">
                        <a:ln>
                          <a:noFill/>
                        </a:ln>
                        <a:solidFill>
                          <a:schemeClr val="tx1"/>
                        </a:solidFill>
                        <a:effectLst/>
                        <a:latin typeface="Tahoma" panose="020B060403050404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GB" altLang="zh-CN" sz="2800" b="0" i="0" u="none" strike="noStrike" cap="none" normalizeH="0" baseline="0" dirty="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4940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GB" altLang="zh-CN" sz="2800" b="0" i="0" u="none" strike="noStrike" cap="none" normalizeH="0" baseline="0" dirty="0">
                        <a:ln>
                          <a:noFill/>
                        </a:ln>
                        <a:solidFill>
                          <a:schemeClr val="tx1"/>
                        </a:solidFill>
                        <a:effectLst/>
                        <a:latin typeface="Tahoma" panose="020B060403050404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GB" altLang="zh-CN" sz="2800" b="0" i="0" u="none" strike="noStrike" cap="none" normalizeH="0" baseline="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4940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GB" altLang="zh-CN" sz="2800" b="0" i="0" u="none" strike="noStrike" cap="none" normalizeH="0" baseline="0">
                        <a:ln>
                          <a:noFill/>
                        </a:ln>
                        <a:solidFill>
                          <a:schemeClr val="tx1"/>
                        </a:solidFill>
                        <a:effectLst/>
                        <a:latin typeface="Tahoma" panose="020B060403050404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GB" altLang="zh-CN" sz="2800" b="0" i="0" u="none" strike="noStrike" cap="none" normalizeH="0" baseline="0" dirty="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14" name="Picture 1079"/>
          <p:cNvPicPr>
            <a:picLocks noChangeAspect="1" noChangeArrowheads="1"/>
          </p:cNvPicPr>
          <p:nvPr/>
        </p:nvPicPr>
        <p:blipFill>
          <a:blip r:embed="rId6"/>
          <a:srcRect/>
          <a:stretch>
            <a:fillRect/>
          </a:stretch>
        </p:blipFill>
        <p:spPr bwMode="auto">
          <a:xfrm>
            <a:off x="5627915" y="4347482"/>
            <a:ext cx="1971675" cy="1409700"/>
          </a:xfrm>
          <a:prstGeom prst="rect">
            <a:avLst/>
          </a:prstGeom>
          <a:noFill/>
          <a:ln w="9525">
            <a:noFill/>
            <a:miter lim="800000"/>
            <a:headEnd/>
            <a:tailEnd/>
          </a:ln>
        </p:spPr>
      </p:pic>
      <p:pic>
        <p:nvPicPr>
          <p:cNvPr id="15" name="Picture 1080"/>
          <p:cNvPicPr>
            <a:picLocks noChangeAspect="1" noChangeArrowheads="1"/>
          </p:cNvPicPr>
          <p:nvPr/>
        </p:nvPicPr>
        <p:blipFill>
          <a:blip r:embed="rId7"/>
          <a:srcRect/>
          <a:stretch>
            <a:fillRect/>
          </a:stretch>
        </p:blipFill>
        <p:spPr bwMode="auto">
          <a:xfrm>
            <a:off x="7913915" y="4347482"/>
            <a:ext cx="1838325" cy="1381125"/>
          </a:xfrm>
          <a:prstGeom prst="rect">
            <a:avLst/>
          </a:prstGeom>
          <a:noFill/>
          <a:ln w="9525">
            <a:noFill/>
            <a:miter lim="800000"/>
            <a:headEnd/>
            <a:tailEnd/>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GBDT </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ü"/>
            </a:pPr>
            <a:r>
              <a:rPr lang="en-US" altLang="zh-CN" dirty="0"/>
              <a:t>Shrinkage</a:t>
            </a:r>
            <a:r>
              <a:rPr lang="zh-CN" altLang="en-US" dirty="0"/>
              <a:t>是</a:t>
            </a:r>
            <a:r>
              <a:rPr lang="en-US" altLang="zh-CN" dirty="0"/>
              <a:t>GBDT</a:t>
            </a:r>
            <a:r>
              <a:rPr lang="zh-CN" altLang="en-US" dirty="0"/>
              <a:t>的第三个基本概念，中文含义为“缩减”。它的基本思想就是：每次走一小步逐渐逼近结果的效果，要比每次迈一大步很快逼近结果的方式更容易避免过拟合。换句话说缩减思想不完全信任每一个棵残差树，它认为每棵树只学到了真理的一小部分，累加的时候只累加一小部分，只有通过多学几棵树才能弥补不足。</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110</a:t>
            </a:fld>
            <a:endParaRPr lang="en-US" dirty="0"/>
          </a:p>
        </p:txBody>
      </p:sp>
      <p:sp>
        <p:nvSpPr>
          <p:cNvPr id="7" name="Rectangle 2"/>
          <p:cNvSpPr>
            <a:spLocks noChangeArrowheads="1"/>
          </p:cNvSpPr>
          <p:nvPr/>
        </p:nvSpPr>
        <p:spPr bwMode="auto">
          <a:xfrm>
            <a:off x="3569551" y="4066161"/>
            <a:ext cx="961996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762856805"/>
              </p:ext>
            </p:extLst>
          </p:nvPr>
        </p:nvGraphicFramePr>
        <p:xfrm>
          <a:off x="3569550" y="4066161"/>
          <a:ext cx="5437757" cy="418289"/>
        </p:xfrm>
        <a:graphic>
          <a:graphicData uri="http://schemas.openxmlformats.org/presentationml/2006/ole">
            <mc:AlternateContent xmlns:mc="http://schemas.openxmlformats.org/markup-compatibility/2006">
              <mc:Choice xmlns:v="urn:schemas-microsoft-com:vml" Requires="v">
                <p:oleObj spid="_x0000_s17410" name="Equation" r:id="rId3" imgW="2971800" imgH="228600" progId="Equation.DSMT4">
                  <p:embed/>
                </p:oleObj>
              </mc:Choice>
              <mc:Fallback>
                <p:oleObj name="Equation" r:id="rId3" imgW="2971800" imgH="2286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9550" y="4066161"/>
                        <a:ext cx="5437757" cy="418289"/>
                      </a:xfrm>
                      <a:prstGeom prst="rect">
                        <a:avLst/>
                      </a:prstGeom>
                      <a:noFill/>
                    </p:spPr>
                  </p:pic>
                </p:oleObj>
              </mc:Fallback>
            </mc:AlternateContent>
          </a:graphicData>
        </a:graphic>
      </p:graphicFrame>
      <p:sp>
        <p:nvSpPr>
          <p:cNvPr id="9" name="椭圆 8"/>
          <p:cNvSpPr/>
          <p:nvPr/>
        </p:nvSpPr>
        <p:spPr>
          <a:xfrm>
            <a:off x="5447490" y="3937169"/>
            <a:ext cx="454030" cy="54728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p:nvPr/>
        </p:nvCxnSpPr>
        <p:spPr>
          <a:xfrm>
            <a:off x="5767892" y="4443770"/>
            <a:ext cx="2605898" cy="6171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8457060" y="5015250"/>
            <a:ext cx="1100494" cy="369332"/>
          </a:xfrm>
          <a:prstGeom prst="rect">
            <a:avLst/>
          </a:prstGeom>
        </p:spPr>
        <p:txBody>
          <a:bodyPr wrap="none">
            <a:spAutoFit/>
          </a:bodyPr>
          <a:lstStyle/>
          <a:p>
            <a:r>
              <a:rPr lang="en-US" altLang="zh-CN" dirty="0"/>
              <a:t>Shrinkage</a:t>
            </a:r>
            <a:endParaRPr lang="zh-CN" altLang="en-US" dirty="0"/>
          </a:p>
        </p:txBody>
      </p:sp>
    </p:spTree>
    <p:extLst>
      <p:ext uri="{BB962C8B-B14F-4D97-AF65-F5344CB8AC3E}">
        <p14:creationId xmlns:p14="http://schemas.microsoft.com/office/powerpoint/2010/main" val="7670348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4AA7E-8DA6-4F42-ACD7-4F3EC6B7BA23}"/>
              </a:ext>
            </a:extLst>
          </p:cNvPr>
          <p:cNvSpPr>
            <a:spLocks noGrp="1"/>
          </p:cNvSpPr>
          <p:nvPr>
            <p:ph type="title"/>
          </p:nvPr>
        </p:nvSpPr>
        <p:spPr/>
        <p:txBody>
          <a:bodyPr/>
          <a:lstStyle/>
          <a:p>
            <a:r>
              <a:rPr lang="en-US" altLang="zh-CN" dirty="0" err="1"/>
              <a:t>XGBoosting</a:t>
            </a:r>
            <a:endParaRPr lang="zh-CN" altLang="en-US" dirty="0"/>
          </a:p>
        </p:txBody>
      </p:sp>
      <p:sp>
        <p:nvSpPr>
          <p:cNvPr id="3" name="内容占位符 2">
            <a:extLst>
              <a:ext uri="{FF2B5EF4-FFF2-40B4-BE49-F238E27FC236}">
                <a16:creationId xmlns:a16="http://schemas.microsoft.com/office/drawing/2014/main" id="{DF073468-1023-4153-8D9E-5C7FBDF738C6}"/>
              </a:ext>
            </a:extLst>
          </p:cNvPr>
          <p:cNvSpPr>
            <a:spLocks noGrp="1"/>
          </p:cNvSpPr>
          <p:nvPr>
            <p:ph idx="1"/>
          </p:nvPr>
        </p:nvSpPr>
        <p:spPr/>
        <p:txBody>
          <a:bodyPr/>
          <a:lstStyle/>
          <a:p>
            <a:r>
              <a:rPr lang="en-US" altLang="zh-CN" sz="2000" b="1" dirty="0" err="1"/>
              <a:t>XGBoost</a:t>
            </a:r>
            <a:r>
              <a:rPr lang="en-US" altLang="zh-CN" sz="2000" b="1" dirty="0"/>
              <a:t> (</a:t>
            </a:r>
            <a:r>
              <a:rPr lang="en-US" altLang="zh-CN" sz="2000" b="1" dirty="0" err="1"/>
              <a:t>eXtreme</a:t>
            </a:r>
            <a:r>
              <a:rPr lang="en-US" altLang="zh-CN" sz="2000" b="1" dirty="0"/>
              <a:t> Gradient Boosting)</a:t>
            </a:r>
            <a:r>
              <a:rPr lang="zh-CN" altLang="en-US" sz="2000" dirty="0"/>
              <a:t>是梯度增强算法的高级实现。</a:t>
            </a:r>
            <a:endParaRPr lang="en-US" altLang="zh-CN" sz="2000" dirty="0"/>
          </a:p>
          <a:p>
            <a:r>
              <a:rPr lang="zh-CN" altLang="en-US" sz="2000" dirty="0"/>
              <a:t>它实现并行计算的特性使它至少比现有的梯度增强实现快</a:t>
            </a:r>
            <a:r>
              <a:rPr lang="en-US" altLang="zh-CN" sz="2000" dirty="0"/>
              <a:t>10</a:t>
            </a:r>
            <a:r>
              <a:rPr lang="zh-CN" altLang="en-US" sz="2000" dirty="0"/>
              <a:t>倍。它支持各种目标函数，包括回归、分类和排序</a:t>
            </a:r>
            <a:r>
              <a:rPr lang="zh-CN" altLang="en-US" sz="2000" b="1" dirty="0"/>
              <a:t>。</a:t>
            </a:r>
            <a:endParaRPr lang="en-US" altLang="zh-CN" sz="2000" b="1" dirty="0"/>
          </a:p>
          <a:p>
            <a:r>
              <a:rPr lang="en-US" altLang="zh-CN" sz="2000" dirty="0" err="1"/>
              <a:t>Xgboost</a:t>
            </a:r>
            <a:r>
              <a:rPr lang="zh-CN" altLang="en-US" sz="2000" dirty="0"/>
              <a:t>相较于</a:t>
            </a:r>
            <a:r>
              <a:rPr lang="en-US" altLang="zh-CN" sz="2000" dirty="0"/>
              <a:t>GBM</a:t>
            </a:r>
            <a:r>
              <a:rPr lang="zh-CN" altLang="en-US" sz="2000" dirty="0"/>
              <a:t>的优势</a:t>
            </a:r>
            <a:r>
              <a:rPr lang="en-US" altLang="zh-CN" sz="2000" dirty="0"/>
              <a:t>:</a:t>
            </a:r>
          </a:p>
          <a:p>
            <a:r>
              <a:rPr lang="en-US" altLang="zh-CN" sz="2000" dirty="0"/>
              <a:t>1. </a:t>
            </a:r>
            <a:r>
              <a:rPr lang="zh-CN" altLang="en-US" sz="2000" dirty="0"/>
              <a:t>正则化</a:t>
            </a:r>
            <a:endParaRPr lang="en-US" altLang="zh-CN" sz="2000" dirty="0"/>
          </a:p>
          <a:p>
            <a:r>
              <a:rPr lang="en-US" altLang="zh-CN" sz="2000" dirty="0"/>
              <a:t>2. </a:t>
            </a:r>
            <a:r>
              <a:rPr lang="zh-CN" altLang="en-US" sz="2000" dirty="0"/>
              <a:t>并行计算</a:t>
            </a:r>
            <a:endParaRPr lang="en-US" altLang="zh-CN" sz="2000" dirty="0"/>
          </a:p>
          <a:p>
            <a:r>
              <a:rPr lang="en-US" altLang="zh-CN" sz="2000" dirty="0"/>
              <a:t>3. </a:t>
            </a:r>
            <a:r>
              <a:rPr lang="zh-CN" altLang="en-US" sz="2000" dirty="0"/>
              <a:t>高灵活性</a:t>
            </a:r>
            <a:endParaRPr lang="en-US" altLang="zh-CN" sz="2000" dirty="0"/>
          </a:p>
          <a:p>
            <a:r>
              <a:rPr lang="en-US" altLang="zh-CN" sz="2000" dirty="0"/>
              <a:t>4. </a:t>
            </a:r>
            <a:r>
              <a:rPr lang="zh-CN" altLang="en-US" sz="2000" dirty="0"/>
              <a:t>可以处理缺失值</a:t>
            </a:r>
            <a:endParaRPr lang="en-US" altLang="zh-CN" sz="2000" dirty="0"/>
          </a:p>
          <a:p>
            <a:r>
              <a:rPr lang="en-US" altLang="zh-CN" sz="2000" dirty="0"/>
              <a:t>5. </a:t>
            </a:r>
            <a:r>
              <a:rPr lang="zh-CN" altLang="en-US" sz="2000" dirty="0"/>
              <a:t>剪枝</a:t>
            </a:r>
            <a:endParaRPr lang="en-US" altLang="zh-CN" sz="2000" dirty="0"/>
          </a:p>
          <a:p>
            <a:r>
              <a:rPr lang="en-US" altLang="zh-CN" sz="2000" dirty="0"/>
              <a:t>6. </a:t>
            </a:r>
            <a:r>
              <a:rPr lang="zh-CN" altLang="en-US" sz="2000" dirty="0"/>
              <a:t>内置的交叉熵函数</a:t>
            </a:r>
            <a:endParaRPr lang="en-US" altLang="zh-CN" sz="2000" dirty="0"/>
          </a:p>
          <a:p>
            <a:r>
              <a:rPr lang="en-US" altLang="zh-CN" sz="2000" dirty="0"/>
              <a:t>7. </a:t>
            </a:r>
            <a:r>
              <a:rPr lang="zh-CN" altLang="en-US" sz="2000" dirty="0"/>
              <a:t>在已有模型上的改进</a:t>
            </a:r>
            <a:endParaRPr lang="zh-CN" altLang="en-US" dirty="0"/>
          </a:p>
        </p:txBody>
      </p:sp>
      <p:sp>
        <p:nvSpPr>
          <p:cNvPr id="4" name="日期占位符 3">
            <a:extLst>
              <a:ext uri="{FF2B5EF4-FFF2-40B4-BE49-F238E27FC236}">
                <a16:creationId xmlns:a16="http://schemas.microsoft.com/office/drawing/2014/main" id="{12B9621F-BB8C-497E-B1C0-6D098333A757}"/>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3DA2727F-C6CB-4266-B0A0-79C5F2C422E7}"/>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E8C23FC3-6C96-4EB0-B474-0DA4D8EB1A8F}"/>
              </a:ext>
            </a:extLst>
          </p:cNvPr>
          <p:cNvSpPr>
            <a:spLocks noGrp="1"/>
          </p:cNvSpPr>
          <p:nvPr>
            <p:ph type="sldNum" sz="quarter" idx="12"/>
          </p:nvPr>
        </p:nvSpPr>
        <p:spPr/>
        <p:txBody>
          <a:bodyPr/>
          <a:lstStyle/>
          <a:p>
            <a:fld id="{D57F1E4F-1CFF-5643-939E-217C01CDF565}" type="slidenum">
              <a:rPr lang="en-US" smtClean="0"/>
              <a:pPr/>
              <a:t>111</a:t>
            </a:fld>
            <a:endParaRPr lang="en-US" dirty="0"/>
          </a:p>
        </p:txBody>
      </p:sp>
    </p:spTree>
    <p:extLst>
      <p:ext uri="{BB962C8B-B14F-4D97-AF65-F5344CB8AC3E}">
        <p14:creationId xmlns:p14="http://schemas.microsoft.com/office/powerpoint/2010/main" val="28388371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DBDA84-C169-4829-8748-32D82F3449BF}"/>
              </a:ext>
            </a:extLst>
          </p:cNvPr>
          <p:cNvSpPr>
            <a:spLocks noGrp="1"/>
          </p:cNvSpPr>
          <p:nvPr>
            <p:ph type="title"/>
          </p:nvPr>
        </p:nvSpPr>
        <p:spPr/>
        <p:txBody>
          <a:bodyPr>
            <a:normAutofit/>
          </a:bodyPr>
          <a:lstStyle/>
          <a:p>
            <a:r>
              <a:rPr lang="zh-CN" altLang="en-US" dirty="0"/>
              <a:t>参考</a:t>
            </a:r>
          </a:p>
        </p:txBody>
      </p:sp>
      <p:sp>
        <p:nvSpPr>
          <p:cNvPr id="3" name="内容占位符 2">
            <a:extLst>
              <a:ext uri="{FF2B5EF4-FFF2-40B4-BE49-F238E27FC236}">
                <a16:creationId xmlns:a16="http://schemas.microsoft.com/office/drawing/2014/main" id="{80F615DE-40C1-44E7-963A-1B3CBAD0F5B6}"/>
              </a:ext>
            </a:extLst>
          </p:cNvPr>
          <p:cNvSpPr>
            <a:spLocks noGrp="1"/>
          </p:cNvSpPr>
          <p:nvPr>
            <p:ph idx="1"/>
          </p:nvPr>
        </p:nvSpPr>
        <p:spPr/>
        <p:txBody>
          <a:bodyPr/>
          <a:lstStyle/>
          <a:p>
            <a:pPr marL="514350" indent="-514350">
              <a:buFont typeface="+mj-lt"/>
              <a:buAutoNum type="arabicPeriod"/>
            </a:pPr>
            <a:r>
              <a:rPr lang="en-US" altLang="zh-CN" dirty="0">
                <a:hlinkClick r:id="rId2"/>
              </a:rPr>
              <a:t>https://www.analyticsvidhya.com/blog/2016/04/complete-tutorial-tree-based-modeling-scratch-in-python/</a:t>
            </a:r>
            <a:endParaRPr lang="en-US" altLang="zh-CN" dirty="0"/>
          </a:p>
          <a:p>
            <a:pPr marL="514350" indent="-514350">
              <a:buFont typeface="+mj-lt"/>
              <a:buAutoNum type="arabicPeriod"/>
            </a:pPr>
            <a:r>
              <a:rPr lang="en-US" altLang="zh-CN" dirty="0">
                <a:hlinkClick r:id="rId3"/>
              </a:rPr>
              <a:t>https://homes.cs.washington.edu/~tqchen/pdf/BoostedTree.pdf</a:t>
            </a:r>
            <a:endParaRPr lang="en-US" altLang="zh-CN" dirty="0"/>
          </a:p>
          <a:p>
            <a:pPr marL="514350" indent="-514350">
              <a:buFont typeface="+mj-lt"/>
              <a:buAutoNum type="arabicPeriod"/>
            </a:pPr>
            <a:r>
              <a:rPr lang="en-US" altLang="zh-CN" dirty="0"/>
              <a:t>https://blog.csdn.net/legendavid/article/details/78904353</a:t>
            </a:r>
          </a:p>
          <a:p>
            <a:pPr marL="514350" indent="-514350">
              <a:buFont typeface="+mj-lt"/>
              <a:buAutoNum type="arabicPeriod"/>
            </a:pPr>
            <a:endParaRPr lang="en-US" altLang="zh-CN" dirty="0"/>
          </a:p>
          <a:p>
            <a:endParaRPr lang="zh-CN" altLang="en-US" dirty="0"/>
          </a:p>
        </p:txBody>
      </p:sp>
      <p:sp>
        <p:nvSpPr>
          <p:cNvPr id="4" name="日期占位符 3">
            <a:extLst>
              <a:ext uri="{FF2B5EF4-FFF2-40B4-BE49-F238E27FC236}">
                <a16:creationId xmlns:a16="http://schemas.microsoft.com/office/drawing/2014/main" id="{F38C9A90-79FE-4974-A20A-A1CCCCF2B1B2}"/>
              </a:ext>
            </a:extLst>
          </p:cNvPr>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a:extLst>
              <a:ext uri="{FF2B5EF4-FFF2-40B4-BE49-F238E27FC236}">
                <a16:creationId xmlns:a16="http://schemas.microsoft.com/office/drawing/2014/main" id="{7F0EEBDA-DE99-4AAA-A3EE-DF407A7F9F0B}"/>
              </a:ext>
            </a:extLst>
          </p:cNvPr>
          <p:cNvSpPr>
            <a:spLocks noGrp="1"/>
          </p:cNvSpPr>
          <p:nvPr>
            <p:ph type="ftr" sz="quarter" idx="11"/>
          </p:nvPr>
        </p:nvSpPr>
        <p:spPr/>
        <p:txBody>
          <a:bodyPr/>
          <a:lstStyle/>
          <a:p>
            <a:r>
              <a:rPr lang="en-US"/>
              <a:t>Transportation Big Data Analytics </a:t>
            </a:r>
            <a:endParaRPr lang="en-US" dirty="0"/>
          </a:p>
        </p:txBody>
      </p:sp>
      <p:sp>
        <p:nvSpPr>
          <p:cNvPr id="6" name="灯片编号占位符 5">
            <a:extLst>
              <a:ext uri="{FF2B5EF4-FFF2-40B4-BE49-F238E27FC236}">
                <a16:creationId xmlns:a16="http://schemas.microsoft.com/office/drawing/2014/main" id="{8C6BA8DB-B7CD-4EBB-AD63-4F8CC951D87E}"/>
              </a:ext>
            </a:extLst>
          </p:cNvPr>
          <p:cNvSpPr>
            <a:spLocks noGrp="1"/>
          </p:cNvSpPr>
          <p:nvPr>
            <p:ph type="sldNum" sz="quarter" idx="12"/>
          </p:nvPr>
        </p:nvSpPr>
        <p:spPr/>
        <p:txBody>
          <a:bodyPr/>
          <a:lstStyle/>
          <a:p>
            <a:fld id="{D57F1E4F-1CFF-5643-939E-217C01CDF565}" type="slidenum">
              <a:rPr lang="en-US" smtClean="0"/>
              <a:pPr/>
              <a:t>112</a:t>
            </a:fld>
            <a:endParaRPr lang="en-US" dirty="0"/>
          </a:p>
        </p:txBody>
      </p:sp>
    </p:spTree>
    <p:extLst>
      <p:ext uri="{BB962C8B-B14F-4D97-AF65-F5344CB8AC3E}">
        <p14:creationId xmlns:p14="http://schemas.microsoft.com/office/powerpoint/2010/main" val="828188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神经网络模型</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12</a:t>
            </a:fld>
            <a:endParaRPr lang="en-US" dirty="0"/>
          </a:p>
        </p:txBody>
      </p:sp>
      <p:sp>
        <p:nvSpPr>
          <p:cNvPr id="7" name="Rectangle 5"/>
          <p:cNvSpPr>
            <a:spLocks noChangeArrowheads="1"/>
          </p:cNvSpPr>
          <p:nvPr/>
        </p:nvSpPr>
        <p:spPr bwMode="auto">
          <a:xfrm>
            <a:off x="1166813" y="1282700"/>
            <a:ext cx="8512175" cy="1563688"/>
          </a:xfrm>
          <a:prstGeom prst="rect">
            <a:avLst/>
          </a:prstGeom>
          <a:noFill/>
          <a:ln w="9525">
            <a:noFill/>
            <a:miter lim="800000"/>
            <a:headEnd/>
            <a:tailEnd/>
          </a:ln>
        </p:spPr>
        <p:txBody>
          <a:bodyPr/>
          <a:lstStyle/>
          <a:p>
            <a:pPr marL="342900" indent="-342900" algn="just" eaLnBrk="1" hangingPunct="1">
              <a:spcBef>
                <a:spcPct val="20000"/>
              </a:spcBef>
              <a:buClr>
                <a:srgbClr val="CC9900"/>
              </a:buClr>
              <a:buSzPct val="65000"/>
              <a:buFont typeface="Wingdings" pitchFamily="2" charset="2"/>
              <a:buChar char="n"/>
            </a:pPr>
            <a:r>
              <a:rPr lang="zh-CN" altLang="en-US" sz="2000" dirty="0">
                <a:solidFill>
                  <a:srgbClr val="000000"/>
                </a:solidFill>
              </a:rPr>
              <a:t>前馈神经网络</a:t>
            </a:r>
            <a:endParaRPr lang="en-US" altLang="zh-CN" sz="2000" dirty="0">
              <a:solidFill>
                <a:srgbClr val="000000"/>
              </a:solidFill>
            </a:endParaRPr>
          </a:p>
        </p:txBody>
      </p:sp>
      <p:pic>
        <p:nvPicPr>
          <p:cNvPr id="44034" name="Picture 2" descr="http://ufldl.stanford.edu/tutorial/images/Network331.png"/>
          <p:cNvPicPr>
            <a:picLocks noChangeAspect="1" noChangeArrowheads="1"/>
          </p:cNvPicPr>
          <p:nvPr/>
        </p:nvPicPr>
        <p:blipFill>
          <a:blip r:embed="rId2"/>
          <a:srcRect/>
          <a:stretch>
            <a:fillRect/>
          </a:stretch>
        </p:blipFill>
        <p:spPr bwMode="auto">
          <a:xfrm>
            <a:off x="698501" y="1947669"/>
            <a:ext cx="4529192" cy="3195832"/>
          </a:xfrm>
          <a:prstGeom prst="rect">
            <a:avLst/>
          </a:prstGeom>
          <a:noFill/>
        </p:spPr>
      </p:pic>
      <p:sp>
        <p:nvSpPr>
          <p:cNvPr id="11" name="矩形 10"/>
          <p:cNvSpPr/>
          <p:nvPr/>
        </p:nvSpPr>
        <p:spPr>
          <a:xfrm>
            <a:off x="5613400" y="1514039"/>
            <a:ext cx="6019800" cy="2246769"/>
          </a:xfrm>
          <a:prstGeom prst="rect">
            <a:avLst/>
          </a:prstGeom>
        </p:spPr>
        <p:txBody>
          <a:bodyPr wrap="square">
            <a:spAutoFit/>
          </a:bodyPr>
          <a:lstStyle/>
          <a:p>
            <a:pPr algn="just"/>
            <a:r>
              <a:rPr lang="zh-CN" altLang="en-US" sz="2000" dirty="0"/>
              <a:t>在这个图中，我们用圆圈来表示网络的输入。标有“</a:t>
            </a:r>
            <a:r>
              <a:rPr lang="en-US" altLang="zh-CN" sz="2000" dirty="0"/>
              <a:t>+1”</a:t>
            </a:r>
            <a:r>
              <a:rPr lang="zh-CN" altLang="en-US" sz="2000" dirty="0"/>
              <a:t>的圆称为</a:t>
            </a:r>
            <a:r>
              <a:rPr lang="zh-CN" altLang="en-US" sz="2000" b="1" dirty="0"/>
              <a:t>偏置单位</a:t>
            </a:r>
            <a:r>
              <a:rPr lang="zh-CN" altLang="en-US" sz="2000" dirty="0"/>
              <a:t>，对应于截距项。网络最左边的层称为</a:t>
            </a:r>
            <a:r>
              <a:rPr lang="zh-CN" altLang="en-US" sz="2000" b="1" dirty="0"/>
              <a:t>输入层</a:t>
            </a:r>
            <a:r>
              <a:rPr lang="zh-CN" altLang="en-US" sz="2000" dirty="0"/>
              <a:t>，最右边的层称为</a:t>
            </a:r>
            <a:r>
              <a:rPr lang="zh-CN" altLang="en-US" sz="2000" b="1" dirty="0"/>
              <a:t>输出层</a:t>
            </a:r>
            <a:r>
              <a:rPr lang="zh-CN" altLang="en-US" sz="2000" dirty="0"/>
              <a:t>（在本例中，输出层只有一个节点）。节点的中间层称为</a:t>
            </a:r>
            <a:r>
              <a:rPr lang="zh-CN" altLang="en-US" sz="2000" b="1" dirty="0"/>
              <a:t>隐藏层</a:t>
            </a:r>
            <a:r>
              <a:rPr lang="zh-CN" altLang="en-US" sz="2000" dirty="0"/>
              <a:t>，因为它的值在训练集中不被观察到。也可以说，我们的示例神经网络有</a:t>
            </a:r>
            <a:r>
              <a:rPr lang="en-US" altLang="zh-CN" sz="2000" dirty="0"/>
              <a:t>3</a:t>
            </a:r>
            <a:r>
              <a:rPr lang="zh-CN" altLang="en-US" sz="2000" dirty="0"/>
              <a:t>个</a:t>
            </a:r>
            <a:r>
              <a:rPr lang="zh-CN" altLang="en-US" sz="2000" b="1" dirty="0"/>
              <a:t>输入单元</a:t>
            </a:r>
            <a:r>
              <a:rPr lang="zh-CN" altLang="en-US" sz="2000" dirty="0"/>
              <a:t>（不计算偏置单元）、</a:t>
            </a:r>
            <a:r>
              <a:rPr lang="en-US" altLang="zh-CN" sz="2000" dirty="0"/>
              <a:t>3</a:t>
            </a:r>
            <a:r>
              <a:rPr lang="zh-CN" altLang="en-US" sz="2000" dirty="0"/>
              <a:t>个</a:t>
            </a:r>
            <a:r>
              <a:rPr lang="zh-CN" altLang="en-US" sz="2000" b="1" dirty="0"/>
              <a:t>隐藏单元</a:t>
            </a:r>
            <a:r>
              <a:rPr lang="zh-CN" altLang="en-US" sz="2000" dirty="0"/>
              <a:t>和</a:t>
            </a:r>
            <a:r>
              <a:rPr lang="en-US" altLang="zh-CN" sz="2000" dirty="0"/>
              <a:t>1</a:t>
            </a:r>
            <a:r>
              <a:rPr lang="zh-CN" altLang="en-US" sz="2000" dirty="0"/>
              <a:t>个</a:t>
            </a:r>
            <a:r>
              <a:rPr lang="zh-CN" altLang="en-US" sz="2000" b="1" dirty="0"/>
              <a:t>输出单元</a:t>
            </a:r>
            <a:r>
              <a:rPr lang="zh-CN" altLang="en-US" sz="2000" dirty="0"/>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神经网络模型</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7" name="Picture 2" descr="http://ufldl.stanford.edu/tutorial/images/Network331.png"/>
          <p:cNvPicPr>
            <a:picLocks noChangeAspect="1" noChangeArrowheads="1"/>
          </p:cNvPicPr>
          <p:nvPr/>
        </p:nvPicPr>
        <p:blipFill>
          <a:blip r:embed="rId2"/>
          <a:srcRect/>
          <a:stretch>
            <a:fillRect/>
          </a:stretch>
        </p:blipFill>
        <p:spPr bwMode="auto">
          <a:xfrm>
            <a:off x="731158" y="1523126"/>
            <a:ext cx="3966090" cy="2798503"/>
          </a:xfrm>
          <a:prstGeom prst="rect">
            <a:avLst/>
          </a:prstGeom>
          <a:noFill/>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C5D0B64-8890-4D67-9378-B0F44DE84CAD}"/>
                  </a:ext>
                </a:extLst>
              </p:cNvPr>
              <p:cNvSpPr txBox="1"/>
              <p:nvPr/>
            </p:nvSpPr>
            <p:spPr>
              <a:xfrm>
                <a:off x="4842775" y="1211425"/>
                <a:ext cx="6096000" cy="5248360"/>
              </a:xfrm>
              <a:prstGeom prst="rect">
                <a:avLst/>
              </a:prstGeom>
              <a:noFill/>
            </p:spPr>
            <p:txBody>
              <a:bodyPr wrap="square">
                <a:spAutoFit/>
              </a:bodyPr>
              <a:lstStyle/>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用</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表示神经网络的层数，那么在本例中，</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。神经网络的第</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层表示为</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，则本例中的神经网络可以表示为</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，分别对应了输入层、隐藏层和输出层。本例中神经网络的参数可以表示为</a:t>
                </a:r>
                <a14:m>
                  <m:oMath xmlns:m="http://schemas.openxmlformats.org/officeDocument/2006/math">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𝑊</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𝑊</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𝑊</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e>
                    </m:d>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𝑖𝑗</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m:t>
                        </m:r>
                      </m:sup>
                    </m:sSubSup>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表示了第</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层第</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𝑗</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个神经元和第</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层第</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个神经元之间的权重，同理</a:t>
                </a:r>
                <a14:m>
                  <m:oMath xmlns:m="http://schemas.openxmlformats.org/officeDocument/2006/math">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m:t>
                        </m:r>
                      </m:sup>
                    </m:sSubSup>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表示了第</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层第</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个神经元的偏置。所以本例中，</a:t>
                </a:r>
                <a14:m>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𝑊</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ℝ</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3×3 </m:t>
                        </m:r>
                      </m:sup>
                    </m:sSup>
                  </m:oMath>
                </a14:m>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𝑊</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ℝ</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1×3 </m:t>
                        </m:r>
                      </m:sup>
                    </m:sSup>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所以，本例的前向传播过程可以通过下式表示：</a:t>
                </a:r>
              </a:p>
              <a:p>
                <a:pPr indent="304800" algn="just">
                  <a:lnSpc>
                    <a:spcPct val="150000"/>
                  </a:lnSpc>
                </a:pPr>
                <a14:m>
                  <m:oMathPara xmlns:m="http://schemas.openxmlformats.org/officeDocument/2006/math">
                    <m:oMathParaPr>
                      <m:jc m:val="centerGroup"/>
                    </m:oMathParaPr>
                    <m:oMath xmlns:m="http://schemas.openxmlformats.org/officeDocument/2006/math">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𝜎</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p>
                      </m:sSub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12</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p>
                      </m:sSub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13</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p>
                      </m:sSub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14:m>
                  <m:oMathPara xmlns:m="http://schemas.openxmlformats.org/officeDocument/2006/math">
                    <m:oMathParaPr>
                      <m:jc m:val="centerGroup"/>
                    </m:oMathParaPr>
                    <m:oMath xmlns:m="http://schemas.openxmlformats.org/officeDocument/2006/math">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𝜎</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p>
                      </m:sSub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22</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p>
                      </m:sSub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23</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p>
                      </m:sSub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14:m>
                  <m:oMathPara xmlns:m="http://schemas.openxmlformats.org/officeDocument/2006/math">
                    <m:oMathParaPr>
                      <m:jc m:val="centerGroup"/>
                    </m:oMathParaPr>
                    <m:oMath xmlns:m="http://schemas.openxmlformats.org/officeDocument/2006/math">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𝜎</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p>
                      </m:sSub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32</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p>
                      </m:sSub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33</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p>
                      </m:sSub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𝑊</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𝜎</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bSup>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12</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bSup>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13</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p>
                      </m:sSubSup>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BC5D0B64-8890-4D67-9378-B0F44DE84CAD}"/>
                  </a:ext>
                </a:extLst>
              </p:cNvPr>
              <p:cNvSpPr txBox="1">
                <a:spLocks noRot="1" noChangeAspect="1" noMove="1" noResize="1" noEditPoints="1" noAdjustHandles="1" noChangeArrowheads="1" noChangeShapeType="1" noTextEdit="1"/>
              </p:cNvSpPr>
              <p:nvPr/>
            </p:nvSpPr>
            <p:spPr>
              <a:xfrm>
                <a:off x="4842775" y="1211425"/>
                <a:ext cx="6096000" cy="5248360"/>
              </a:xfrm>
              <a:prstGeom prst="rect">
                <a:avLst/>
              </a:prstGeom>
              <a:blipFill>
                <a:blip r:embed="rId3"/>
                <a:stretch>
                  <a:fillRect l="-800" r="-900"/>
                </a:stretch>
              </a:blipFill>
            </p:spPr>
            <p:txBody>
              <a:bodyPr/>
              <a:lstStyle/>
              <a:p>
                <a:r>
                  <a:rPr lang="zh-CN"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前向传播</a:t>
            </a:r>
          </a:p>
        </p:txBody>
      </p:sp>
      <p:sp>
        <p:nvSpPr>
          <p:cNvPr id="3" name="内容占位符 2"/>
          <p:cNvSpPr>
            <a:spLocks noGrp="1"/>
          </p:cNvSpPr>
          <p:nvPr>
            <p:ph idx="1"/>
          </p:nvPr>
        </p:nvSpPr>
        <p:spPr>
          <a:xfrm>
            <a:off x="1154083" y="1427959"/>
            <a:ext cx="10058400" cy="5060447"/>
          </a:xfrm>
        </p:spPr>
        <p:txBody>
          <a:bodyPr/>
          <a:lstStyle/>
          <a:p>
            <a:endParaRPr lang="en-US" altLang="zh-CN" dirty="0"/>
          </a:p>
          <a:p>
            <a:endParaRPr lang="en-US" altLang="zh-CN" dirty="0"/>
          </a:p>
          <a:p>
            <a:endParaRPr lang="en-US" altLang="zh-CN" dirty="0"/>
          </a:p>
          <a:p>
            <a:endParaRPr lang="en-US" altLang="zh-CN" dirty="0"/>
          </a:p>
          <a:p>
            <a:endParaRPr lang="en-US" altLang="zh-CN" dirty="0"/>
          </a:p>
          <a:p>
            <a:pPr>
              <a:buNone/>
            </a:pPr>
            <a:r>
              <a:rPr lang="zh-CN" altLang="en-US" dirty="0"/>
              <a:t>整个过程可以称为</a:t>
            </a:r>
            <a:r>
              <a:rPr lang="zh-CN" altLang="en-US" b="1" dirty="0"/>
              <a:t>前向传播</a:t>
            </a:r>
            <a:r>
              <a:rPr lang="zh-CN" altLang="en-US" dirty="0"/>
              <a:t>，更通用的形式可以表示为：</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3074" name="Picture 2"/>
          <p:cNvPicPr>
            <a:picLocks noChangeAspect="1" noChangeArrowheads="1"/>
          </p:cNvPicPr>
          <p:nvPr/>
        </p:nvPicPr>
        <p:blipFill rotWithShape="1">
          <a:blip r:embed="rId2"/>
          <a:srcRect t="46852"/>
          <a:stretch/>
        </p:blipFill>
        <p:spPr bwMode="auto">
          <a:xfrm>
            <a:off x="1619250" y="2633870"/>
            <a:ext cx="8343900" cy="1478208"/>
          </a:xfrm>
          <a:prstGeom prst="rect">
            <a:avLst/>
          </a:prstGeom>
          <a:noFill/>
          <a:ln w="9525">
            <a:noFill/>
            <a:miter lim="800000"/>
            <a:headEnd/>
            <a:tailEnd/>
          </a:ln>
        </p:spPr>
      </p:pic>
      <p:pic>
        <p:nvPicPr>
          <p:cNvPr id="3075" name="Picture 3"/>
          <p:cNvPicPr>
            <a:picLocks noChangeAspect="1" noChangeArrowheads="1"/>
          </p:cNvPicPr>
          <p:nvPr/>
        </p:nvPicPr>
        <p:blipFill>
          <a:blip r:embed="rId3"/>
          <a:srcRect/>
          <a:stretch>
            <a:fillRect/>
          </a:stretch>
        </p:blipFill>
        <p:spPr bwMode="auto">
          <a:xfrm>
            <a:off x="4319588" y="4859111"/>
            <a:ext cx="2486025" cy="81915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DD15C8E4-9334-4F25-A078-56835298D990}"/>
                  </a:ext>
                </a:extLst>
              </p:cNvPr>
              <p:cNvSpPr/>
              <p:nvPr/>
            </p:nvSpPr>
            <p:spPr>
              <a:xfrm>
                <a:off x="2063806" y="1583381"/>
                <a:ext cx="6019800" cy="707886"/>
              </a:xfrm>
              <a:prstGeom prst="rect">
                <a:avLst/>
              </a:prstGeom>
            </p:spPr>
            <p:txBody>
              <a:bodyPr wrap="square">
                <a:spAutoFit/>
              </a:bodyPr>
              <a:lstStyle/>
              <a:p>
                <a:pPr algn="just"/>
                <a:r>
                  <a:rPr lang="zh-CN" altLang="en-US" sz="2000" dirty="0"/>
                  <a:t>用更简单更通用的形式表示神经网络的计算过程，</a:t>
                </a:r>
                <a14:m>
                  <m:oMath xmlns:m="http://schemas.openxmlformats.org/officeDocument/2006/math">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m:t>
                        </m:r>
                      </m:e>
                    </m:d>
                  </m:oMath>
                </a14:m>
                <a:r>
                  <a:rPr lang="zh-CN" altLang="en-US" sz="2000" dirty="0"/>
                  <a:t>表示激活函数，则可以表示为</a:t>
                </a:r>
              </a:p>
            </p:txBody>
          </p:sp>
        </mc:Choice>
        <mc:Fallback xmlns="">
          <p:sp>
            <p:nvSpPr>
              <p:cNvPr id="9" name="矩形 8">
                <a:extLst>
                  <a:ext uri="{FF2B5EF4-FFF2-40B4-BE49-F238E27FC236}">
                    <a16:creationId xmlns:a16="http://schemas.microsoft.com/office/drawing/2014/main" id="{DD15C8E4-9334-4F25-A078-56835298D990}"/>
                  </a:ext>
                </a:extLst>
              </p:cNvPr>
              <p:cNvSpPr>
                <a:spLocks noRot="1" noChangeAspect="1" noMove="1" noResize="1" noEditPoints="1" noAdjustHandles="1" noChangeArrowheads="1" noChangeShapeType="1" noTextEdit="1"/>
              </p:cNvSpPr>
              <p:nvPr/>
            </p:nvSpPr>
            <p:spPr>
              <a:xfrm>
                <a:off x="2063806" y="1583381"/>
                <a:ext cx="6019800" cy="707886"/>
              </a:xfrm>
              <a:prstGeom prst="rect">
                <a:avLst/>
              </a:prstGeom>
              <a:blipFill>
                <a:blip r:embed="rId4"/>
                <a:stretch>
                  <a:fillRect l="-1114" t="-5172" r="-1013" b="-12069"/>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srcRect/>
          <a:stretch>
            <a:fillRect/>
          </a:stretch>
        </p:blipFill>
        <p:spPr bwMode="auto">
          <a:xfrm>
            <a:off x="3670300" y="1562100"/>
            <a:ext cx="3352800" cy="914400"/>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a:t>损失函数</a:t>
            </a:r>
          </a:p>
        </p:txBody>
      </p:sp>
      <p:sp>
        <p:nvSpPr>
          <p:cNvPr id="3" name="内容占位符 2"/>
          <p:cNvSpPr>
            <a:spLocks noGrp="1"/>
          </p:cNvSpPr>
          <p:nvPr>
            <p:ph idx="1"/>
          </p:nvPr>
        </p:nvSpPr>
        <p:spPr/>
        <p:txBody>
          <a:bodyPr/>
          <a:lstStyle/>
          <a:p>
            <a:r>
              <a:rPr lang="zh-CN" altLang="en-US" dirty="0"/>
              <a:t>对单一的样本，我们定义它的损失函数为</a:t>
            </a:r>
            <a:r>
              <a:rPr lang="en-US" altLang="zh-CN" dirty="0"/>
              <a:t>:</a:t>
            </a:r>
          </a:p>
          <a:p>
            <a:pPr>
              <a:buNone/>
            </a:pPr>
            <a:endParaRPr lang="en-US" altLang="zh-CN" dirty="0"/>
          </a:p>
          <a:p>
            <a:r>
              <a:rPr lang="zh-CN" altLang="en-US" dirty="0"/>
              <a:t>对于</a:t>
            </a:r>
            <a:r>
              <a:rPr lang="en-US" altLang="zh-CN" dirty="0"/>
              <a:t>m</a:t>
            </a:r>
            <a:r>
              <a:rPr lang="zh-CN" altLang="en-US" dirty="0"/>
              <a:t>个样本，定义他们的损失函数为：</a:t>
            </a:r>
            <a:endParaRPr lang="en-US" altLang="zh-CN" dirty="0"/>
          </a:p>
          <a:p>
            <a:endParaRPr lang="en-US" altLang="zh-CN" dirty="0"/>
          </a:p>
          <a:p>
            <a:endParaRPr lang="en-US" altLang="zh-CN" dirty="0"/>
          </a:p>
          <a:p>
            <a:endParaRPr lang="en-US" altLang="zh-CN" dirty="0"/>
          </a:p>
          <a:p>
            <a:r>
              <a:rPr lang="zh-CN" altLang="en-US" dirty="0"/>
              <a:t>其中等式的第二项是正则化项（也称为权重衰减项），它倾向于减小权重的大小，有助于防止过度拟合。</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5123" name="Picture 3"/>
          <p:cNvPicPr>
            <a:picLocks noChangeAspect="1" noChangeArrowheads="1"/>
          </p:cNvPicPr>
          <p:nvPr/>
        </p:nvPicPr>
        <p:blipFill>
          <a:blip r:embed="rId4"/>
          <a:srcRect/>
          <a:stretch>
            <a:fillRect/>
          </a:stretch>
        </p:blipFill>
        <p:spPr bwMode="auto">
          <a:xfrm>
            <a:off x="2347133" y="2797822"/>
            <a:ext cx="7553325" cy="1666875"/>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神经网络的优化：梯度下降法</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8" name="图片 1"/>
          <p:cNvPicPr>
            <a:picLocks noChangeAspect="1"/>
          </p:cNvPicPr>
          <p:nvPr/>
        </p:nvPicPr>
        <p:blipFill>
          <a:blip r:embed="rId3"/>
          <a:srcRect/>
          <a:stretch>
            <a:fillRect/>
          </a:stretch>
        </p:blipFill>
        <p:spPr bwMode="auto">
          <a:xfrm>
            <a:off x="1530350" y="2305050"/>
            <a:ext cx="4752975" cy="2516188"/>
          </a:xfrm>
          <a:prstGeom prst="rect">
            <a:avLst/>
          </a:prstGeom>
          <a:noFill/>
          <a:ln w="9525">
            <a:noFill/>
            <a:miter lim="800000"/>
            <a:headEnd/>
            <a:tailEnd/>
          </a:ln>
        </p:spPr>
      </p:pic>
      <p:sp>
        <p:nvSpPr>
          <p:cNvPr id="9" name="Text Box 3"/>
          <p:cNvSpPr txBox="1">
            <a:spLocks noChangeArrowheads="1"/>
          </p:cNvSpPr>
          <p:nvPr/>
        </p:nvSpPr>
        <p:spPr bwMode="auto">
          <a:xfrm>
            <a:off x="5302250" y="1841500"/>
            <a:ext cx="2590800" cy="400050"/>
          </a:xfrm>
          <a:prstGeom prst="rect">
            <a:avLst/>
          </a:prstGeom>
          <a:noFill/>
          <a:ln w="9525">
            <a:noFill/>
            <a:miter lim="800000"/>
            <a:headEnd/>
            <a:tailEnd/>
          </a:ln>
        </p:spPr>
        <p:txBody>
          <a:bodyPr>
            <a:spAutoFit/>
          </a:bodyPr>
          <a:lstStyle/>
          <a:p>
            <a:pPr>
              <a:spcBef>
                <a:spcPct val="50000"/>
              </a:spcBef>
            </a:pPr>
            <a:r>
              <a:rPr lang="zh-CN" altLang="en-US" sz="2000" dirty="0"/>
              <a:t>错误度量</a:t>
            </a:r>
            <a:r>
              <a:rPr lang="en-GB" altLang="zh-CN" sz="2000" dirty="0"/>
              <a:t>:</a:t>
            </a:r>
          </a:p>
        </p:txBody>
      </p:sp>
      <p:graphicFrame>
        <p:nvGraphicFramePr>
          <p:cNvPr id="10" name="Object 4"/>
          <p:cNvGraphicFramePr>
            <a:graphicFrameLocks noChangeAspect="1"/>
          </p:cNvGraphicFramePr>
          <p:nvPr/>
        </p:nvGraphicFramePr>
        <p:xfrm>
          <a:off x="6978650" y="1595438"/>
          <a:ext cx="3054350" cy="812800"/>
        </p:xfrm>
        <a:graphic>
          <a:graphicData uri="http://schemas.openxmlformats.org/presentationml/2006/ole">
            <mc:AlternateContent xmlns:mc="http://schemas.openxmlformats.org/markup-compatibility/2006">
              <mc:Choice xmlns:v="urn:schemas-microsoft-com:vml" Requires="v">
                <p:oleObj spid="_x0000_s2050" name="Equation" r:id="rId4" imgW="1384300" imgH="368300" progId="Equation.3">
                  <p:embed/>
                </p:oleObj>
              </mc:Choice>
              <mc:Fallback>
                <p:oleObj name="Equation" r:id="rId4" imgW="1384300" imgH="3683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8650" y="1595438"/>
                        <a:ext cx="305435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5"/>
          <p:cNvSpPr txBox="1">
            <a:spLocks noChangeArrowheads="1"/>
          </p:cNvSpPr>
          <p:nvPr/>
        </p:nvSpPr>
        <p:spPr bwMode="auto">
          <a:xfrm>
            <a:off x="6175375" y="2566988"/>
            <a:ext cx="4660900" cy="400050"/>
          </a:xfrm>
          <a:prstGeom prst="rect">
            <a:avLst/>
          </a:prstGeom>
          <a:noFill/>
          <a:ln w="9525">
            <a:noFill/>
            <a:miter lim="800000"/>
            <a:headEnd/>
            <a:tailEnd/>
          </a:ln>
        </p:spPr>
        <p:txBody>
          <a:bodyPr>
            <a:spAutoFit/>
          </a:bodyPr>
          <a:lstStyle/>
          <a:p>
            <a:pPr>
              <a:spcBef>
                <a:spcPct val="50000"/>
              </a:spcBef>
            </a:pPr>
            <a:r>
              <a:rPr lang="zh-CN" altLang="en-US" sz="2000" dirty="0"/>
              <a:t>改变突触权重的规则：</a:t>
            </a:r>
            <a:endParaRPr lang="en-GB" altLang="zh-CN" sz="2000" dirty="0"/>
          </a:p>
        </p:txBody>
      </p:sp>
      <p:graphicFrame>
        <p:nvGraphicFramePr>
          <p:cNvPr id="12" name="Object 6"/>
          <p:cNvGraphicFramePr>
            <a:graphicFrameLocks noChangeAspect="1"/>
          </p:cNvGraphicFramePr>
          <p:nvPr/>
        </p:nvGraphicFramePr>
        <p:xfrm>
          <a:off x="6597650" y="3119438"/>
          <a:ext cx="3352800" cy="1922462"/>
        </p:xfrm>
        <a:graphic>
          <a:graphicData uri="http://schemas.openxmlformats.org/presentationml/2006/ole">
            <mc:AlternateContent xmlns:mc="http://schemas.openxmlformats.org/markup-compatibility/2006">
              <mc:Choice xmlns:v="urn:schemas-microsoft-com:vml" Requires="v">
                <p:oleObj spid="_x0000_s2051" name="Equation" r:id="rId6" imgW="1041400" imgH="596900" progId="Equation.3">
                  <p:embed/>
                </p:oleObj>
              </mc:Choice>
              <mc:Fallback>
                <p:oleObj name="Equation" r:id="rId6" imgW="1041400" imgH="5969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97650" y="3119438"/>
                        <a:ext cx="3352800" cy="1922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神经网络的训练：</a:t>
            </a:r>
            <a:r>
              <a:rPr lang="en-US" altLang="zh-CN" dirty="0"/>
              <a:t>BP</a:t>
            </a:r>
            <a:r>
              <a:rPr lang="zh-CN" altLang="en-US" dirty="0"/>
              <a:t>算法</a:t>
            </a:r>
          </a:p>
        </p:txBody>
      </p:sp>
      <p:sp>
        <p:nvSpPr>
          <p:cNvPr id="3" name="内容占位符 2"/>
          <p:cNvSpPr>
            <a:spLocks noGrp="1"/>
          </p:cNvSpPr>
          <p:nvPr>
            <p:ph idx="1"/>
          </p:nvPr>
        </p:nvSpPr>
        <p:spPr/>
        <p:txBody>
          <a:bodyPr/>
          <a:lstStyle/>
          <a:p>
            <a:r>
              <a:rPr lang="zh-CN" altLang="en-US" dirty="0"/>
              <a:t>关键步骤是计算上述式子的偏导数。</a:t>
            </a:r>
            <a:endParaRPr lang="en-US" altLang="zh-CN" dirty="0"/>
          </a:p>
          <a:p>
            <a:r>
              <a:rPr lang="zh-CN" altLang="en-US" dirty="0"/>
              <a:t>而</a:t>
            </a:r>
            <a:r>
              <a:rPr lang="en-US" altLang="zh-CN" dirty="0"/>
              <a:t>BP</a:t>
            </a:r>
            <a:r>
              <a:rPr lang="zh-CN" altLang="en-US" dirty="0"/>
              <a:t>算法，也叫</a:t>
            </a:r>
            <a:r>
              <a:rPr lang="zh-CN" altLang="en-US" b="1" dirty="0"/>
              <a:t>误差反向传播算法</a:t>
            </a:r>
            <a:r>
              <a:rPr lang="zh-CN" altLang="en-US" dirty="0"/>
              <a:t>，它提供了一种计算这些偏导数的有效方法。</a:t>
            </a:r>
            <a:endParaRPr lang="en-US" altLang="zh-CN" dirty="0"/>
          </a:p>
          <a:p>
            <a:endParaRPr lang="en-US" altLang="zh-CN" dirty="0"/>
          </a:p>
          <a:p>
            <a:endParaRPr lang="en-US" altLang="zh-CN" dirty="0"/>
          </a:p>
          <a:p>
            <a:endParaRPr lang="en-US" altLang="zh-CN" dirty="0"/>
          </a:p>
          <a:p>
            <a:r>
              <a:rPr lang="zh-CN" altLang="en-US" dirty="0"/>
              <a:t>我们从下面的例子解释</a:t>
            </a:r>
            <a:r>
              <a:rPr lang="en-US" altLang="zh-CN" dirty="0"/>
              <a:t>BP</a:t>
            </a:r>
            <a:r>
              <a:rPr lang="zh-CN" altLang="en-US" dirty="0"/>
              <a:t>算法</a:t>
            </a:r>
            <a:endParaRPr lang="en-US" altLang="zh-CN"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6146" name="Picture 2"/>
          <p:cNvPicPr>
            <a:picLocks noChangeAspect="1" noChangeArrowheads="1"/>
          </p:cNvPicPr>
          <p:nvPr/>
        </p:nvPicPr>
        <p:blipFill>
          <a:blip r:embed="rId2"/>
          <a:srcRect/>
          <a:stretch>
            <a:fillRect/>
          </a:stretch>
        </p:blipFill>
        <p:spPr bwMode="auto">
          <a:xfrm>
            <a:off x="4092506" y="2527714"/>
            <a:ext cx="3724275" cy="146685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神经网络的训练：</a:t>
            </a:r>
            <a:r>
              <a:rPr lang="en-US" altLang="zh-CN" dirty="0"/>
              <a:t>BP</a:t>
            </a:r>
            <a:r>
              <a:rPr lang="zh-CN" altLang="en-US" dirty="0"/>
              <a:t>算法</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7" name="Picture 2"/>
          <p:cNvPicPr>
            <a:picLocks noChangeAspect="1" noChangeArrowheads="1"/>
          </p:cNvPicPr>
          <p:nvPr/>
        </p:nvPicPr>
        <p:blipFill>
          <a:blip r:embed="rId3"/>
          <a:srcRect/>
          <a:stretch>
            <a:fillRect/>
          </a:stretch>
        </p:blipFill>
        <p:spPr bwMode="auto">
          <a:xfrm>
            <a:off x="1676400" y="1827213"/>
            <a:ext cx="3951288" cy="2109787"/>
          </a:xfrm>
          <a:prstGeom prst="rect">
            <a:avLst/>
          </a:prstGeom>
          <a:noFill/>
          <a:ln w="19050" algn="ctr">
            <a:noFill/>
            <a:miter lim="800000"/>
            <a:headEnd/>
            <a:tailEnd/>
          </a:ln>
        </p:spPr>
      </p:pic>
      <p:pic>
        <p:nvPicPr>
          <p:cNvPr id="8" name="Picture 3"/>
          <p:cNvPicPr>
            <a:picLocks noChangeAspect="1" noChangeArrowheads="1"/>
          </p:cNvPicPr>
          <p:nvPr/>
        </p:nvPicPr>
        <p:blipFill>
          <a:blip r:embed="rId4"/>
          <a:srcRect/>
          <a:stretch>
            <a:fillRect/>
          </a:stretch>
        </p:blipFill>
        <p:spPr bwMode="auto">
          <a:xfrm>
            <a:off x="5837238" y="1663700"/>
            <a:ext cx="4064000" cy="2259013"/>
          </a:xfrm>
          <a:prstGeom prst="rect">
            <a:avLst/>
          </a:prstGeom>
          <a:noFill/>
          <a:ln w="19050" algn="ctr">
            <a:noFill/>
            <a:miter lim="800000"/>
            <a:headEnd/>
            <a:tailEnd/>
          </a:ln>
        </p:spPr>
      </p:pic>
      <p:sp>
        <p:nvSpPr>
          <p:cNvPr id="9" name="TextBox 6"/>
          <p:cNvSpPr txBox="1">
            <a:spLocks noChangeArrowheads="1"/>
          </p:cNvSpPr>
          <p:nvPr/>
        </p:nvSpPr>
        <p:spPr bwMode="auto">
          <a:xfrm>
            <a:off x="1917700" y="4152900"/>
            <a:ext cx="7340600" cy="369888"/>
          </a:xfrm>
          <a:prstGeom prst="rect">
            <a:avLst/>
          </a:prstGeom>
          <a:noFill/>
          <a:ln w="9525">
            <a:noFill/>
            <a:miter lim="800000"/>
            <a:headEnd/>
            <a:tailEnd/>
          </a:ln>
        </p:spPr>
        <p:txBody>
          <a:bodyPr>
            <a:spAutoFit/>
          </a:bodyPr>
          <a:lstStyle/>
          <a:p>
            <a:r>
              <a:rPr lang="zh-CN" altLang="en-US" sz="1800" dirty="0"/>
              <a:t>计算</a:t>
            </a:r>
            <a:r>
              <a:rPr lang="en-US" altLang="zh-CN" sz="1800" dirty="0"/>
              <a:t>e </a:t>
            </a:r>
            <a:r>
              <a:rPr lang="zh-CN" altLang="en-US" sz="1800" dirty="0"/>
              <a:t>和</a:t>
            </a:r>
            <a:r>
              <a:rPr lang="en-US" altLang="zh-CN" sz="1800" dirty="0"/>
              <a:t> a, b </a:t>
            </a:r>
            <a:r>
              <a:rPr lang="zh-CN" altLang="en-US" sz="1800" dirty="0"/>
              <a:t>的偏导数，</a:t>
            </a:r>
            <a:r>
              <a:rPr lang="en-US" altLang="zh-CN" sz="1800" dirty="0"/>
              <a:t> a=2, b=1: </a:t>
            </a:r>
            <a:endParaRPr lang="zh-CN" altLang="en-US" sz="1800" dirty="0"/>
          </a:p>
        </p:txBody>
      </p:sp>
      <p:pic>
        <p:nvPicPr>
          <p:cNvPr id="10" name="Picture 6" descr="https://www.zhihu.com/equation?tex=%5Cfrac%7B%5Cpartial+e%7D%7B%5Cpartial+a%7D%3D%5Cfrac%7B%5Cpartial+e%7D%7B%5Cpartial+c%7D%5Ccdot+%5Cfrac%7B%5Cpartial+c%7D%7B%5Cpartial+a%7D"/>
          <p:cNvPicPr>
            <a:picLocks noChangeAspect="1" noChangeArrowheads="1"/>
          </p:cNvPicPr>
          <p:nvPr/>
        </p:nvPicPr>
        <p:blipFill>
          <a:blip r:embed="rId5"/>
          <a:srcRect/>
          <a:stretch>
            <a:fillRect/>
          </a:stretch>
        </p:blipFill>
        <p:spPr bwMode="auto">
          <a:xfrm>
            <a:off x="2100263" y="4546600"/>
            <a:ext cx="1093787" cy="419100"/>
          </a:xfrm>
          <a:prstGeom prst="rect">
            <a:avLst/>
          </a:prstGeom>
          <a:noFill/>
          <a:ln w="9525">
            <a:noFill/>
            <a:miter lim="800000"/>
            <a:headEnd/>
            <a:tailEnd/>
          </a:ln>
        </p:spPr>
      </p:pic>
      <p:pic>
        <p:nvPicPr>
          <p:cNvPr id="11" name="Picture 8" descr="https://www.zhihu.com/equation?tex=%5Cfrac%7B%5Cpartial+e%7D%7B%5Cpartial+b%7D%3D%5Cfrac%7B%5Cpartial+e%7D%7B%5Cpartial+c%7D%5Ccdot+%5Cfrac%7B%5Cpartial+c%7D%7B%5Cpartial+b%7D%2B%5Cfrac%7B%5Cpartial+e%7D%7B%5Cpartial+d%7D%5Ccdot+%5Cfrac%7B%5Cpartial+d%7D%7B%5Cpartial+b%7D"/>
          <p:cNvPicPr>
            <a:picLocks noChangeAspect="1" noChangeArrowheads="1"/>
          </p:cNvPicPr>
          <p:nvPr/>
        </p:nvPicPr>
        <p:blipFill>
          <a:blip r:embed="rId6"/>
          <a:srcRect/>
          <a:stretch>
            <a:fillRect/>
          </a:stretch>
        </p:blipFill>
        <p:spPr bwMode="auto">
          <a:xfrm>
            <a:off x="3606800" y="4549775"/>
            <a:ext cx="2044700" cy="442913"/>
          </a:xfrm>
          <a:prstGeom prst="rect">
            <a:avLst/>
          </a:prstGeom>
          <a:noFill/>
          <a:ln w="9525">
            <a:noFill/>
            <a:miter lim="800000"/>
            <a:headEnd/>
            <a:tailEnd/>
          </a:ln>
        </p:spPr>
      </p:pic>
      <p:sp>
        <p:nvSpPr>
          <p:cNvPr id="12" name="TextBox 9"/>
          <p:cNvSpPr txBox="1">
            <a:spLocks noChangeArrowheads="1"/>
          </p:cNvSpPr>
          <p:nvPr/>
        </p:nvSpPr>
        <p:spPr bwMode="auto">
          <a:xfrm>
            <a:off x="1808369" y="5194300"/>
            <a:ext cx="9207500" cy="369888"/>
          </a:xfrm>
          <a:prstGeom prst="rect">
            <a:avLst/>
          </a:prstGeom>
          <a:noFill/>
          <a:ln w="9525">
            <a:noFill/>
            <a:miter lim="800000"/>
            <a:headEnd/>
            <a:tailEnd/>
          </a:ln>
        </p:spPr>
        <p:txBody>
          <a:bodyPr>
            <a:spAutoFit/>
          </a:bodyPr>
          <a:lstStyle/>
          <a:p>
            <a:r>
              <a:rPr lang="zh-CN" altLang="en-US" sz="1800" dirty="0"/>
              <a:t>多条路径被反复计算</a:t>
            </a:r>
            <a:r>
              <a:rPr lang="en-US" altLang="zh-CN" sz="1800" dirty="0"/>
              <a:t>(a-c-e, b-c-e)-&gt;</a:t>
            </a:r>
            <a:r>
              <a:rPr lang="zh-CN" altLang="en-US" sz="1800" dirty="0"/>
              <a:t>而</a:t>
            </a:r>
            <a:r>
              <a:rPr lang="en-US" altLang="zh-CN" sz="1800" dirty="0"/>
              <a:t>BP</a:t>
            </a:r>
            <a:r>
              <a:rPr lang="zh-CN" altLang="en-US" sz="1800" dirty="0"/>
              <a:t>算法解决了这个问题</a:t>
            </a:r>
            <a:r>
              <a:rPr lang="en-US" altLang="zh-CN" sz="1800" dirty="0"/>
              <a:t>!</a:t>
            </a:r>
            <a:endParaRPr lang="zh-CN" altLang="en-US" sz="1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神经网络的训练：</a:t>
            </a:r>
            <a:r>
              <a:rPr lang="en-US" altLang="zh-CN" dirty="0"/>
              <a:t>BP</a:t>
            </a:r>
            <a:r>
              <a:rPr lang="zh-CN" altLang="en-US" dirty="0"/>
              <a:t>算法</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19</a:t>
            </a:fld>
            <a:endParaRPr lang="en-US" dirty="0"/>
          </a:p>
        </p:txBody>
      </p:sp>
      <p:sp>
        <p:nvSpPr>
          <p:cNvPr id="7" name="Rectangle 5"/>
          <p:cNvSpPr>
            <a:spLocks noChangeArrowheads="1"/>
          </p:cNvSpPr>
          <p:nvPr/>
        </p:nvSpPr>
        <p:spPr bwMode="auto">
          <a:xfrm>
            <a:off x="1490663" y="1587500"/>
            <a:ext cx="7924800" cy="4191000"/>
          </a:xfrm>
          <a:prstGeom prst="rect">
            <a:avLst/>
          </a:prstGeom>
          <a:noFill/>
          <a:ln>
            <a:noFill/>
          </a:ln>
          <a:effectLst/>
        </p:spPr>
        <p:txBody>
          <a:bodyPr/>
          <a:lstStyle/>
          <a:p>
            <a:pPr marL="342900" indent="-342900" eaLnBrk="1" hangingPunct="1">
              <a:spcBef>
                <a:spcPct val="20000"/>
              </a:spcBef>
              <a:buClr>
                <a:schemeClr val="tx1"/>
              </a:buClr>
              <a:buSzPct val="75000"/>
              <a:buFont typeface="Wingdings" pitchFamily="2" charset="2"/>
              <a:buChar char="l"/>
              <a:defRPr/>
            </a:pPr>
            <a:r>
              <a:rPr lang="en-US" altLang="zh-CN" sz="2400" dirty="0"/>
              <a:t>BP</a:t>
            </a:r>
            <a:r>
              <a:rPr lang="zh-CN" altLang="en-US" sz="2400" dirty="0"/>
              <a:t>训练算法</a:t>
            </a:r>
            <a:endParaRPr lang="en-US" altLang="zh-CN" sz="2400" dirty="0"/>
          </a:p>
          <a:p>
            <a:pPr marL="342900" indent="-342900" eaLnBrk="1" hangingPunct="1">
              <a:spcBef>
                <a:spcPct val="20000"/>
              </a:spcBef>
              <a:buClr>
                <a:schemeClr val="tx1"/>
              </a:buClr>
              <a:buSzPct val="75000"/>
              <a:buFont typeface="Wingdings" pitchFamily="2" charset="2"/>
              <a:buChar char="l"/>
              <a:defRPr/>
            </a:pPr>
            <a:endParaRPr lang="en-US" altLang="zh-CN" sz="2800" dirty="0"/>
          </a:p>
          <a:p>
            <a:pPr marL="342900" indent="-342900" eaLnBrk="1" hangingPunct="1">
              <a:spcBef>
                <a:spcPct val="20000"/>
              </a:spcBef>
              <a:buClr>
                <a:schemeClr val="tx1"/>
              </a:buClr>
              <a:buSzPct val="75000"/>
              <a:buFont typeface="Wingdings" pitchFamily="2" charset="2"/>
              <a:buChar char="l"/>
              <a:defRPr/>
            </a:pPr>
            <a:endParaRPr lang="en-US" altLang="zh-CN" sz="2800" dirty="0"/>
          </a:p>
          <a:p>
            <a:pPr marL="342900" indent="-342900" eaLnBrk="1" hangingPunct="1">
              <a:spcBef>
                <a:spcPct val="20000"/>
              </a:spcBef>
              <a:buClr>
                <a:schemeClr val="tx1"/>
              </a:buClr>
              <a:buSzPct val="75000"/>
              <a:buFont typeface="Wingdings" pitchFamily="2" charset="2"/>
              <a:buChar char="l"/>
              <a:defRPr/>
            </a:pPr>
            <a:endParaRPr lang="en-US" altLang="zh-CN" sz="2800" dirty="0"/>
          </a:p>
          <a:p>
            <a:pPr marL="342900" indent="-342900" eaLnBrk="1" hangingPunct="1">
              <a:spcBef>
                <a:spcPct val="20000"/>
              </a:spcBef>
              <a:buClr>
                <a:schemeClr val="tx1"/>
              </a:buClr>
              <a:buSzPct val="75000"/>
              <a:buFont typeface="Wingdings" pitchFamily="2" charset="2"/>
              <a:buChar char="l"/>
              <a:defRPr/>
            </a:pPr>
            <a:endParaRPr lang="en-US" altLang="zh-CN" sz="2800" dirty="0"/>
          </a:p>
          <a:p>
            <a:pPr marL="342900" indent="-342900" eaLnBrk="1" hangingPunct="1">
              <a:spcBef>
                <a:spcPct val="20000"/>
              </a:spcBef>
              <a:buClr>
                <a:schemeClr val="tx1"/>
              </a:buClr>
              <a:buSzPct val="75000"/>
              <a:buFont typeface="Wingdings" pitchFamily="2" charset="2"/>
              <a:buChar char="l"/>
              <a:defRPr/>
            </a:pPr>
            <a:endParaRPr lang="en-US" altLang="zh-CN" sz="2800" dirty="0"/>
          </a:p>
          <a:p>
            <a:pPr marL="342900" indent="-342900" eaLnBrk="1" hangingPunct="1">
              <a:spcBef>
                <a:spcPct val="20000"/>
              </a:spcBef>
              <a:buClr>
                <a:schemeClr val="tx1"/>
              </a:buClr>
              <a:buSzPct val="75000"/>
              <a:buFont typeface="Wingdings" pitchFamily="2" charset="2"/>
              <a:buChar char="l"/>
              <a:defRPr/>
            </a:pPr>
            <a:r>
              <a:rPr lang="zh-CN" altLang="en-US" sz="2400" dirty="0"/>
              <a:t>反向传播调整神经网络的权值，最小化网络的总均方误差（</a:t>
            </a:r>
            <a:r>
              <a:rPr lang="en-US" altLang="zh-CN" sz="2400" dirty="0"/>
              <a:t>MSE</a:t>
            </a:r>
            <a:r>
              <a:rPr lang="zh-CN" altLang="en-US" sz="2400" dirty="0"/>
              <a:t>）。</a:t>
            </a:r>
            <a:endParaRPr lang="en-US" altLang="zh-CN" sz="2400" dirty="0"/>
          </a:p>
        </p:txBody>
      </p:sp>
      <p:cxnSp>
        <p:nvCxnSpPr>
          <p:cNvPr id="8" name="AutoShape 7"/>
          <p:cNvCxnSpPr>
            <a:cxnSpLocks noChangeShapeType="1"/>
            <a:stCxn id="7" idx="0"/>
            <a:endCxn id="7" idx="0"/>
          </p:cNvCxnSpPr>
          <p:nvPr/>
        </p:nvCxnSpPr>
        <p:spPr bwMode="auto">
          <a:xfrm>
            <a:off x="5453063" y="1587500"/>
            <a:ext cx="0" cy="0"/>
          </a:xfrm>
          <a:prstGeom prst="straightConnector1">
            <a:avLst/>
          </a:prstGeom>
          <a:noFill/>
          <a:ln w="9525">
            <a:solidFill>
              <a:schemeClr val="tx1"/>
            </a:solidFill>
            <a:round/>
            <a:headEnd/>
            <a:tailEnd/>
          </a:ln>
        </p:spPr>
      </p:cxnSp>
      <p:sp>
        <p:nvSpPr>
          <p:cNvPr id="9" name="Oval 8"/>
          <p:cNvSpPr>
            <a:spLocks noChangeArrowheads="1"/>
          </p:cNvSpPr>
          <p:nvPr/>
        </p:nvSpPr>
        <p:spPr bwMode="auto">
          <a:xfrm>
            <a:off x="2727325" y="2419350"/>
            <a:ext cx="363538" cy="474663"/>
          </a:xfrm>
          <a:prstGeom prst="ellipse">
            <a:avLst/>
          </a:prstGeom>
          <a:solidFill>
            <a:schemeClr val="accent1">
              <a:lumMod val="20000"/>
              <a:lumOff val="80000"/>
            </a:schemeClr>
          </a:solidFill>
          <a:ln w="9525">
            <a:solidFill>
              <a:schemeClr val="tx1"/>
            </a:solidFill>
            <a:round/>
            <a:headEnd/>
            <a:tailEnd/>
          </a:ln>
          <a:effectLst/>
        </p:spPr>
        <p:txBody>
          <a:bodyPr wrap="none" anchor="ctr"/>
          <a:lstStyle/>
          <a:p>
            <a:pPr>
              <a:defRPr/>
            </a:pPr>
            <a:endParaRPr lang="zh-CN" altLang="en-US"/>
          </a:p>
        </p:txBody>
      </p:sp>
      <p:sp>
        <p:nvSpPr>
          <p:cNvPr id="10" name="Oval 9"/>
          <p:cNvSpPr>
            <a:spLocks noChangeArrowheads="1"/>
          </p:cNvSpPr>
          <p:nvPr/>
        </p:nvSpPr>
        <p:spPr bwMode="auto">
          <a:xfrm>
            <a:off x="2709863" y="3286125"/>
            <a:ext cx="363537" cy="474663"/>
          </a:xfrm>
          <a:prstGeom prst="ellipse">
            <a:avLst/>
          </a:prstGeom>
          <a:solidFill>
            <a:schemeClr val="accent1">
              <a:lumMod val="20000"/>
              <a:lumOff val="80000"/>
            </a:schemeClr>
          </a:solidFill>
          <a:ln w="9525">
            <a:solidFill>
              <a:schemeClr val="tx1"/>
            </a:solidFill>
            <a:round/>
            <a:headEnd/>
            <a:tailEnd/>
          </a:ln>
          <a:effectLst/>
        </p:spPr>
        <p:txBody>
          <a:bodyPr wrap="none" anchor="ctr"/>
          <a:lstStyle/>
          <a:p>
            <a:pPr>
              <a:defRPr/>
            </a:pPr>
            <a:endParaRPr lang="zh-CN" altLang="en-US"/>
          </a:p>
        </p:txBody>
      </p:sp>
      <p:sp>
        <p:nvSpPr>
          <p:cNvPr id="11" name="Oval 10"/>
          <p:cNvSpPr>
            <a:spLocks noChangeArrowheads="1"/>
          </p:cNvSpPr>
          <p:nvPr/>
        </p:nvSpPr>
        <p:spPr bwMode="auto">
          <a:xfrm>
            <a:off x="2709863" y="3970338"/>
            <a:ext cx="363537" cy="474662"/>
          </a:xfrm>
          <a:prstGeom prst="ellipse">
            <a:avLst/>
          </a:prstGeom>
          <a:solidFill>
            <a:schemeClr val="accent1">
              <a:lumMod val="20000"/>
              <a:lumOff val="80000"/>
            </a:schemeClr>
          </a:solidFill>
          <a:ln w="9525">
            <a:solidFill>
              <a:schemeClr val="tx1"/>
            </a:solidFill>
            <a:round/>
            <a:headEnd/>
            <a:tailEnd/>
          </a:ln>
          <a:effectLst/>
        </p:spPr>
        <p:txBody>
          <a:bodyPr wrap="none" anchor="ctr"/>
          <a:lstStyle/>
          <a:p>
            <a:pPr>
              <a:defRPr/>
            </a:pPr>
            <a:endParaRPr lang="zh-CN" altLang="en-US"/>
          </a:p>
        </p:txBody>
      </p:sp>
      <p:sp>
        <p:nvSpPr>
          <p:cNvPr id="12" name="Oval 11"/>
          <p:cNvSpPr>
            <a:spLocks noChangeArrowheads="1"/>
          </p:cNvSpPr>
          <p:nvPr/>
        </p:nvSpPr>
        <p:spPr bwMode="auto">
          <a:xfrm>
            <a:off x="4462463" y="3190875"/>
            <a:ext cx="363537" cy="474663"/>
          </a:xfrm>
          <a:prstGeom prst="ellipse">
            <a:avLst/>
          </a:prstGeom>
          <a:solidFill>
            <a:schemeClr val="accent1">
              <a:lumMod val="20000"/>
              <a:lumOff val="80000"/>
            </a:schemeClr>
          </a:solidFill>
          <a:ln w="9525">
            <a:solidFill>
              <a:schemeClr val="tx1"/>
            </a:solidFill>
            <a:round/>
            <a:headEnd/>
            <a:tailEnd/>
          </a:ln>
          <a:effectLst/>
        </p:spPr>
        <p:txBody>
          <a:bodyPr wrap="none" anchor="ctr"/>
          <a:lstStyle/>
          <a:p>
            <a:pPr>
              <a:defRPr/>
            </a:pPr>
            <a:endParaRPr lang="zh-CN" altLang="en-US"/>
          </a:p>
        </p:txBody>
      </p:sp>
      <p:sp>
        <p:nvSpPr>
          <p:cNvPr id="13" name="Line 12"/>
          <p:cNvSpPr>
            <a:spLocks noChangeShapeType="1"/>
          </p:cNvSpPr>
          <p:nvPr/>
        </p:nvSpPr>
        <p:spPr bwMode="auto">
          <a:xfrm>
            <a:off x="2252663" y="2581275"/>
            <a:ext cx="509587" cy="1588"/>
          </a:xfrm>
          <a:prstGeom prst="line">
            <a:avLst/>
          </a:prstGeom>
          <a:noFill/>
          <a:ln w="28575">
            <a:solidFill>
              <a:srgbClr val="009900"/>
            </a:solidFill>
            <a:round/>
            <a:headEnd/>
            <a:tailEnd type="triangle" w="med" len="med"/>
          </a:ln>
        </p:spPr>
        <p:txBody>
          <a:bodyPr wrap="none" anchor="ctr"/>
          <a:lstStyle/>
          <a:p>
            <a:endParaRPr lang="zh-CN" altLang="en-US"/>
          </a:p>
        </p:txBody>
      </p:sp>
      <p:sp>
        <p:nvSpPr>
          <p:cNvPr id="14" name="Line 13"/>
          <p:cNvSpPr>
            <a:spLocks noChangeShapeType="1"/>
          </p:cNvSpPr>
          <p:nvPr/>
        </p:nvSpPr>
        <p:spPr bwMode="auto">
          <a:xfrm>
            <a:off x="2252663" y="3419475"/>
            <a:ext cx="509587" cy="1588"/>
          </a:xfrm>
          <a:prstGeom prst="line">
            <a:avLst/>
          </a:prstGeom>
          <a:noFill/>
          <a:ln w="28575">
            <a:solidFill>
              <a:srgbClr val="009900"/>
            </a:solidFill>
            <a:round/>
            <a:headEnd/>
            <a:tailEnd type="triangle" w="med" len="med"/>
          </a:ln>
        </p:spPr>
        <p:txBody>
          <a:bodyPr wrap="none" anchor="ctr"/>
          <a:lstStyle/>
          <a:p>
            <a:endParaRPr lang="zh-CN" altLang="en-US"/>
          </a:p>
        </p:txBody>
      </p:sp>
      <p:sp>
        <p:nvSpPr>
          <p:cNvPr id="15" name="Line 14"/>
          <p:cNvSpPr>
            <a:spLocks noChangeShapeType="1"/>
          </p:cNvSpPr>
          <p:nvPr/>
        </p:nvSpPr>
        <p:spPr bwMode="auto">
          <a:xfrm>
            <a:off x="2252663" y="4105275"/>
            <a:ext cx="509587" cy="1588"/>
          </a:xfrm>
          <a:prstGeom prst="line">
            <a:avLst/>
          </a:prstGeom>
          <a:noFill/>
          <a:ln w="28575">
            <a:solidFill>
              <a:srgbClr val="009900"/>
            </a:solidFill>
            <a:round/>
            <a:headEnd/>
            <a:tailEnd type="triangle" w="med" len="med"/>
          </a:ln>
        </p:spPr>
        <p:txBody>
          <a:bodyPr wrap="none" anchor="ctr"/>
          <a:lstStyle/>
          <a:p>
            <a:endParaRPr lang="zh-CN" altLang="en-US"/>
          </a:p>
        </p:txBody>
      </p:sp>
      <p:sp>
        <p:nvSpPr>
          <p:cNvPr id="16" name="Line 15"/>
          <p:cNvSpPr>
            <a:spLocks noChangeShapeType="1"/>
          </p:cNvSpPr>
          <p:nvPr/>
        </p:nvSpPr>
        <p:spPr bwMode="auto">
          <a:xfrm>
            <a:off x="3090863" y="2581275"/>
            <a:ext cx="800100" cy="1588"/>
          </a:xfrm>
          <a:prstGeom prst="line">
            <a:avLst/>
          </a:prstGeom>
          <a:noFill/>
          <a:ln w="28575">
            <a:solidFill>
              <a:srgbClr val="009900"/>
            </a:solidFill>
            <a:round/>
            <a:headEnd/>
            <a:tailEnd/>
          </a:ln>
        </p:spPr>
        <p:txBody>
          <a:bodyPr wrap="none" anchor="ctr"/>
          <a:lstStyle/>
          <a:p>
            <a:endParaRPr lang="zh-CN" altLang="en-US"/>
          </a:p>
        </p:txBody>
      </p:sp>
      <p:sp>
        <p:nvSpPr>
          <p:cNvPr id="17" name="Line 16"/>
          <p:cNvSpPr>
            <a:spLocks noChangeShapeType="1"/>
          </p:cNvSpPr>
          <p:nvPr/>
        </p:nvSpPr>
        <p:spPr bwMode="auto">
          <a:xfrm>
            <a:off x="3014663" y="4105275"/>
            <a:ext cx="800100" cy="1588"/>
          </a:xfrm>
          <a:prstGeom prst="line">
            <a:avLst/>
          </a:prstGeom>
          <a:noFill/>
          <a:ln w="28575">
            <a:solidFill>
              <a:srgbClr val="009900"/>
            </a:solidFill>
            <a:round/>
            <a:headEnd/>
            <a:tailEnd/>
          </a:ln>
        </p:spPr>
        <p:txBody>
          <a:bodyPr wrap="none" anchor="ctr"/>
          <a:lstStyle/>
          <a:p>
            <a:endParaRPr lang="zh-CN" altLang="en-US"/>
          </a:p>
        </p:txBody>
      </p:sp>
      <p:cxnSp>
        <p:nvCxnSpPr>
          <p:cNvPr id="18" name="AutoShape 17"/>
          <p:cNvCxnSpPr>
            <a:cxnSpLocks noChangeShapeType="1"/>
            <a:stCxn id="17" idx="1"/>
            <a:endCxn id="12" idx="3"/>
          </p:cNvCxnSpPr>
          <p:nvPr/>
        </p:nvCxnSpPr>
        <p:spPr bwMode="auto">
          <a:xfrm flipV="1">
            <a:off x="3814763" y="3595688"/>
            <a:ext cx="701675" cy="525462"/>
          </a:xfrm>
          <a:prstGeom prst="straightConnector1">
            <a:avLst/>
          </a:prstGeom>
          <a:noFill/>
          <a:ln w="28575">
            <a:solidFill>
              <a:srgbClr val="009900"/>
            </a:solidFill>
            <a:round/>
            <a:headEnd/>
            <a:tailEnd type="triangle" w="med" len="med"/>
          </a:ln>
        </p:spPr>
      </p:cxnSp>
      <p:sp>
        <p:nvSpPr>
          <p:cNvPr id="19" name="Line 18"/>
          <p:cNvSpPr>
            <a:spLocks noChangeShapeType="1"/>
          </p:cNvSpPr>
          <p:nvPr/>
        </p:nvSpPr>
        <p:spPr bwMode="auto">
          <a:xfrm flipH="1">
            <a:off x="4843463" y="3419475"/>
            <a:ext cx="509587" cy="1588"/>
          </a:xfrm>
          <a:prstGeom prst="line">
            <a:avLst/>
          </a:prstGeom>
          <a:noFill/>
          <a:ln w="28575">
            <a:solidFill>
              <a:srgbClr val="FF0000"/>
            </a:solidFill>
            <a:prstDash val="sysDot"/>
            <a:round/>
            <a:headEnd/>
            <a:tailEnd type="triangle" w="med" len="med"/>
          </a:ln>
        </p:spPr>
        <p:txBody>
          <a:bodyPr wrap="none" anchor="ctr"/>
          <a:lstStyle/>
          <a:p>
            <a:endParaRPr lang="zh-CN" altLang="en-US"/>
          </a:p>
        </p:txBody>
      </p:sp>
      <p:sp>
        <p:nvSpPr>
          <p:cNvPr id="20" name="Line 19"/>
          <p:cNvSpPr>
            <a:spLocks noChangeShapeType="1"/>
          </p:cNvSpPr>
          <p:nvPr/>
        </p:nvSpPr>
        <p:spPr bwMode="auto">
          <a:xfrm flipH="1">
            <a:off x="2176463" y="2657475"/>
            <a:ext cx="509587" cy="1588"/>
          </a:xfrm>
          <a:prstGeom prst="line">
            <a:avLst/>
          </a:prstGeom>
          <a:noFill/>
          <a:ln w="28575">
            <a:solidFill>
              <a:srgbClr val="FF0000"/>
            </a:solidFill>
            <a:prstDash val="sysDot"/>
            <a:round/>
            <a:headEnd/>
            <a:tailEnd type="triangle" w="med" len="med"/>
          </a:ln>
        </p:spPr>
        <p:txBody>
          <a:bodyPr wrap="none" anchor="ctr"/>
          <a:lstStyle/>
          <a:p>
            <a:endParaRPr lang="zh-CN" altLang="en-US"/>
          </a:p>
        </p:txBody>
      </p:sp>
      <p:sp>
        <p:nvSpPr>
          <p:cNvPr id="21" name="Line 20"/>
          <p:cNvSpPr>
            <a:spLocks noChangeShapeType="1"/>
          </p:cNvSpPr>
          <p:nvPr/>
        </p:nvSpPr>
        <p:spPr bwMode="auto">
          <a:xfrm flipH="1">
            <a:off x="2176463" y="3571875"/>
            <a:ext cx="509587" cy="1588"/>
          </a:xfrm>
          <a:prstGeom prst="line">
            <a:avLst/>
          </a:prstGeom>
          <a:noFill/>
          <a:ln w="28575">
            <a:solidFill>
              <a:srgbClr val="FF0000"/>
            </a:solidFill>
            <a:prstDash val="sysDot"/>
            <a:round/>
            <a:headEnd/>
            <a:tailEnd type="triangle" w="med" len="med"/>
          </a:ln>
        </p:spPr>
        <p:txBody>
          <a:bodyPr wrap="none" anchor="ctr"/>
          <a:lstStyle/>
          <a:p>
            <a:endParaRPr lang="zh-CN" altLang="en-US"/>
          </a:p>
        </p:txBody>
      </p:sp>
      <p:sp>
        <p:nvSpPr>
          <p:cNvPr id="22" name="Line 21"/>
          <p:cNvSpPr>
            <a:spLocks noChangeShapeType="1"/>
          </p:cNvSpPr>
          <p:nvPr/>
        </p:nvSpPr>
        <p:spPr bwMode="auto">
          <a:xfrm flipH="1">
            <a:off x="2176463" y="4257675"/>
            <a:ext cx="509587" cy="1588"/>
          </a:xfrm>
          <a:prstGeom prst="line">
            <a:avLst/>
          </a:prstGeom>
          <a:noFill/>
          <a:ln w="28575">
            <a:solidFill>
              <a:srgbClr val="FF0000"/>
            </a:solidFill>
            <a:prstDash val="sysDot"/>
            <a:round/>
            <a:headEnd/>
            <a:tailEnd type="triangle" w="med" len="med"/>
          </a:ln>
        </p:spPr>
        <p:txBody>
          <a:bodyPr wrap="none" anchor="ctr"/>
          <a:lstStyle/>
          <a:p>
            <a:endParaRPr lang="zh-CN" altLang="en-US"/>
          </a:p>
        </p:txBody>
      </p:sp>
      <p:sp>
        <p:nvSpPr>
          <p:cNvPr id="23" name="Line 22"/>
          <p:cNvSpPr>
            <a:spLocks noChangeShapeType="1"/>
          </p:cNvSpPr>
          <p:nvPr/>
        </p:nvSpPr>
        <p:spPr bwMode="auto">
          <a:xfrm flipH="1">
            <a:off x="3776663" y="3648075"/>
            <a:ext cx="654050" cy="631825"/>
          </a:xfrm>
          <a:prstGeom prst="line">
            <a:avLst/>
          </a:prstGeom>
          <a:noFill/>
          <a:ln w="28575">
            <a:solidFill>
              <a:srgbClr val="FF0000"/>
            </a:solidFill>
            <a:prstDash val="sysDot"/>
            <a:round/>
            <a:headEnd/>
            <a:tailEnd/>
          </a:ln>
        </p:spPr>
        <p:txBody>
          <a:bodyPr wrap="none" anchor="ctr"/>
          <a:lstStyle/>
          <a:p>
            <a:endParaRPr lang="zh-CN" altLang="en-US"/>
          </a:p>
        </p:txBody>
      </p:sp>
      <p:sp>
        <p:nvSpPr>
          <p:cNvPr id="24" name="Line 23"/>
          <p:cNvSpPr>
            <a:spLocks noChangeShapeType="1"/>
          </p:cNvSpPr>
          <p:nvPr/>
        </p:nvSpPr>
        <p:spPr bwMode="auto">
          <a:xfrm flipH="1">
            <a:off x="3014663" y="3495675"/>
            <a:ext cx="1381125" cy="1588"/>
          </a:xfrm>
          <a:prstGeom prst="line">
            <a:avLst/>
          </a:prstGeom>
          <a:noFill/>
          <a:ln w="28575">
            <a:solidFill>
              <a:srgbClr val="FF0000"/>
            </a:solidFill>
            <a:prstDash val="sysDot"/>
            <a:round/>
            <a:headEnd/>
            <a:tailEnd type="triangle" w="med" len="med"/>
          </a:ln>
        </p:spPr>
        <p:txBody>
          <a:bodyPr wrap="none" anchor="ctr"/>
          <a:lstStyle/>
          <a:p>
            <a:endParaRPr lang="zh-CN" altLang="en-US"/>
          </a:p>
        </p:txBody>
      </p:sp>
      <p:sp>
        <p:nvSpPr>
          <p:cNvPr id="25" name="Line 24"/>
          <p:cNvSpPr>
            <a:spLocks noChangeShapeType="1"/>
          </p:cNvSpPr>
          <p:nvPr/>
        </p:nvSpPr>
        <p:spPr bwMode="auto">
          <a:xfrm>
            <a:off x="3081338" y="3387725"/>
            <a:ext cx="1381125" cy="1588"/>
          </a:xfrm>
          <a:prstGeom prst="line">
            <a:avLst/>
          </a:prstGeom>
          <a:noFill/>
          <a:ln w="28575">
            <a:solidFill>
              <a:srgbClr val="009900"/>
            </a:solidFill>
            <a:round/>
            <a:headEnd/>
            <a:tailEnd type="triangle" w="med" len="med"/>
          </a:ln>
        </p:spPr>
        <p:txBody>
          <a:bodyPr wrap="none" anchor="ctr"/>
          <a:lstStyle/>
          <a:p>
            <a:endParaRPr lang="zh-CN" altLang="en-US"/>
          </a:p>
        </p:txBody>
      </p:sp>
      <p:sp>
        <p:nvSpPr>
          <p:cNvPr id="26" name="Line 25"/>
          <p:cNvSpPr>
            <a:spLocks noChangeShapeType="1"/>
          </p:cNvSpPr>
          <p:nvPr/>
        </p:nvSpPr>
        <p:spPr bwMode="auto">
          <a:xfrm flipH="1">
            <a:off x="3014663" y="4257675"/>
            <a:ext cx="800100" cy="1588"/>
          </a:xfrm>
          <a:prstGeom prst="line">
            <a:avLst/>
          </a:prstGeom>
          <a:noFill/>
          <a:ln w="28575">
            <a:solidFill>
              <a:srgbClr val="FF0000"/>
            </a:solidFill>
            <a:prstDash val="sysDot"/>
            <a:round/>
            <a:headEnd/>
            <a:tailEnd type="triangle" w="med" len="med"/>
          </a:ln>
        </p:spPr>
        <p:txBody>
          <a:bodyPr wrap="none" anchor="ctr"/>
          <a:lstStyle/>
          <a:p>
            <a:endParaRPr lang="zh-CN" altLang="en-US"/>
          </a:p>
        </p:txBody>
      </p:sp>
      <p:sp>
        <p:nvSpPr>
          <p:cNvPr id="27" name="Line 26"/>
          <p:cNvSpPr>
            <a:spLocks noChangeShapeType="1"/>
          </p:cNvSpPr>
          <p:nvPr/>
        </p:nvSpPr>
        <p:spPr bwMode="auto">
          <a:xfrm>
            <a:off x="3929063" y="2581275"/>
            <a:ext cx="727075" cy="631825"/>
          </a:xfrm>
          <a:prstGeom prst="line">
            <a:avLst/>
          </a:prstGeom>
          <a:noFill/>
          <a:ln w="28575">
            <a:solidFill>
              <a:srgbClr val="009900"/>
            </a:solidFill>
            <a:round/>
            <a:headEnd/>
            <a:tailEnd type="triangle" w="med" len="med"/>
          </a:ln>
        </p:spPr>
        <p:txBody>
          <a:bodyPr wrap="none" anchor="ctr"/>
          <a:lstStyle/>
          <a:p>
            <a:endParaRPr lang="zh-CN" altLang="en-US"/>
          </a:p>
        </p:txBody>
      </p:sp>
      <p:sp>
        <p:nvSpPr>
          <p:cNvPr id="28" name="Line 27"/>
          <p:cNvSpPr>
            <a:spLocks noChangeShapeType="1"/>
          </p:cNvSpPr>
          <p:nvPr/>
        </p:nvSpPr>
        <p:spPr bwMode="auto">
          <a:xfrm flipH="1" flipV="1">
            <a:off x="3852863" y="2657475"/>
            <a:ext cx="654050" cy="554038"/>
          </a:xfrm>
          <a:prstGeom prst="line">
            <a:avLst/>
          </a:prstGeom>
          <a:noFill/>
          <a:ln w="28575">
            <a:solidFill>
              <a:srgbClr val="FF0000"/>
            </a:solidFill>
            <a:prstDash val="sysDot"/>
            <a:round/>
            <a:headEnd/>
            <a:tailEnd/>
          </a:ln>
        </p:spPr>
        <p:txBody>
          <a:bodyPr wrap="none" anchor="ctr"/>
          <a:lstStyle/>
          <a:p>
            <a:endParaRPr lang="zh-CN" altLang="en-US"/>
          </a:p>
        </p:txBody>
      </p:sp>
      <p:sp>
        <p:nvSpPr>
          <p:cNvPr id="29" name="Line 28"/>
          <p:cNvSpPr>
            <a:spLocks noChangeShapeType="1"/>
          </p:cNvSpPr>
          <p:nvPr/>
        </p:nvSpPr>
        <p:spPr bwMode="auto">
          <a:xfrm flipH="1">
            <a:off x="3090863" y="2657475"/>
            <a:ext cx="800100" cy="1588"/>
          </a:xfrm>
          <a:prstGeom prst="line">
            <a:avLst/>
          </a:prstGeom>
          <a:noFill/>
          <a:ln w="28575">
            <a:solidFill>
              <a:srgbClr val="FF0000"/>
            </a:solidFill>
            <a:prstDash val="sysDot"/>
            <a:round/>
            <a:headEnd/>
            <a:tailEnd type="triangle" w="med" len="med"/>
          </a:ln>
        </p:spPr>
        <p:txBody>
          <a:bodyPr wrap="none" anchor="ctr"/>
          <a:lstStyle/>
          <a:p>
            <a:endParaRPr lang="zh-CN" altLang="en-US"/>
          </a:p>
        </p:txBody>
      </p:sp>
      <p:sp>
        <p:nvSpPr>
          <p:cNvPr id="30" name="Line 29"/>
          <p:cNvSpPr>
            <a:spLocks noChangeShapeType="1"/>
          </p:cNvSpPr>
          <p:nvPr/>
        </p:nvSpPr>
        <p:spPr bwMode="auto">
          <a:xfrm>
            <a:off x="4843463" y="3267075"/>
            <a:ext cx="509587" cy="1588"/>
          </a:xfrm>
          <a:prstGeom prst="line">
            <a:avLst/>
          </a:prstGeom>
          <a:noFill/>
          <a:ln w="28575">
            <a:solidFill>
              <a:srgbClr val="009900"/>
            </a:solidFill>
            <a:round/>
            <a:headEnd/>
            <a:tailEnd type="triangle" w="med" len="med"/>
          </a:ln>
        </p:spPr>
        <p:txBody>
          <a:bodyPr wrap="none" anchor="ctr"/>
          <a:lstStyle/>
          <a:p>
            <a:endParaRPr lang="zh-CN" altLang="en-US"/>
          </a:p>
        </p:txBody>
      </p:sp>
      <p:sp>
        <p:nvSpPr>
          <p:cNvPr id="31" name="Line 30"/>
          <p:cNvSpPr>
            <a:spLocks noChangeShapeType="1"/>
          </p:cNvSpPr>
          <p:nvPr/>
        </p:nvSpPr>
        <p:spPr bwMode="auto">
          <a:xfrm>
            <a:off x="6232525" y="2298700"/>
            <a:ext cx="509588" cy="1588"/>
          </a:xfrm>
          <a:prstGeom prst="line">
            <a:avLst/>
          </a:prstGeom>
          <a:noFill/>
          <a:ln w="28575">
            <a:solidFill>
              <a:srgbClr val="009900"/>
            </a:solidFill>
            <a:round/>
            <a:headEnd/>
            <a:tailEnd type="triangle" w="med" len="med"/>
          </a:ln>
        </p:spPr>
        <p:txBody>
          <a:bodyPr wrap="none" anchor="ctr"/>
          <a:lstStyle/>
          <a:p>
            <a:endParaRPr lang="zh-CN" altLang="en-US"/>
          </a:p>
        </p:txBody>
      </p:sp>
      <p:sp>
        <p:nvSpPr>
          <p:cNvPr id="32" name="Text Box 31"/>
          <p:cNvSpPr txBox="1">
            <a:spLocks noChangeArrowheads="1"/>
          </p:cNvSpPr>
          <p:nvPr/>
        </p:nvSpPr>
        <p:spPr bwMode="auto">
          <a:xfrm>
            <a:off x="6773863" y="2041605"/>
            <a:ext cx="2690812" cy="461665"/>
          </a:xfrm>
          <a:prstGeom prst="rect">
            <a:avLst/>
          </a:prstGeom>
          <a:noFill/>
          <a:ln w="9525">
            <a:noFill/>
            <a:miter lim="800000"/>
            <a:headEnd/>
            <a:tailEnd/>
          </a:ln>
        </p:spPr>
        <p:txBody>
          <a:bodyPr>
            <a:spAutoFit/>
          </a:bodyPr>
          <a:lstStyle/>
          <a:p>
            <a:r>
              <a:rPr lang="zh-CN" altLang="en-US" sz="2400" i="1" dirty="0">
                <a:solidFill>
                  <a:srgbClr val="009900"/>
                </a:solidFill>
              </a:rPr>
              <a:t>神经网络前向传播</a:t>
            </a:r>
            <a:endParaRPr lang="en-US" altLang="zh-CN" sz="2400" dirty="0"/>
          </a:p>
        </p:txBody>
      </p:sp>
      <p:sp>
        <p:nvSpPr>
          <p:cNvPr id="33" name="Text Box 32"/>
          <p:cNvSpPr txBox="1">
            <a:spLocks noChangeArrowheads="1"/>
          </p:cNvSpPr>
          <p:nvPr/>
        </p:nvSpPr>
        <p:spPr bwMode="auto">
          <a:xfrm>
            <a:off x="6857242" y="3180189"/>
            <a:ext cx="2471738" cy="830997"/>
          </a:xfrm>
          <a:prstGeom prst="rect">
            <a:avLst/>
          </a:prstGeom>
          <a:noFill/>
          <a:ln w="9525">
            <a:noFill/>
            <a:miter lim="800000"/>
            <a:headEnd/>
            <a:tailEnd/>
          </a:ln>
        </p:spPr>
        <p:txBody>
          <a:bodyPr>
            <a:spAutoFit/>
          </a:bodyPr>
          <a:lstStyle/>
          <a:p>
            <a:endParaRPr lang="en-US" altLang="zh-CN" sz="2400" dirty="0"/>
          </a:p>
          <a:p>
            <a:r>
              <a:rPr lang="zh-CN" altLang="en-US" sz="2400" i="1" dirty="0">
                <a:solidFill>
                  <a:srgbClr val="FF0000"/>
                </a:solidFill>
              </a:rPr>
              <a:t>误差反向传播</a:t>
            </a:r>
            <a:endParaRPr lang="en-US" altLang="zh-CN" sz="2400" dirty="0">
              <a:solidFill>
                <a:srgbClr val="FF0000"/>
              </a:solidFill>
            </a:endParaRPr>
          </a:p>
        </p:txBody>
      </p:sp>
      <p:sp>
        <p:nvSpPr>
          <p:cNvPr id="34" name="Line 33"/>
          <p:cNvSpPr>
            <a:spLocks noChangeShapeType="1"/>
          </p:cNvSpPr>
          <p:nvPr/>
        </p:nvSpPr>
        <p:spPr bwMode="auto">
          <a:xfrm flipH="1">
            <a:off x="6248400" y="3856038"/>
            <a:ext cx="509588" cy="1587"/>
          </a:xfrm>
          <a:prstGeom prst="line">
            <a:avLst/>
          </a:prstGeom>
          <a:noFill/>
          <a:ln w="28575">
            <a:solidFill>
              <a:srgbClr val="FF0000"/>
            </a:solidFill>
            <a:prstDash val="sysDot"/>
            <a:round/>
            <a:headEnd/>
            <a:tailEnd type="triangle" w="med" len="med"/>
          </a:ln>
        </p:spPr>
        <p:txBody>
          <a:bodyPr wrap="none" anchor="ctr"/>
          <a:lstStyle/>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r>
              <a:rPr lang="en-US" altLang="zh-CN" dirty="0"/>
              <a:t>	</a:t>
            </a:r>
            <a:endParaRPr lang="zh-CN" altLang="en-US" dirty="0"/>
          </a:p>
        </p:txBody>
      </p:sp>
      <p:sp>
        <p:nvSpPr>
          <p:cNvPr id="3" name="内容占位符 2"/>
          <p:cNvSpPr>
            <a:spLocks noGrp="1"/>
          </p:cNvSpPr>
          <p:nvPr>
            <p:ph idx="1"/>
          </p:nvPr>
        </p:nvSpPr>
        <p:spPr/>
        <p:txBody>
          <a:bodyPr/>
          <a:lstStyle/>
          <a:p>
            <a:pPr>
              <a:buFont typeface="Wingdings" pitchFamily="2" charset="2"/>
              <a:buChar char="Ø"/>
            </a:pPr>
            <a:r>
              <a:rPr lang="zh-CN" altLang="en-US" dirty="0"/>
              <a:t>神经网络</a:t>
            </a:r>
            <a:endParaRPr lang="en-US" altLang="zh-CN" dirty="0"/>
          </a:p>
          <a:p>
            <a:pPr>
              <a:buFont typeface="Wingdings" pitchFamily="2" charset="2"/>
              <a:buChar char="Ø"/>
            </a:pPr>
            <a:r>
              <a:rPr lang="en-US" altLang="zh-CN" dirty="0"/>
              <a:t>K</a:t>
            </a:r>
            <a:r>
              <a:rPr lang="zh-CN" altLang="en-US" dirty="0"/>
              <a:t>近邻算法</a:t>
            </a:r>
            <a:r>
              <a:rPr lang="en-US" altLang="zh-CN" dirty="0"/>
              <a:t> </a:t>
            </a:r>
          </a:p>
          <a:p>
            <a:pPr>
              <a:buFont typeface="Wingdings" pitchFamily="2" charset="2"/>
              <a:buChar char="Ø"/>
            </a:pPr>
            <a:r>
              <a:rPr lang="zh-CN" altLang="en-US" dirty="0"/>
              <a:t>支持向量机</a:t>
            </a:r>
            <a:endParaRPr lang="en-US" altLang="zh-CN" dirty="0"/>
          </a:p>
          <a:p>
            <a:pPr>
              <a:buFont typeface="Wingdings" pitchFamily="2" charset="2"/>
              <a:buChar char="Ø"/>
            </a:pPr>
            <a:r>
              <a:rPr lang="zh-CN" altLang="en-US" dirty="0"/>
              <a:t>决策树</a:t>
            </a:r>
            <a:endParaRPr lang="en-US" altLang="zh-CN" dirty="0"/>
          </a:p>
          <a:p>
            <a:pPr lvl="1">
              <a:buFont typeface="Wingdings" pitchFamily="2" charset="2"/>
              <a:buChar char="Ø"/>
            </a:pPr>
            <a:r>
              <a:rPr lang="zh-CN" altLang="en-US" dirty="0"/>
              <a:t>随机森林</a:t>
            </a:r>
            <a:endParaRPr lang="en-US" altLang="zh-CN" dirty="0"/>
          </a:p>
          <a:p>
            <a:pPr lvl="1">
              <a:buFont typeface="Wingdings" pitchFamily="2" charset="2"/>
              <a:buChar char="Ø"/>
            </a:pPr>
            <a:r>
              <a:rPr lang="en-US" altLang="zh-CN" dirty="0"/>
              <a:t>GBDT</a:t>
            </a:r>
            <a:r>
              <a:rPr lang="zh-CN" altLang="en-US" dirty="0"/>
              <a:t>、</a:t>
            </a:r>
            <a:r>
              <a:rPr lang="en-US" altLang="zh-CN" dirty="0" err="1"/>
              <a:t>XGBoosting</a:t>
            </a:r>
            <a:endParaRPr lang="en-US" altLang="zh-CN"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7170" name="Picture 2"/>
          <p:cNvPicPr>
            <a:picLocks noChangeAspect="1" noChangeArrowheads="1"/>
          </p:cNvPicPr>
          <p:nvPr/>
        </p:nvPicPr>
        <p:blipFill>
          <a:blip r:embed="rId3"/>
          <a:srcRect/>
          <a:stretch>
            <a:fillRect/>
          </a:stretch>
        </p:blipFill>
        <p:spPr bwMode="auto">
          <a:xfrm>
            <a:off x="3152775" y="1236664"/>
            <a:ext cx="4492625" cy="2719828"/>
          </a:xfrm>
          <a:prstGeom prst="rect">
            <a:avLst/>
          </a:prstGeom>
          <a:noFill/>
          <a:ln w="9525">
            <a:noFill/>
            <a:miter lim="800000"/>
            <a:headEnd/>
            <a:tailEnd/>
          </a:ln>
        </p:spPr>
      </p:pic>
      <p:sp>
        <p:nvSpPr>
          <p:cNvPr id="8" name="TextBox 7"/>
          <p:cNvSpPr txBox="1"/>
          <p:nvPr/>
        </p:nvSpPr>
        <p:spPr>
          <a:xfrm>
            <a:off x="1016000" y="1485900"/>
            <a:ext cx="1943100" cy="369332"/>
          </a:xfrm>
          <a:prstGeom prst="rect">
            <a:avLst/>
          </a:prstGeom>
          <a:noFill/>
        </p:spPr>
        <p:txBody>
          <a:bodyPr wrap="square" rtlCol="0">
            <a:spAutoFit/>
          </a:bodyPr>
          <a:lstStyle/>
          <a:p>
            <a:r>
              <a:rPr lang="zh-CN" altLang="en-US" dirty="0"/>
              <a:t>三层的神经网络</a:t>
            </a:r>
          </a:p>
        </p:txBody>
      </p:sp>
      <p:graphicFrame>
        <p:nvGraphicFramePr>
          <p:cNvPr id="9" name="对象 8"/>
          <p:cNvGraphicFramePr>
            <a:graphicFrameLocks noChangeAspect="1"/>
          </p:cNvGraphicFramePr>
          <p:nvPr/>
        </p:nvGraphicFramePr>
        <p:xfrm>
          <a:off x="7505700" y="3862388"/>
          <a:ext cx="2895600" cy="2260948"/>
        </p:xfrm>
        <a:graphic>
          <a:graphicData uri="http://schemas.openxmlformats.org/presentationml/2006/ole">
            <mc:AlternateContent xmlns:mc="http://schemas.openxmlformats.org/markup-compatibility/2006">
              <mc:Choice xmlns:v="urn:schemas-microsoft-com:vml" Requires="v">
                <p:oleObj spid="_x0000_s3074" name="Equation" r:id="rId4" imgW="1854000" imgH="1447560" progId="Equation.DSMT4">
                  <p:embed/>
                </p:oleObj>
              </mc:Choice>
              <mc:Fallback>
                <p:oleObj name="Equation" r:id="rId4" imgW="1854000" imgH="1447560" progId="Equation.DSMT4">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5700" y="3862388"/>
                        <a:ext cx="2895600" cy="22609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nvGraphicFramePr>
        <p:xfrm>
          <a:off x="8597900" y="1925638"/>
          <a:ext cx="1544892" cy="665162"/>
        </p:xfrm>
        <a:graphic>
          <a:graphicData uri="http://schemas.openxmlformats.org/presentationml/2006/ole">
            <mc:AlternateContent xmlns:mc="http://schemas.openxmlformats.org/markup-compatibility/2006">
              <mc:Choice xmlns:v="urn:schemas-microsoft-com:vml" Requires="v">
                <p:oleObj spid="_x0000_s3075" name="Equation" r:id="rId6" imgW="914400" imgH="393480" progId="Equation.DSMT4">
                  <p:embed/>
                </p:oleObj>
              </mc:Choice>
              <mc:Fallback>
                <p:oleObj name="Equation" r:id="rId6" imgW="914400" imgH="393480" progId="Equation.DSMT4">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97900" y="1925638"/>
                        <a:ext cx="1544892" cy="665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nvGraphicFramePr>
        <p:xfrm>
          <a:off x="2971800" y="2046288"/>
          <a:ext cx="330200" cy="495300"/>
        </p:xfrm>
        <a:graphic>
          <a:graphicData uri="http://schemas.openxmlformats.org/presentationml/2006/ole">
            <mc:AlternateContent xmlns:mc="http://schemas.openxmlformats.org/markup-compatibility/2006">
              <mc:Choice xmlns:v="urn:schemas-microsoft-com:vml" Requires="v">
                <p:oleObj spid="_x0000_s3076" name="Equation" r:id="rId8" imgW="152280" imgH="228600" progId="Equation.DSMT4">
                  <p:embed/>
                </p:oleObj>
              </mc:Choice>
              <mc:Fallback>
                <p:oleObj name="Equation" r:id="rId8" imgW="152280" imgH="228600" progId="Equation.DSMT4">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1800" y="2046288"/>
                        <a:ext cx="33020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5" name="Object 7"/>
          <p:cNvGraphicFramePr>
            <a:graphicFrameLocks noChangeAspect="1"/>
          </p:cNvGraphicFramePr>
          <p:nvPr/>
        </p:nvGraphicFramePr>
        <p:xfrm>
          <a:off x="2982913" y="3252788"/>
          <a:ext cx="358775" cy="495300"/>
        </p:xfrm>
        <a:graphic>
          <a:graphicData uri="http://schemas.openxmlformats.org/presentationml/2006/ole">
            <mc:AlternateContent xmlns:mc="http://schemas.openxmlformats.org/markup-compatibility/2006">
              <mc:Choice xmlns:v="urn:schemas-microsoft-com:vml" Requires="v">
                <p:oleObj spid="_x0000_s3077" name="Equation" r:id="rId10" imgW="164880" imgH="228600" progId="Equation.DSMT4">
                  <p:embed/>
                </p:oleObj>
              </mc:Choice>
              <mc:Fallback>
                <p:oleObj name="Equation" r:id="rId10" imgW="164880" imgH="228600" progId="Equation.DSMT4">
                  <p:embed/>
                  <p:pic>
                    <p:nvPicPr>
                      <p:cNvPr id="0"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82913" y="3252788"/>
                        <a:ext cx="358775"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6" name="Object 8"/>
          <p:cNvGraphicFramePr>
            <a:graphicFrameLocks noChangeAspect="1"/>
          </p:cNvGraphicFramePr>
          <p:nvPr/>
        </p:nvGraphicFramePr>
        <p:xfrm>
          <a:off x="5967413" y="1246188"/>
          <a:ext cx="385762" cy="495300"/>
        </p:xfrm>
        <a:graphic>
          <a:graphicData uri="http://schemas.openxmlformats.org/presentationml/2006/ole">
            <mc:AlternateContent xmlns:mc="http://schemas.openxmlformats.org/markup-compatibility/2006">
              <mc:Choice xmlns:v="urn:schemas-microsoft-com:vml" Requires="v">
                <p:oleObj spid="_x0000_s3078" name="Equation" r:id="rId12" imgW="177480" imgH="228600" progId="Equation.DSMT4">
                  <p:embed/>
                </p:oleObj>
              </mc:Choice>
              <mc:Fallback>
                <p:oleObj name="Equation" r:id="rId12" imgW="177480" imgH="228600" progId="Equation.DSMT4">
                  <p:embed/>
                  <p:pic>
                    <p:nvPicPr>
                      <p:cNvPr id="0"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67413" y="1246188"/>
                        <a:ext cx="385762"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7" name="Object 9"/>
          <p:cNvGraphicFramePr>
            <a:graphicFrameLocks noChangeAspect="1"/>
          </p:cNvGraphicFramePr>
          <p:nvPr/>
        </p:nvGraphicFramePr>
        <p:xfrm>
          <a:off x="5980113" y="3430588"/>
          <a:ext cx="385762" cy="495300"/>
        </p:xfrm>
        <a:graphic>
          <a:graphicData uri="http://schemas.openxmlformats.org/presentationml/2006/ole">
            <mc:AlternateContent xmlns:mc="http://schemas.openxmlformats.org/markup-compatibility/2006">
              <mc:Choice xmlns:v="urn:schemas-microsoft-com:vml" Requires="v">
                <p:oleObj spid="_x0000_s3079" name="Equation" r:id="rId14" imgW="177480" imgH="228600" progId="Equation.DSMT4">
                  <p:embed/>
                </p:oleObj>
              </mc:Choice>
              <mc:Fallback>
                <p:oleObj name="Equation" r:id="rId14" imgW="177480" imgH="228600" progId="Equation.DSMT4">
                  <p:embed/>
                  <p:pic>
                    <p:nvPicPr>
                      <p:cNvPr id="0" name="Picture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80113" y="3430588"/>
                        <a:ext cx="385762"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8" name="Object 10"/>
          <p:cNvGraphicFramePr>
            <a:graphicFrameLocks noChangeAspect="1"/>
          </p:cNvGraphicFramePr>
          <p:nvPr/>
        </p:nvGraphicFramePr>
        <p:xfrm>
          <a:off x="7694613" y="2528888"/>
          <a:ext cx="385762" cy="495300"/>
        </p:xfrm>
        <a:graphic>
          <a:graphicData uri="http://schemas.openxmlformats.org/presentationml/2006/ole">
            <mc:AlternateContent xmlns:mc="http://schemas.openxmlformats.org/markup-compatibility/2006">
              <mc:Choice xmlns:v="urn:schemas-microsoft-com:vml" Requires="v">
                <p:oleObj spid="_x0000_s3080" name="Equation" r:id="rId16" imgW="177480" imgH="228600" progId="Equation.DSMT4">
                  <p:embed/>
                </p:oleObj>
              </mc:Choice>
              <mc:Fallback>
                <p:oleObj name="Equation" r:id="rId16" imgW="177480" imgH="228600" progId="Equation.DSMT4">
                  <p:embed/>
                  <p:pic>
                    <p:nvPicPr>
                      <p:cNvPr id="0" name="Picture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94613" y="2528888"/>
                        <a:ext cx="385762"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9" name="Object 11"/>
          <p:cNvGraphicFramePr>
            <a:graphicFrameLocks noChangeAspect="1"/>
          </p:cNvGraphicFramePr>
          <p:nvPr/>
        </p:nvGraphicFramePr>
        <p:xfrm>
          <a:off x="4940300" y="1220788"/>
          <a:ext cx="330200" cy="495300"/>
        </p:xfrm>
        <a:graphic>
          <a:graphicData uri="http://schemas.openxmlformats.org/presentationml/2006/ole">
            <mc:AlternateContent xmlns:mc="http://schemas.openxmlformats.org/markup-compatibility/2006">
              <mc:Choice xmlns:v="urn:schemas-microsoft-com:vml" Requires="v">
                <p:oleObj spid="_x0000_s3081" name="Equation" r:id="rId18" imgW="152280" imgH="228600" progId="Equation.DSMT4">
                  <p:embed/>
                </p:oleObj>
              </mc:Choice>
              <mc:Fallback>
                <p:oleObj name="Equation" r:id="rId18" imgW="152280" imgH="228600" progId="Equation.DSMT4">
                  <p:embed/>
                  <p:pic>
                    <p:nvPicPr>
                      <p:cNvPr id="0" name="Picture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40300" y="1220788"/>
                        <a:ext cx="33020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80" name="Object 12"/>
          <p:cNvGraphicFramePr>
            <a:graphicFrameLocks noChangeAspect="1"/>
          </p:cNvGraphicFramePr>
          <p:nvPr/>
        </p:nvGraphicFramePr>
        <p:xfrm>
          <a:off x="4927600" y="3494088"/>
          <a:ext cx="357188" cy="495300"/>
        </p:xfrm>
        <a:graphic>
          <a:graphicData uri="http://schemas.openxmlformats.org/presentationml/2006/ole">
            <mc:AlternateContent xmlns:mc="http://schemas.openxmlformats.org/markup-compatibility/2006">
              <mc:Choice xmlns:v="urn:schemas-microsoft-com:vml" Requires="v">
                <p:oleObj spid="_x0000_s3082" name="Equation" r:id="rId20" imgW="164880" imgH="228600" progId="Equation.DSMT4">
                  <p:embed/>
                </p:oleObj>
              </mc:Choice>
              <mc:Fallback>
                <p:oleObj name="Equation" r:id="rId20" imgW="164880" imgH="228600" progId="Equation.DSMT4">
                  <p:embed/>
                  <p:pic>
                    <p:nvPicPr>
                      <p:cNvPr id="0" name="Picture 1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27600" y="3494088"/>
                        <a:ext cx="357188"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81" name="Object 13"/>
          <p:cNvGraphicFramePr>
            <a:graphicFrameLocks noChangeAspect="1"/>
          </p:cNvGraphicFramePr>
          <p:nvPr/>
        </p:nvGraphicFramePr>
        <p:xfrm>
          <a:off x="6604000" y="2109788"/>
          <a:ext cx="330200" cy="495300"/>
        </p:xfrm>
        <a:graphic>
          <a:graphicData uri="http://schemas.openxmlformats.org/presentationml/2006/ole">
            <mc:AlternateContent xmlns:mc="http://schemas.openxmlformats.org/markup-compatibility/2006">
              <mc:Choice xmlns:v="urn:schemas-microsoft-com:vml" Requires="v">
                <p:oleObj spid="_x0000_s3083" name="Equation" r:id="rId22" imgW="152280" imgH="228600" progId="Equation.DSMT4">
                  <p:embed/>
                </p:oleObj>
              </mc:Choice>
              <mc:Fallback>
                <p:oleObj name="Equation" r:id="rId22" imgW="152280" imgH="228600" progId="Equation.DSMT4">
                  <p:embed/>
                  <p:pic>
                    <p:nvPicPr>
                      <p:cNvPr id="0" name="Picture 1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604000" y="2109788"/>
                        <a:ext cx="33020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21</a:t>
            </a:fld>
            <a:endParaRPr lang="en-US" dirty="0"/>
          </a:p>
        </p:txBody>
      </p:sp>
      <p:sp>
        <p:nvSpPr>
          <p:cNvPr id="7" name="TextBox 6"/>
          <p:cNvSpPr txBox="1"/>
          <p:nvPr/>
        </p:nvSpPr>
        <p:spPr>
          <a:xfrm>
            <a:off x="1092200" y="1320800"/>
            <a:ext cx="3403600" cy="369332"/>
          </a:xfrm>
          <a:prstGeom prst="rect">
            <a:avLst/>
          </a:prstGeom>
          <a:noFill/>
        </p:spPr>
        <p:txBody>
          <a:bodyPr wrap="square" rtlCol="0">
            <a:spAutoFit/>
          </a:bodyPr>
          <a:lstStyle/>
          <a:p>
            <a:r>
              <a:rPr lang="zh-CN" altLang="en-US" b="1" dirty="0"/>
              <a:t>前向传播</a:t>
            </a:r>
            <a:endParaRPr lang="zh-CN" altLang="en-US" dirty="0"/>
          </a:p>
        </p:txBody>
      </p:sp>
      <p:graphicFrame>
        <p:nvGraphicFramePr>
          <p:cNvPr id="8" name="对象 7"/>
          <p:cNvGraphicFramePr>
            <a:graphicFrameLocks noChangeAspect="1"/>
          </p:cNvGraphicFramePr>
          <p:nvPr/>
        </p:nvGraphicFramePr>
        <p:xfrm>
          <a:off x="1187450" y="2101850"/>
          <a:ext cx="3854450" cy="2974975"/>
        </p:xfrm>
        <a:graphic>
          <a:graphicData uri="http://schemas.openxmlformats.org/presentationml/2006/ole">
            <mc:AlternateContent xmlns:mc="http://schemas.openxmlformats.org/markup-compatibility/2006">
              <mc:Choice xmlns:v="urn:schemas-microsoft-com:vml" Requires="v">
                <p:oleObj spid="_x0000_s4098" name="Equation" r:id="rId3" imgW="2171520" imgH="1676160" progId="Equation.DSMT4">
                  <p:embed/>
                </p:oleObj>
              </mc:Choice>
              <mc:Fallback>
                <p:oleObj name="Equation" r:id="rId3" imgW="2171520" imgH="167616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2101850"/>
                        <a:ext cx="3854450" cy="297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nvGraphicFramePr>
        <p:xfrm>
          <a:off x="6297613" y="2570163"/>
          <a:ext cx="3514725" cy="2163762"/>
        </p:xfrm>
        <a:graphic>
          <a:graphicData uri="http://schemas.openxmlformats.org/presentationml/2006/ole">
            <mc:AlternateContent xmlns:mc="http://schemas.openxmlformats.org/markup-compatibility/2006">
              <mc:Choice xmlns:v="urn:schemas-microsoft-com:vml" Requires="v">
                <p:oleObj spid="_x0000_s4099" name="Equation" r:id="rId5" imgW="1981080" imgH="1218960" progId="Equation.DSMT4">
                  <p:embed/>
                </p:oleObj>
              </mc:Choice>
              <mc:Fallback>
                <p:oleObj name="Equation" r:id="rId5" imgW="1981080" imgH="1218960" progId="Equation.DSMT4">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7613" y="2570163"/>
                        <a:ext cx="3514725" cy="2163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nvGraphicFramePr>
        <p:xfrm>
          <a:off x="3721100" y="5405438"/>
          <a:ext cx="3894494" cy="804862"/>
        </p:xfrm>
        <a:graphic>
          <a:graphicData uri="http://schemas.openxmlformats.org/presentationml/2006/ole">
            <mc:AlternateContent xmlns:mc="http://schemas.openxmlformats.org/markup-compatibility/2006">
              <mc:Choice xmlns:v="urn:schemas-microsoft-com:vml" Requires="v">
                <p:oleObj spid="_x0000_s4100" name="Equation" r:id="rId7" imgW="1904760" imgH="393480" progId="Equation.DSMT4">
                  <p:embed/>
                </p:oleObj>
              </mc:Choice>
              <mc:Fallback>
                <p:oleObj name="Equation" r:id="rId7" imgW="1904760" imgH="393480" progId="Equation.DSMT4">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1100" y="5405438"/>
                        <a:ext cx="3894494" cy="804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1638300" y="5651500"/>
            <a:ext cx="2019300" cy="369332"/>
          </a:xfrm>
          <a:prstGeom prst="rect">
            <a:avLst/>
          </a:prstGeom>
          <a:noFill/>
        </p:spPr>
        <p:txBody>
          <a:bodyPr wrap="square" rtlCol="0">
            <a:spAutoFit/>
          </a:bodyPr>
          <a:lstStyle/>
          <a:p>
            <a:r>
              <a:rPr lang="en-US" altLang="zh-CN" dirty="0"/>
              <a:t>Cost Value</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22</a:t>
            </a:fld>
            <a:endParaRPr lang="en-US" dirty="0"/>
          </a:p>
        </p:txBody>
      </p:sp>
      <p:sp>
        <p:nvSpPr>
          <p:cNvPr id="7" name="TextBox 6"/>
          <p:cNvSpPr txBox="1"/>
          <p:nvPr/>
        </p:nvSpPr>
        <p:spPr>
          <a:xfrm>
            <a:off x="1092200" y="1320800"/>
            <a:ext cx="3403600" cy="369332"/>
          </a:xfrm>
          <a:prstGeom prst="rect">
            <a:avLst/>
          </a:prstGeom>
          <a:noFill/>
        </p:spPr>
        <p:txBody>
          <a:bodyPr wrap="square" rtlCol="0">
            <a:spAutoFit/>
          </a:bodyPr>
          <a:lstStyle/>
          <a:p>
            <a:r>
              <a:rPr lang="zh-CN" altLang="en-US" b="1" dirty="0"/>
              <a:t>反向传播</a:t>
            </a:r>
            <a:endParaRPr lang="zh-CN" altLang="en-US" dirty="0"/>
          </a:p>
        </p:txBody>
      </p:sp>
      <p:graphicFrame>
        <p:nvGraphicFramePr>
          <p:cNvPr id="12" name="对象 11"/>
          <p:cNvGraphicFramePr>
            <a:graphicFrameLocks noChangeAspect="1"/>
          </p:cNvGraphicFramePr>
          <p:nvPr/>
        </p:nvGraphicFramePr>
        <p:xfrm>
          <a:off x="3440113" y="1220788"/>
          <a:ext cx="2363787" cy="2068512"/>
        </p:xfrm>
        <a:graphic>
          <a:graphicData uri="http://schemas.openxmlformats.org/presentationml/2006/ole">
            <mc:AlternateContent xmlns:mc="http://schemas.openxmlformats.org/markup-compatibility/2006">
              <mc:Choice xmlns:v="urn:schemas-microsoft-com:vml" Requires="v">
                <p:oleObj spid="_x0000_s5122" name="Equation" r:id="rId3" imgW="1218960" imgH="1066680" progId="Equation.DSMT4">
                  <p:embed/>
                </p:oleObj>
              </mc:Choice>
              <mc:Fallback>
                <p:oleObj name="Equation" r:id="rId3" imgW="1218960" imgH="106668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0113" y="1220788"/>
                        <a:ext cx="2363787" cy="2068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 name="Picture 2"/>
          <p:cNvPicPr>
            <a:picLocks noChangeAspect="1" noChangeArrowheads="1"/>
          </p:cNvPicPr>
          <p:nvPr/>
        </p:nvPicPr>
        <p:blipFill>
          <a:blip r:embed="rId5"/>
          <a:srcRect/>
          <a:stretch>
            <a:fillRect/>
          </a:stretch>
        </p:blipFill>
        <p:spPr bwMode="auto">
          <a:xfrm>
            <a:off x="8013700" y="1350200"/>
            <a:ext cx="3340100" cy="2022091"/>
          </a:xfrm>
          <a:prstGeom prst="rect">
            <a:avLst/>
          </a:prstGeom>
          <a:noFill/>
          <a:ln w="9525">
            <a:noFill/>
            <a:miter lim="800000"/>
            <a:headEnd/>
            <a:tailEnd/>
          </a:ln>
        </p:spPr>
      </p:pic>
      <p:sp>
        <p:nvSpPr>
          <p:cNvPr id="14" name="TextBox 13"/>
          <p:cNvSpPr txBox="1"/>
          <p:nvPr/>
        </p:nvSpPr>
        <p:spPr>
          <a:xfrm>
            <a:off x="215900" y="3365500"/>
            <a:ext cx="2806700" cy="369332"/>
          </a:xfrm>
          <a:prstGeom prst="rect">
            <a:avLst/>
          </a:prstGeom>
          <a:noFill/>
        </p:spPr>
        <p:txBody>
          <a:bodyPr wrap="square" rtlCol="0">
            <a:spAutoFit/>
          </a:bodyPr>
          <a:lstStyle/>
          <a:p>
            <a:r>
              <a:rPr lang="zh-CN" altLang="en-US" dirty="0"/>
              <a:t>计算</a:t>
            </a:r>
            <a:r>
              <a:rPr lang="en-US" altLang="zh-CN" dirty="0"/>
              <a:t>C</a:t>
            </a:r>
            <a:r>
              <a:rPr lang="zh-CN" altLang="en-US" dirty="0"/>
              <a:t>和</a:t>
            </a:r>
            <a:r>
              <a:rPr lang="en-US" altLang="zh-CN" dirty="0"/>
              <a:t>w</a:t>
            </a:r>
            <a:r>
              <a:rPr lang="zh-CN" altLang="en-US" dirty="0"/>
              <a:t>之间的偏导数</a:t>
            </a:r>
          </a:p>
        </p:txBody>
      </p:sp>
      <p:graphicFrame>
        <p:nvGraphicFramePr>
          <p:cNvPr id="15" name="对象 14"/>
          <p:cNvGraphicFramePr>
            <a:graphicFrameLocks noChangeAspect="1"/>
          </p:cNvGraphicFramePr>
          <p:nvPr/>
        </p:nvGraphicFramePr>
        <p:xfrm>
          <a:off x="2914650" y="3430588"/>
          <a:ext cx="3658812" cy="2119312"/>
        </p:xfrm>
        <a:graphic>
          <a:graphicData uri="http://schemas.openxmlformats.org/presentationml/2006/ole">
            <mc:AlternateContent xmlns:mc="http://schemas.openxmlformats.org/markup-compatibility/2006">
              <mc:Choice xmlns:v="urn:schemas-microsoft-com:vml" Requires="v">
                <p:oleObj spid="_x0000_s5123" name="Equation" r:id="rId6" imgW="2323800" imgH="1346040" progId="Equation.DSMT4">
                  <p:embed/>
                </p:oleObj>
              </mc:Choice>
              <mc:Fallback>
                <p:oleObj name="Equation" r:id="rId6" imgW="2323800" imgH="1346040" progId="Equation.DSMT4">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4650" y="3430588"/>
                        <a:ext cx="3658812" cy="2119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a:off x="6680200" y="4127500"/>
            <a:ext cx="1016000" cy="369332"/>
          </a:xfrm>
          <a:prstGeom prst="rect">
            <a:avLst/>
          </a:prstGeom>
          <a:noFill/>
          <a:ln w="6350">
            <a:solidFill>
              <a:schemeClr val="tx1"/>
            </a:solidFill>
          </a:ln>
        </p:spPr>
        <p:txBody>
          <a:bodyPr wrap="square" rtlCol="0">
            <a:spAutoFit/>
          </a:bodyPr>
          <a:lstStyle/>
          <a:p>
            <a:r>
              <a:rPr lang="en-US" altLang="zh-CN" dirty="0"/>
              <a:t>why?</a:t>
            </a:r>
            <a:endParaRPr lang="zh-CN" altLang="en-US" dirty="0"/>
          </a:p>
        </p:txBody>
      </p:sp>
      <p:cxnSp>
        <p:nvCxnSpPr>
          <p:cNvPr id="18" name="直接箭头连接符 17"/>
          <p:cNvCxnSpPr/>
          <p:nvPr/>
        </p:nvCxnSpPr>
        <p:spPr>
          <a:xfrm flipH="1">
            <a:off x="5105400" y="4292600"/>
            <a:ext cx="1549400" cy="50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9223" name="Object 7"/>
          <p:cNvGraphicFramePr>
            <a:graphicFrameLocks noChangeAspect="1"/>
          </p:cNvGraphicFramePr>
          <p:nvPr/>
        </p:nvGraphicFramePr>
        <p:xfrm>
          <a:off x="8572500" y="3678238"/>
          <a:ext cx="1544638" cy="665162"/>
        </p:xfrm>
        <a:graphic>
          <a:graphicData uri="http://schemas.openxmlformats.org/presentationml/2006/ole">
            <mc:AlternateContent xmlns:mc="http://schemas.openxmlformats.org/markup-compatibility/2006">
              <mc:Choice xmlns:v="urn:schemas-microsoft-com:vml" Requires="v">
                <p:oleObj spid="_x0000_s5124" name="Equation" r:id="rId8" imgW="914400" imgH="393480" progId="Equation.DSMT4">
                  <p:embed/>
                </p:oleObj>
              </mc:Choice>
              <mc:Fallback>
                <p:oleObj name="Equation" r:id="rId8" imgW="914400" imgH="393480" progId="Equation.DSMT4">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72500" y="3678238"/>
                        <a:ext cx="1544638" cy="665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4" name="Object 8"/>
          <p:cNvGraphicFramePr>
            <a:graphicFrameLocks noChangeAspect="1"/>
          </p:cNvGraphicFramePr>
          <p:nvPr/>
        </p:nvGraphicFramePr>
        <p:xfrm>
          <a:off x="8482013" y="4592638"/>
          <a:ext cx="2487612" cy="665162"/>
        </p:xfrm>
        <a:graphic>
          <a:graphicData uri="http://schemas.openxmlformats.org/presentationml/2006/ole">
            <mc:AlternateContent xmlns:mc="http://schemas.openxmlformats.org/markup-compatibility/2006">
              <mc:Choice xmlns:v="urn:schemas-microsoft-com:vml" Requires="v">
                <p:oleObj spid="_x0000_s5125" name="Equation" r:id="rId10" imgW="1473120" imgH="393480" progId="Equation.DSMT4">
                  <p:embed/>
                </p:oleObj>
              </mc:Choice>
              <mc:Fallback>
                <p:oleObj name="Equation" r:id="rId10" imgW="1473120" imgH="393480" progId="Equation.DSMT4">
                  <p:embed/>
                  <p:pic>
                    <p:nvPicPr>
                      <p:cNvPr id="0"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82013" y="4592638"/>
                        <a:ext cx="2487612" cy="665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Box 19"/>
          <p:cNvSpPr txBox="1"/>
          <p:nvPr/>
        </p:nvSpPr>
        <p:spPr>
          <a:xfrm>
            <a:off x="5245100" y="5689600"/>
            <a:ext cx="2806700" cy="369332"/>
          </a:xfrm>
          <a:prstGeom prst="rect">
            <a:avLst/>
          </a:prstGeom>
          <a:noFill/>
        </p:spPr>
        <p:txBody>
          <a:bodyPr wrap="square" rtlCol="0">
            <a:spAutoFit/>
          </a:bodyPr>
          <a:lstStyle/>
          <a:p>
            <a:r>
              <a:rPr lang="zh-CN" altLang="en-US" dirty="0"/>
              <a:t>同样的，</a:t>
            </a:r>
          </a:p>
        </p:txBody>
      </p:sp>
      <p:graphicFrame>
        <p:nvGraphicFramePr>
          <p:cNvPr id="9225" name="Object 9"/>
          <p:cNvGraphicFramePr>
            <a:graphicFrameLocks noChangeAspect="1"/>
          </p:cNvGraphicFramePr>
          <p:nvPr>
            <p:extLst>
              <p:ext uri="{D42A27DB-BD31-4B8C-83A1-F6EECF244321}">
                <p14:modId xmlns:p14="http://schemas.microsoft.com/office/powerpoint/2010/main" val="1881241870"/>
              </p:ext>
            </p:extLst>
          </p:nvPr>
        </p:nvGraphicFramePr>
        <p:xfrm>
          <a:off x="6472238" y="5349875"/>
          <a:ext cx="4899025" cy="998538"/>
        </p:xfrm>
        <a:graphic>
          <a:graphicData uri="http://schemas.openxmlformats.org/presentationml/2006/ole">
            <mc:AlternateContent xmlns:mc="http://schemas.openxmlformats.org/markup-compatibility/2006">
              <mc:Choice xmlns:v="urn:schemas-microsoft-com:vml" Requires="v">
                <p:oleObj spid="_x0000_s5126" name="Equation" r:id="rId12" imgW="3111480" imgH="634680" progId="Equation.DSMT4">
                  <p:embed/>
                </p:oleObj>
              </mc:Choice>
              <mc:Fallback>
                <p:oleObj name="Equation" r:id="rId12" imgW="3111480" imgH="634680" progId="Equation.DSMT4">
                  <p:embed/>
                  <p:pic>
                    <p:nvPicPr>
                      <p:cNvPr id="0" name="Picture 9"/>
                      <p:cNvPicPr>
                        <a:picLocks noChangeAspect="1" noChangeArrowheads="1"/>
                      </p:cNvPicPr>
                      <p:nvPr/>
                    </p:nvPicPr>
                    <p:blipFill>
                      <a:blip r:embed="rId13"/>
                      <a:srcRect/>
                      <a:stretch>
                        <a:fillRect/>
                      </a:stretch>
                    </p:blipFill>
                    <p:spPr bwMode="auto">
                      <a:xfrm>
                        <a:off x="6472238" y="5349875"/>
                        <a:ext cx="4899025" cy="998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23</a:t>
            </a:fld>
            <a:endParaRPr lang="en-US" dirty="0"/>
          </a:p>
        </p:txBody>
      </p:sp>
      <p:sp>
        <p:nvSpPr>
          <p:cNvPr id="7" name="TextBox 6"/>
          <p:cNvSpPr txBox="1"/>
          <p:nvPr/>
        </p:nvSpPr>
        <p:spPr>
          <a:xfrm>
            <a:off x="1079500" y="1384300"/>
            <a:ext cx="9664700" cy="369332"/>
          </a:xfrm>
          <a:prstGeom prst="rect">
            <a:avLst/>
          </a:prstGeom>
          <a:noFill/>
        </p:spPr>
        <p:txBody>
          <a:bodyPr wrap="square" rtlCol="0">
            <a:spAutoFit/>
          </a:bodyPr>
          <a:lstStyle/>
          <a:p>
            <a:r>
              <a:rPr lang="zh-CN" altLang="en-US" dirty="0"/>
              <a:t>同样的计算</a:t>
            </a:r>
          </a:p>
        </p:txBody>
      </p:sp>
      <p:graphicFrame>
        <p:nvGraphicFramePr>
          <p:cNvPr id="8" name="对象 7"/>
          <p:cNvGraphicFramePr>
            <a:graphicFrameLocks noChangeAspect="1"/>
          </p:cNvGraphicFramePr>
          <p:nvPr>
            <p:extLst>
              <p:ext uri="{D42A27DB-BD31-4B8C-83A1-F6EECF244321}">
                <p14:modId xmlns:p14="http://schemas.microsoft.com/office/powerpoint/2010/main" val="360822499"/>
              </p:ext>
            </p:extLst>
          </p:nvPr>
        </p:nvGraphicFramePr>
        <p:xfrm>
          <a:off x="2333415" y="1334023"/>
          <a:ext cx="1754185" cy="404812"/>
        </p:xfrm>
        <a:graphic>
          <a:graphicData uri="http://schemas.openxmlformats.org/presentationml/2006/ole">
            <mc:AlternateContent xmlns:mc="http://schemas.openxmlformats.org/markup-compatibility/2006">
              <mc:Choice xmlns:v="urn:schemas-microsoft-com:vml" Requires="v">
                <p:oleObj spid="_x0000_s6146" name="Equation" r:id="rId3" imgW="990360" imgH="228600" progId="Equation.DSMT4">
                  <p:embed/>
                </p:oleObj>
              </mc:Choice>
              <mc:Fallback>
                <p:oleObj name="Equation" r:id="rId3" imgW="990360" imgH="22860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3415" y="1334023"/>
                        <a:ext cx="1754185"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3" name="Object 3"/>
          <p:cNvGraphicFramePr>
            <a:graphicFrameLocks noChangeAspect="1"/>
          </p:cNvGraphicFramePr>
          <p:nvPr/>
        </p:nvGraphicFramePr>
        <p:xfrm>
          <a:off x="1243013" y="1793875"/>
          <a:ext cx="2363787" cy="2955925"/>
        </p:xfrm>
        <a:graphic>
          <a:graphicData uri="http://schemas.openxmlformats.org/presentationml/2006/ole">
            <mc:AlternateContent xmlns:mc="http://schemas.openxmlformats.org/markup-compatibility/2006">
              <mc:Choice xmlns:v="urn:schemas-microsoft-com:vml" Requires="v">
                <p:oleObj spid="_x0000_s6147" name="Equation" r:id="rId5" imgW="1218960" imgH="1523880" progId="Equation.DSMT4">
                  <p:embed/>
                </p:oleObj>
              </mc:Choice>
              <mc:Fallback>
                <p:oleObj name="Equation" r:id="rId5" imgW="1218960" imgH="152388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3013" y="1793875"/>
                        <a:ext cx="2363787" cy="295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3759200" y="2108200"/>
            <a:ext cx="2806700" cy="369332"/>
          </a:xfrm>
          <a:prstGeom prst="rect">
            <a:avLst/>
          </a:prstGeom>
          <a:noFill/>
        </p:spPr>
        <p:txBody>
          <a:bodyPr wrap="square" rtlCol="0">
            <a:spAutoFit/>
          </a:bodyPr>
          <a:lstStyle/>
          <a:p>
            <a:r>
              <a:rPr lang="zh-CN" altLang="en-US" dirty="0"/>
              <a:t>计算</a:t>
            </a:r>
            <a:r>
              <a:rPr lang="en-US" altLang="zh-CN" dirty="0"/>
              <a:t>C</a:t>
            </a:r>
            <a:r>
              <a:rPr lang="zh-CN" altLang="en-US" dirty="0"/>
              <a:t>和</a:t>
            </a:r>
            <a:r>
              <a:rPr lang="en-US" altLang="zh-CN" dirty="0"/>
              <a:t>w</a:t>
            </a:r>
            <a:r>
              <a:rPr lang="zh-CN" altLang="en-US" dirty="0"/>
              <a:t>之间的偏导数</a:t>
            </a:r>
          </a:p>
        </p:txBody>
      </p:sp>
      <p:graphicFrame>
        <p:nvGraphicFramePr>
          <p:cNvPr id="10244" name="Object 4"/>
          <p:cNvGraphicFramePr>
            <a:graphicFrameLocks noChangeAspect="1"/>
          </p:cNvGraphicFramePr>
          <p:nvPr>
            <p:extLst>
              <p:ext uri="{D42A27DB-BD31-4B8C-83A1-F6EECF244321}">
                <p14:modId xmlns:p14="http://schemas.microsoft.com/office/powerpoint/2010/main" val="4288046999"/>
              </p:ext>
            </p:extLst>
          </p:nvPr>
        </p:nvGraphicFramePr>
        <p:xfrm>
          <a:off x="6015038" y="2560638"/>
          <a:ext cx="4699000" cy="1039812"/>
        </p:xfrm>
        <a:graphic>
          <a:graphicData uri="http://schemas.openxmlformats.org/presentationml/2006/ole">
            <mc:AlternateContent xmlns:mc="http://schemas.openxmlformats.org/markup-compatibility/2006">
              <mc:Choice xmlns:v="urn:schemas-microsoft-com:vml" Requires="v">
                <p:oleObj spid="_x0000_s6148" name="Equation" r:id="rId7" imgW="2984400" imgH="660240" progId="Equation.DSMT4">
                  <p:embed/>
                </p:oleObj>
              </mc:Choice>
              <mc:Fallback>
                <p:oleObj name="Equation" r:id="rId7" imgW="2984400" imgH="660240" progId="Equation.DSMT4">
                  <p:embed/>
                  <p:pic>
                    <p:nvPicPr>
                      <p:cNvPr id="0" name="Picture 4"/>
                      <p:cNvPicPr>
                        <a:picLocks noChangeAspect="1" noChangeArrowheads="1"/>
                      </p:cNvPicPr>
                      <p:nvPr/>
                    </p:nvPicPr>
                    <p:blipFill>
                      <a:blip r:embed="rId8"/>
                      <a:srcRect/>
                      <a:stretch>
                        <a:fillRect/>
                      </a:stretch>
                    </p:blipFill>
                    <p:spPr bwMode="auto">
                      <a:xfrm>
                        <a:off x="6015038" y="2560638"/>
                        <a:ext cx="4699000" cy="1039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圆角矩形 12"/>
          <p:cNvSpPr/>
          <p:nvPr/>
        </p:nvSpPr>
        <p:spPr>
          <a:xfrm>
            <a:off x="9563100" y="1993900"/>
            <a:ext cx="2628900" cy="71120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0000"/>
                </a:solidFill>
              </a:rPr>
              <a:t>这些值已经计算过了！</a:t>
            </a:r>
          </a:p>
        </p:txBody>
      </p:sp>
      <p:cxnSp>
        <p:nvCxnSpPr>
          <p:cNvPr id="15" name="直接箭头连接符 14"/>
          <p:cNvCxnSpPr>
            <a:cxnSpLocks/>
            <a:stCxn id="13" idx="2"/>
          </p:cNvCxnSpPr>
          <p:nvPr/>
        </p:nvCxnSpPr>
        <p:spPr>
          <a:xfrm flipH="1">
            <a:off x="8928100" y="2705100"/>
            <a:ext cx="1949450" cy="5207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0245" name="Object 5"/>
          <p:cNvGraphicFramePr>
            <a:graphicFrameLocks noChangeAspect="1"/>
          </p:cNvGraphicFramePr>
          <p:nvPr/>
        </p:nvGraphicFramePr>
        <p:xfrm>
          <a:off x="3746500" y="3710531"/>
          <a:ext cx="2384425" cy="2491832"/>
        </p:xfrm>
        <a:graphic>
          <a:graphicData uri="http://schemas.openxmlformats.org/presentationml/2006/ole">
            <mc:AlternateContent xmlns:mc="http://schemas.openxmlformats.org/markup-compatibility/2006">
              <mc:Choice xmlns:v="urn:schemas-microsoft-com:vml" Requires="v">
                <p:oleObj spid="_x0000_s6149" name="Equation" r:id="rId9" imgW="1726920" imgH="1803240" progId="Equation.DSMT4">
                  <p:embed/>
                </p:oleObj>
              </mc:Choice>
              <mc:Fallback>
                <p:oleObj name="Equation" r:id="rId9" imgW="1726920" imgH="1803240" progId="Equation.DSMT4">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46500" y="3710531"/>
                        <a:ext cx="2384425" cy="24918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7" name="直接箭头连接符 16"/>
          <p:cNvCxnSpPr/>
          <p:nvPr/>
        </p:nvCxnSpPr>
        <p:spPr>
          <a:xfrm flipH="1">
            <a:off x="6197600" y="4191000"/>
            <a:ext cx="1866900" cy="5207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圆角矩形 21"/>
          <p:cNvSpPr/>
          <p:nvPr/>
        </p:nvSpPr>
        <p:spPr>
          <a:xfrm>
            <a:off x="8064500" y="3835400"/>
            <a:ext cx="2463800" cy="71120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0000"/>
                </a:solidFill>
              </a:rPr>
              <a:t>梯度下降</a:t>
            </a:r>
          </a:p>
        </p:txBody>
      </p:sp>
      <p:sp>
        <p:nvSpPr>
          <p:cNvPr id="23" name="TextBox 22"/>
          <p:cNvSpPr txBox="1"/>
          <p:nvPr/>
        </p:nvSpPr>
        <p:spPr>
          <a:xfrm>
            <a:off x="6845300" y="4749800"/>
            <a:ext cx="4584700" cy="646331"/>
          </a:xfrm>
          <a:prstGeom prst="rect">
            <a:avLst/>
          </a:prstGeom>
          <a:noFill/>
        </p:spPr>
        <p:txBody>
          <a:bodyPr wrap="square" rtlCol="0">
            <a:spAutoFit/>
          </a:bodyPr>
          <a:lstStyle/>
          <a:p>
            <a:r>
              <a:rPr lang="zh-CN" altLang="en-US" dirty="0"/>
              <a:t>是用心的权重前向计算：</a:t>
            </a:r>
            <a:endParaRPr lang="en-US" altLang="zh-CN" dirty="0"/>
          </a:p>
          <a:p>
            <a:r>
              <a:rPr lang="zh-CN" altLang="en-US" dirty="0"/>
              <a:t>新的</a:t>
            </a:r>
            <a:r>
              <a:rPr lang="en-US" altLang="zh-CN" dirty="0"/>
              <a:t>cost value: 0.165</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sp>
        <p:nvSpPr>
          <p:cNvPr id="3" name="内容占位符 2"/>
          <p:cNvSpPr>
            <a:spLocks noGrp="1"/>
          </p:cNvSpPr>
          <p:nvPr>
            <p:ph idx="1"/>
          </p:nvPr>
        </p:nvSpPr>
        <p:spPr/>
        <p:txBody>
          <a:bodyPr/>
          <a:lstStyle/>
          <a:p>
            <a:r>
              <a:rPr lang="zh-CN" altLang="en-US" dirty="0"/>
              <a:t>迭代上述过程</a:t>
            </a:r>
            <a:r>
              <a:rPr lang="en-US" altLang="zh-CN" dirty="0"/>
              <a:t>100</a:t>
            </a:r>
            <a:r>
              <a:rPr lang="zh-CN" altLang="en-US" dirty="0"/>
              <a:t>次</a:t>
            </a:r>
            <a:r>
              <a:rPr lang="en-US" altLang="zh-CN" dirty="0"/>
              <a:t>, cost value=5.92e-07. </a:t>
            </a:r>
            <a:r>
              <a:rPr lang="zh-CN" altLang="en-US" dirty="0"/>
              <a:t>最终的网络权重为</a:t>
            </a:r>
            <a:r>
              <a:rPr lang="en-US" altLang="zh-CN" dirty="0"/>
              <a:t>: </a:t>
            </a:r>
          </a:p>
          <a:p>
            <a:endParaRPr lang="en-US" altLang="zh-CN" dirty="0"/>
          </a:p>
          <a:p>
            <a:endParaRPr lang="en-US" altLang="zh-CN" dirty="0"/>
          </a:p>
          <a:p>
            <a:endParaRPr lang="en-US" altLang="zh-CN" dirty="0"/>
          </a:p>
          <a:p>
            <a:r>
              <a:rPr lang="zh-CN" altLang="en-US" dirty="0"/>
              <a:t>下面用图再次举例说明这个过程</a:t>
            </a:r>
            <a:r>
              <a:rPr lang="en-US" altLang="zh-CN" dirty="0"/>
              <a:t>:</a:t>
            </a: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24</a:t>
            </a:fld>
            <a:endParaRPr lang="en-US" dirty="0"/>
          </a:p>
        </p:txBody>
      </p:sp>
      <p:graphicFrame>
        <p:nvGraphicFramePr>
          <p:cNvPr id="11266" name="Object 2"/>
          <p:cNvGraphicFramePr>
            <a:graphicFrameLocks noChangeAspect="1"/>
          </p:cNvGraphicFramePr>
          <p:nvPr/>
        </p:nvGraphicFramePr>
        <p:xfrm>
          <a:off x="2638425" y="2081213"/>
          <a:ext cx="4402138" cy="1109662"/>
        </p:xfrm>
        <a:graphic>
          <a:graphicData uri="http://schemas.openxmlformats.org/presentationml/2006/ole">
            <mc:AlternateContent xmlns:mc="http://schemas.openxmlformats.org/markup-compatibility/2006">
              <mc:Choice xmlns:v="urn:schemas-microsoft-com:vml" Requires="v">
                <p:oleObj spid="_x0000_s7170" name="Equation" r:id="rId3" imgW="2920680" imgH="736560" progId="Equation.DSMT4">
                  <p:embed/>
                </p:oleObj>
              </mc:Choice>
              <mc:Fallback>
                <p:oleObj name="Equation" r:id="rId3" imgW="2920680" imgH="73656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8425" y="2081213"/>
                        <a:ext cx="4402138" cy="110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图解</a:t>
            </a:r>
          </a:p>
        </p:txBody>
      </p:sp>
      <p:sp>
        <p:nvSpPr>
          <p:cNvPr id="3" name="内容占位符 2"/>
          <p:cNvSpPr>
            <a:spLocks noGrp="1"/>
          </p:cNvSpPr>
          <p:nvPr>
            <p:ph idx="1"/>
          </p:nvPr>
        </p:nvSpPr>
        <p:spPr/>
        <p:txBody>
          <a:bodyPr/>
          <a:lstStyle/>
          <a:p>
            <a:r>
              <a:rPr lang="zh-CN" altLang="en-US" dirty="0"/>
              <a:t>前向传播</a:t>
            </a:r>
            <a:r>
              <a:rPr lang="en-US" altLang="zh-CN" dirty="0"/>
              <a:t>(</a:t>
            </a:r>
            <a:r>
              <a:rPr lang="zh-CN" altLang="en-US" dirty="0"/>
              <a:t>第一层</a:t>
            </a:r>
            <a:r>
              <a:rPr lang="en-US" altLang="zh-CN" dirty="0"/>
              <a:t>):</a:t>
            </a: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12290" name="Picture 2"/>
          <p:cNvPicPr>
            <a:picLocks noChangeAspect="1" noChangeArrowheads="1"/>
          </p:cNvPicPr>
          <p:nvPr/>
        </p:nvPicPr>
        <p:blipFill>
          <a:blip r:embed="rId2"/>
          <a:srcRect/>
          <a:stretch>
            <a:fillRect/>
          </a:stretch>
        </p:blipFill>
        <p:spPr bwMode="auto">
          <a:xfrm>
            <a:off x="1227139" y="1828800"/>
            <a:ext cx="4094162" cy="1707305"/>
          </a:xfrm>
          <a:prstGeom prst="rect">
            <a:avLst/>
          </a:prstGeom>
          <a:noFill/>
          <a:ln w="9525">
            <a:noFill/>
            <a:miter lim="800000"/>
            <a:headEnd/>
            <a:tailEnd/>
          </a:ln>
        </p:spPr>
      </p:pic>
      <p:pic>
        <p:nvPicPr>
          <p:cNvPr id="12291" name="Picture 3"/>
          <p:cNvPicPr>
            <a:picLocks noChangeAspect="1" noChangeArrowheads="1"/>
          </p:cNvPicPr>
          <p:nvPr/>
        </p:nvPicPr>
        <p:blipFill>
          <a:blip r:embed="rId3"/>
          <a:srcRect/>
          <a:stretch>
            <a:fillRect/>
          </a:stretch>
        </p:blipFill>
        <p:spPr bwMode="auto">
          <a:xfrm>
            <a:off x="5969000" y="1703765"/>
            <a:ext cx="4489450" cy="1798260"/>
          </a:xfrm>
          <a:prstGeom prst="rect">
            <a:avLst/>
          </a:prstGeom>
          <a:noFill/>
          <a:ln w="9525">
            <a:noFill/>
            <a:miter lim="800000"/>
            <a:headEnd/>
            <a:tailEnd/>
          </a:ln>
        </p:spPr>
      </p:pic>
      <p:pic>
        <p:nvPicPr>
          <p:cNvPr id="12292" name="Picture 4"/>
          <p:cNvPicPr>
            <a:picLocks noChangeAspect="1" noChangeArrowheads="1"/>
          </p:cNvPicPr>
          <p:nvPr/>
        </p:nvPicPr>
        <p:blipFill>
          <a:blip r:embed="rId4"/>
          <a:srcRect/>
          <a:stretch>
            <a:fillRect/>
          </a:stretch>
        </p:blipFill>
        <p:spPr bwMode="auto">
          <a:xfrm>
            <a:off x="3467100" y="4209564"/>
            <a:ext cx="4262438" cy="1778486"/>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图解</a:t>
            </a:r>
          </a:p>
        </p:txBody>
      </p:sp>
      <p:sp>
        <p:nvSpPr>
          <p:cNvPr id="3" name="内容占位符 2"/>
          <p:cNvSpPr>
            <a:spLocks noGrp="1"/>
          </p:cNvSpPr>
          <p:nvPr>
            <p:ph idx="1"/>
          </p:nvPr>
        </p:nvSpPr>
        <p:spPr/>
        <p:txBody>
          <a:bodyPr/>
          <a:lstStyle/>
          <a:p>
            <a:r>
              <a:rPr lang="zh-CN" altLang="en-US" dirty="0"/>
              <a:t>前向传播</a:t>
            </a:r>
            <a:r>
              <a:rPr lang="en-US" altLang="zh-CN" dirty="0"/>
              <a:t>(</a:t>
            </a:r>
            <a:r>
              <a:rPr lang="zh-CN" altLang="en-US" dirty="0"/>
              <a:t>第二、三层</a:t>
            </a:r>
            <a:r>
              <a:rPr lang="en-US" altLang="zh-CN" dirty="0"/>
              <a:t>):</a:t>
            </a: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13314" name="Picture 2"/>
          <p:cNvPicPr>
            <a:picLocks noChangeAspect="1" noChangeArrowheads="1"/>
          </p:cNvPicPr>
          <p:nvPr/>
        </p:nvPicPr>
        <p:blipFill>
          <a:blip r:embed="rId2"/>
          <a:srcRect/>
          <a:stretch>
            <a:fillRect/>
          </a:stretch>
        </p:blipFill>
        <p:spPr bwMode="auto">
          <a:xfrm>
            <a:off x="1339850" y="1846264"/>
            <a:ext cx="4387850" cy="1816282"/>
          </a:xfrm>
          <a:prstGeom prst="rect">
            <a:avLst/>
          </a:prstGeom>
          <a:noFill/>
          <a:ln w="9525">
            <a:noFill/>
            <a:miter lim="800000"/>
            <a:headEnd/>
            <a:tailEnd/>
          </a:ln>
        </p:spPr>
      </p:pic>
      <p:pic>
        <p:nvPicPr>
          <p:cNvPr id="13315" name="Picture 3"/>
          <p:cNvPicPr>
            <a:picLocks noChangeAspect="1" noChangeArrowheads="1"/>
          </p:cNvPicPr>
          <p:nvPr/>
        </p:nvPicPr>
        <p:blipFill>
          <a:blip r:embed="rId3"/>
          <a:srcRect/>
          <a:stretch>
            <a:fillRect/>
          </a:stretch>
        </p:blipFill>
        <p:spPr bwMode="auto">
          <a:xfrm>
            <a:off x="6223000" y="1812124"/>
            <a:ext cx="4456113" cy="1974064"/>
          </a:xfrm>
          <a:prstGeom prst="rect">
            <a:avLst/>
          </a:prstGeom>
          <a:noFill/>
          <a:ln w="9525">
            <a:noFill/>
            <a:miter lim="800000"/>
            <a:headEnd/>
            <a:tailEnd/>
          </a:ln>
        </p:spPr>
      </p:pic>
      <p:pic>
        <p:nvPicPr>
          <p:cNvPr id="13317" name="Picture 5"/>
          <p:cNvPicPr>
            <a:picLocks noChangeAspect="1" noChangeArrowheads="1"/>
          </p:cNvPicPr>
          <p:nvPr/>
        </p:nvPicPr>
        <p:blipFill>
          <a:blip r:embed="rId4"/>
          <a:srcRect/>
          <a:stretch>
            <a:fillRect/>
          </a:stretch>
        </p:blipFill>
        <p:spPr bwMode="auto">
          <a:xfrm>
            <a:off x="3860801" y="4284934"/>
            <a:ext cx="4114800" cy="168724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图解</a:t>
            </a:r>
          </a:p>
        </p:txBody>
      </p:sp>
      <p:sp>
        <p:nvSpPr>
          <p:cNvPr id="3" name="内容占位符 2"/>
          <p:cNvSpPr>
            <a:spLocks noGrp="1"/>
          </p:cNvSpPr>
          <p:nvPr>
            <p:ph idx="1"/>
          </p:nvPr>
        </p:nvSpPr>
        <p:spPr/>
        <p:txBody>
          <a:bodyPr/>
          <a:lstStyle/>
          <a:p>
            <a:r>
              <a:rPr lang="zh-CN" altLang="en-US" dirty="0"/>
              <a:t>反向传播</a:t>
            </a:r>
            <a:r>
              <a:rPr lang="en-US" altLang="zh-CN" dirty="0"/>
              <a:t>(</a:t>
            </a:r>
            <a:r>
              <a:rPr lang="zh-CN" altLang="en-US" dirty="0"/>
              <a:t>第三层</a:t>
            </a:r>
            <a:r>
              <a:rPr lang="en-US" altLang="zh-CN" dirty="0"/>
              <a:t>) </a:t>
            </a: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14338" name="Picture 2"/>
          <p:cNvPicPr>
            <a:picLocks noChangeAspect="1" noChangeArrowheads="1"/>
          </p:cNvPicPr>
          <p:nvPr/>
        </p:nvPicPr>
        <p:blipFill>
          <a:blip r:embed="rId2"/>
          <a:srcRect/>
          <a:stretch>
            <a:fillRect/>
          </a:stretch>
        </p:blipFill>
        <p:spPr bwMode="auto">
          <a:xfrm>
            <a:off x="2624138" y="2047875"/>
            <a:ext cx="6943725" cy="276225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图解</a:t>
            </a:r>
          </a:p>
        </p:txBody>
      </p:sp>
      <p:sp>
        <p:nvSpPr>
          <p:cNvPr id="3" name="内容占位符 2"/>
          <p:cNvSpPr>
            <a:spLocks noGrp="1"/>
          </p:cNvSpPr>
          <p:nvPr>
            <p:ph idx="1"/>
          </p:nvPr>
        </p:nvSpPr>
        <p:spPr/>
        <p:txBody>
          <a:bodyPr/>
          <a:lstStyle/>
          <a:p>
            <a:r>
              <a:rPr lang="zh-CN" altLang="en-US" dirty="0"/>
              <a:t>反向传播</a:t>
            </a:r>
            <a:r>
              <a:rPr lang="en-US" altLang="zh-CN" dirty="0"/>
              <a:t>(</a:t>
            </a:r>
            <a:r>
              <a:rPr lang="zh-CN" altLang="en-US" dirty="0"/>
              <a:t>第二层</a:t>
            </a:r>
            <a:r>
              <a:rPr lang="en-US" altLang="zh-CN" dirty="0"/>
              <a:t>) </a:t>
            </a: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15362" name="Picture 2"/>
          <p:cNvPicPr>
            <a:picLocks noChangeAspect="1" noChangeArrowheads="1"/>
          </p:cNvPicPr>
          <p:nvPr/>
        </p:nvPicPr>
        <p:blipFill>
          <a:blip r:embed="rId2"/>
          <a:srcRect/>
          <a:stretch>
            <a:fillRect/>
          </a:stretch>
        </p:blipFill>
        <p:spPr bwMode="auto">
          <a:xfrm>
            <a:off x="1125539" y="2563814"/>
            <a:ext cx="4564062" cy="1957758"/>
          </a:xfrm>
          <a:prstGeom prst="rect">
            <a:avLst/>
          </a:prstGeom>
          <a:noFill/>
          <a:ln w="9525">
            <a:noFill/>
            <a:miter lim="800000"/>
            <a:headEnd/>
            <a:tailEnd/>
          </a:ln>
        </p:spPr>
      </p:pic>
      <p:pic>
        <p:nvPicPr>
          <p:cNvPr id="15363" name="Picture 3"/>
          <p:cNvPicPr>
            <a:picLocks noChangeAspect="1" noChangeArrowheads="1"/>
          </p:cNvPicPr>
          <p:nvPr/>
        </p:nvPicPr>
        <p:blipFill>
          <a:blip r:embed="rId3"/>
          <a:srcRect/>
          <a:stretch>
            <a:fillRect/>
          </a:stretch>
        </p:blipFill>
        <p:spPr bwMode="auto">
          <a:xfrm>
            <a:off x="6553200" y="2516238"/>
            <a:ext cx="4564063" cy="204465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图解</a:t>
            </a:r>
          </a:p>
        </p:txBody>
      </p:sp>
      <p:sp>
        <p:nvSpPr>
          <p:cNvPr id="3" name="内容占位符 2"/>
          <p:cNvSpPr>
            <a:spLocks noGrp="1"/>
          </p:cNvSpPr>
          <p:nvPr>
            <p:ph idx="1"/>
          </p:nvPr>
        </p:nvSpPr>
        <p:spPr/>
        <p:txBody>
          <a:bodyPr/>
          <a:lstStyle/>
          <a:p>
            <a:r>
              <a:rPr lang="zh-CN" altLang="en-US" dirty="0"/>
              <a:t>反向传播</a:t>
            </a:r>
            <a:r>
              <a:rPr lang="en-US" altLang="zh-CN" dirty="0"/>
              <a:t>(</a:t>
            </a:r>
            <a:r>
              <a:rPr lang="zh-CN" altLang="en-US" dirty="0"/>
              <a:t>第一层</a:t>
            </a:r>
            <a:r>
              <a:rPr lang="en-US" altLang="zh-CN" dirty="0"/>
              <a:t>) </a:t>
            </a: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16386" name="Picture 2"/>
          <p:cNvPicPr>
            <a:picLocks noChangeAspect="1" noChangeArrowheads="1"/>
          </p:cNvPicPr>
          <p:nvPr/>
        </p:nvPicPr>
        <p:blipFill>
          <a:blip r:embed="rId2"/>
          <a:srcRect/>
          <a:stretch>
            <a:fillRect/>
          </a:stretch>
        </p:blipFill>
        <p:spPr bwMode="auto">
          <a:xfrm>
            <a:off x="1374775" y="2105025"/>
            <a:ext cx="3947935" cy="1870075"/>
          </a:xfrm>
          <a:prstGeom prst="rect">
            <a:avLst/>
          </a:prstGeom>
          <a:noFill/>
          <a:ln w="9525">
            <a:noFill/>
            <a:miter lim="800000"/>
            <a:headEnd/>
            <a:tailEnd/>
          </a:ln>
        </p:spPr>
      </p:pic>
      <p:pic>
        <p:nvPicPr>
          <p:cNvPr id="16387" name="Picture 3"/>
          <p:cNvPicPr>
            <a:picLocks noChangeAspect="1" noChangeArrowheads="1"/>
          </p:cNvPicPr>
          <p:nvPr/>
        </p:nvPicPr>
        <p:blipFill>
          <a:blip r:embed="rId3"/>
          <a:srcRect/>
          <a:stretch>
            <a:fillRect/>
          </a:stretch>
        </p:blipFill>
        <p:spPr bwMode="auto">
          <a:xfrm>
            <a:off x="6116639" y="1900239"/>
            <a:ext cx="4437061" cy="2221608"/>
          </a:xfrm>
          <a:prstGeom prst="rect">
            <a:avLst/>
          </a:prstGeom>
          <a:noFill/>
          <a:ln w="9525">
            <a:noFill/>
            <a:miter lim="800000"/>
            <a:headEnd/>
            <a:tailEnd/>
          </a:ln>
        </p:spPr>
      </p:pic>
      <p:pic>
        <p:nvPicPr>
          <p:cNvPr id="16388" name="Picture 4"/>
          <p:cNvPicPr>
            <a:picLocks noChangeAspect="1" noChangeArrowheads="1"/>
          </p:cNvPicPr>
          <p:nvPr/>
        </p:nvPicPr>
        <p:blipFill>
          <a:blip r:embed="rId4"/>
          <a:srcRect/>
          <a:stretch>
            <a:fillRect/>
          </a:stretch>
        </p:blipFill>
        <p:spPr bwMode="auto">
          <a:xfrm>
            <a:off x="3454399" y="4288962"/>
            <a:ext cx="4191001" cy="1935626"/>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神经网络</a:t>
            </a:r>
          </a:p>
        </p:txBody>
      </p:sp>
      <p:sp>
        <p:nvSpPr>
          <p:cNvPr id="3" name="内容占位符 2"/>
          <p:cNvSpPr>
            <a:spLocks noGrp="1"/>
          </p:cNvSpPr>
          <p:nvPr>
            <p:ph idx="1"/>
          </p:nvPr>
        </p:nvSpPr>
        <p:spPr/>
        <p:txBody>
          <a:bodyPr/>
          <a:lstStyle/>
          <a:p>
            <a:r>
              <a:rPr lang="zh-CN" altLang="en-US" dirty="0">
                <a:ea typeface="宋体" pitchFamily="2" charset="-122"/>
              </a:rPr>
              <a:t>人工神经网络的灵感来源于人类和其他哺乳动物的大脑如何工作的研究和模型。研究人员认为人脑是一个</a:t>
            </a:r>
            <a:r>
              <a:rPr lang="zh-CN" altLang="en-US" dirty="0">
                <a:solidFill>
                  <a:srgbClr val="FF0000"/>
                </a:solidFill>
                <a:ea typeface="宋体" pitchFamily="2" charset="-122"/>
              </a:rPr>
              <a:t>高度复杂、非线性和并行的</a:t>
            </a:r>
            <a:r>
              <a:rPr lang="zh-CN" altLang="en-US" dirty="0">
                <a:ea typeface="宋体" pitchFamily="2" charset="-122"/>
              </a:rPr>
              <a:t>计算机或信息处理系统，能够执行高度复杂的任务。</a:t>
            </a: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图解</a:t>
            </a:r>
          </a:p>
        </p:txBody>
      </p:sp>
      <p:sp>
        <p:nvSpPr>
          <p:cNvPr id="3" name="内容占位符 2"/>
          <p:cNvSpPr>
            <a:spLocks noGrp="1"/>
          </p:cNvSpPr>
          <p:nvPr>
            <p:ph idx="1"/>
          </p:nvPr>
        </p:nvSpPr>
        <p:spPr/>
        <p:txBody>
          <a:bodyPr/>
          <a:lstStyle/>
          <a:p>
            <a:r>
              <a:rPr lang="zh-CN" altLang="en-US" dirty="0"/>
              <a:t>权重更新</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17410" name="Picture 2"/>
          <p:cNvPicPr>
            <a:picLocks noChangeAspect="1" noChangeArrowheads="1"/>
          </p:cNvPicPr>
          <p:nvPr/>
        </p:nvPicPr>
        <p:blipFill>
          <a:blip r:embed="rId2"/>
          <a:srcRect/>
          <a:stretch>
            <a:fillRect/>
          </a:stretch>
        </p:blipFill>
        <p:spPr bwMode="auto">
          <a:xfrm>
            <a:off x="1322390" y="1765299"/>
            <a:ext cx="4392804" cy="2451101"/>
          </a:xfrm>
          <a:prstGeom prst="rect">
            <a:avLst/>
          </a:prstGeom>
          <a:noFill/>
          <a:ln w="9525">
            <a:noFill/>
            <a:miter lim="800000"/>
            <a:headEnd/>
            <a:tailEnd/>
          </a:ln>
        </p:spPr>
      </p:pic>
      <p:pic>
        <p:nvPicPr>
          <p:cNvPr id="17411" name="Picture 3"/>
          <p:cNvPicPr>
            <a:picLocks noChangeAspect="1" noChangeArrowheads="1"/>
          </p:cNvPicPr>
          <p:nvPr/>
        </p:nvPicPr>
        <p:blipFill>
          <a:blip r:embed="rId3"/>
          <a:srcRect/>
          <a:stretch>
            <a:fillRect/>
          </a:stretch>
        </p:blipFill>
        <p:spPr bwMode="auto">
          <a:xfrm>
            <a:off x="6819899" y="1687312"/>
            <a:ext cx="4165601" cy="2477912"/>
          </a:xfrm>
          <a:prstGeom prst="rect">
            <a:avLst/>
          </a:prstGeom>
          <a:noFill/>
          <a:ln w="9525">
            <a:noFill/>
            <a:miter lim="800000"/>
            <a:headEnd/>
            <a:tailEnd/>
          </a:ln>
        </p:spPr>
      </p:pic>
      <p:pic>
        <p:nvPicPr>
          <p:cNvPr id="17412" name="Picture 4"/>
          <p:cNvPicPr>
            <a:picLocks noChangeAspect="1" noChangeArrowheads="1"/>
          </p:cNvPicPr>
          <p:nvPr/>
        </p:nvPicPr>
        <p:blipFill>
          <a:blip r:embed="rId4"/>
          <a:srcRect/>
          <a:stretch>
            <a:fillRect/>
          </a:stretch>
        </p:blipFill>
        <p:spPr bwMode="auto">
          <a:xfrm>
            <a:off x="3594100" y="3895846"/>
            <a:ext cx="4076700" cy="2417641"/>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图解</a:t>
            </a:r>
          </a:p>
        </p:txBody>
      </p:sp>
      <p:sp>
        <p:nvSpPr>
          <p:cNvPr id="3" name="内容占位符 2"/>
          <p:cNvSpPr>
            <a:spLocks noGrp="1"/>
          </p:cNvSpPr>
          <p:nvPr>
            <p:ph idx="1"/>
          </p:nvPr>
        </p:nvSpPr>
        <p:spPr/>
        <p:txBody>
          <a:bodyPr/>
          <a:lstStyle/>
          <a:p>
            <a:r>
              <a:rPr lang="zh-CN" altLang="en-US" dirty="0"/>
              <a:t>权重更新</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18434" name="Picture 2"/>
          <p:cNvPicPr>
            <a:picLocks noChangeAspect="1" noChangeArrowheads="1"/>
          </p:cNvPicPr>
          <p:nvPr/>
        </p:nvPicPr>
        <p:blipFill>
          <a:blip r:embed="rId2"/>
          <a:srcRect/>
          <a:stretch>
            <a:fillRect/>
          </a:stretch>
        </p:blipFill>
        <p:spPr bwMode="auto">
          <a:xfrm>
            <a:off x="1171575" y="1701800"/>
            <a:ext cx="4681509" cy="2895600"/>
          </a:xfrm>
          <a:prstGeom prst="rect">
            <a:avLst/>
          </a:prstGeom>
          <a:noFill/>
          <a:ln w="9525">
            <a:noFill/>
            <a:miter lim="800000"/>
            <a:headEnd/>
            <a:tailEnd/>
          </a:ln>
        </p:spPr>
      </p:pic>
      <p:pic>
        <p:nvPicPr>
          <p:cNvPr id="18435" name="Picture 3"/>
          <p:cNvPicPr>
            <a:picLocks noChangeAspect="1" noChangeArrowheads="1"/>
          </p:cNvPicPr>
          <p:nvPr/>
        </p:nvPicPr>
        <p:blipFill>
          <a:blip r:embed="rId3"/>
          <a:srcRect/>
          <a:stretch>
            <a:fillRect/>
          </a:stretch>
        </p:blipFill>
        <p:spPr bwMode="auto">
          <a:xfrm>
            <a:off x="6751763" y="1739900"/>
            <a:ext cx="4571671" cy="28956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图解</a:t>
            </a:r>
          </a:p>
        </p:txBody>
      </p:sp>
      <p:sp>
        <p:nvSpPr>
          <p:cNvPr id="3" name="内容占位符 2"/>
          <p:cNvSpPr>
            <a:spLocks noGrp="1"/>
          </p:cNvSpPr>
          <p:nvPr>
            <p:ph idx="1"/>
          </p:nvPr>
        </p:nvSpPr>
        <p:spPr/>
        <p:txBody>
          <a:bodyPr/>
          <a:lstStyle/>
          <a:p>
            <a:r>
              <a:rPr lang="zh-CN" altLang="en-US" dirty="0"/>
              <a:t>权重更新</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19458" name="Picture 2"/>
          <p:cNvPicPr>
            <a:picLocks noChangeAspect="1" noChangeArrowheads="1"/>
          </p:cNvPicPr>
          <p:nvPr/>
        </p:nvPicPr>
        <p:blipFill>
          <a:blip r:embed="rId2"/>
          <a:srcRect/>
          <a:stretch>
            <a:fillRect/>
          </a:stretch>
        </p:blipFill>
        <p:spPr bwMode="auto">
          <a:xfrm>
            <a:off x="2179638" y="1727200"/>
            <a:ext cx="7324725" cy="396240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人工神经网络总结</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33</a:t>
            </a:fld>
            <a:endParaRPr lang="en-US" dirty="0"/>
          </a:p>
        </p:txBody>
      </p:sp>
      <p:sp>
        <p:nvSpPr>
          <p:cNvPr id="7" name="Rectangle 3"/>
          <p:cNvSpPr txBox="1">
            <a:spLocks noGrp="1" noChangeArrowheads="1"/>
          </p:cNvSpPr>
          <p:nvPr>
            <p:ph idx="1"/>
          </p:nvPr>
        </p:nvSpPr>
        <p:spPr bwMode="auto">
          <a:prstGeom prst="rect">
            <a:avLst/>
          </a:prstGeom>
          <a:noFill/>
          <a:ln w="9525">
            <a:noFill/>
            <a:miter lim="800000"/>
            <a:headEnd/>
            <a:tailEnd/>
          </a:ln>
        </p:spPr>
        <p:txBody>
          <a:bodyPr/>
          <a:lstStyle/>
          <a:p>
            <a:pPr marL="342900" indent="-342900">
              <a:lnSpc>
                <a:spcPct val="90000"/>
              </a:lnSpc>
              <a:spcBef>
                <a:spcPct val="20000"/>
              </a:spcBef>
              <a:buClr>
                <a:schemeClr val="folHlink"/>
              </a:buClr>
              <a:buSzPct val="90000"/>
              <a:buFont typeface="Wingdings" pitchFamily="2" charset="2"/>
              <a:buChar char="n"/>
            </a:pPr>
            <a:r>
              <a:rPr lang="zh-CN" altLang="en-US" sz="2400" dirty="0"/>
              <a:t>神经网络模拟生物系统，其中学习涉及调整神经元之间的突触连接。</a:t>
            </a:r>
            <a:endParaRPr lang="en-US" altLang="zh-CN" sz="2400" dirty="0"/>
          </a:p>
          <a:p>
            <a:pPr marL="342900" indent="-342900">
              <a:lnSpc>
                <a:spcPct val="90000"/>
              </a:lnSpc>
              <a:spcBef>
                <a:spcPct val="20000"/>
              </a:spcBef>
              <a:buClr>
                <a:schemeClr val="folHlink"/>
              </a:buClr>
              <a:buSzPct val="90000"/>
              <a:buFont typeface="Wingdings" pitchFamily="2" charset="2"/>
              <a:buChar char="n"/>
            </a:pPr>
            <a:endParaRPr lang="en-US" altLang="zh-CN" sz="2400" dirty="0"/>
          </a:p>
          <a:p>
            <a:pPr marL="342900" indent="-342900">
              <a:lnSpc>
                <a:spcPct val="90000"/>
              </a:lnSpc>
              <a:spcBef>
                <a:spcPct val="20000"/>
              </a:spcBef>
              <a:buClr>
                <a:schemeClr val="folHlink"/>
              </a:buClr>
              <a:buSzPct val="90000"/>
              <a:buFont typeface="Wingdings" pitchFamily="2" charset="2"/>
              <a:buChar char="n"/>
            </a:pPr>
            <a:r>
              <a:rPr lang="zh-CN" altLang="en-US" sz="2400" dirty="0"/>
              <a:t>输入是灵活的（可以处理相关性）。</a:t>
            </a:r>
            <a:endParaRPr lang="en-US" altLang="zh-CN" sz="2400" dirty="0"/>
          </a:p>
          <a:p>
            <a:pPr marL="342900" indent="-342900">
              <a:lnSpc>
                <a:spcPct val="90000"/>
              </a:lnSpc>
              <a:spcBef>
                <a:spcPct val="20000"/>
              </a:spcBef>
              <a:buClr>
                <a:schemeClr val="folHlink"/>
              </a:buClr>
              <a:buSzPct val="90000"/>
              <a:buFont typeface="Wingdings" pitchFamily="2" charset="2"/>
              <a:buChar char="n"/>
            </a:pPr>
            <a:endParaRPr lang="en-US" altLang="zh-CN" sz="2400" dirty="0"/>
          </a:p>
          <a:p>
            <a:pPr marL="342900" indent="-342900">
              <a:lnSpc>
                <a:spcPct val="90000"/>
              </a:lnSpc>
              <a:spcBef>
                <a:spcPct val="20000"/>
              </a:spcBef>
              <a:buClr>
                <a:schemeClr val="folHlink"/>
              </a:buClr>
              <a:buSzPct val="90000"/>
              <a:buFont typeface="Wingdings" pitchFamily="2" charset="2"/>
              <a:buChar char="n"/>
            </a:pPr>
            <a:r>
              <a:rPr lang="zh-CN" altLang="en-US" sz="2400" dirty="0"/>
              <a:t>输出可以是离散的，也可以是连续的。（预测与分类）</a:t>
            </a:r>
            <a:endParaRPr lang="en-US" altLang="zh-CN" sz="2400" dirty="0"/>
          </a:p>
          <a:p>
            <a:pPr marL="342900" indent="-342900">
              <a:lnSpc>
                <a:spcPct val="90000"/>
              </a:lnSpc>
              <a:spcBef>
                <a:spcPct val="20000"/>
              </a:spcBef>
              <a:buClr>
                <a:schemeClr val="folHlink"/>
              </a:buClr>
              <a:buSzPct val="90000"/>
              <a:buFont typeface="Wingdings" pitchFamily="2" charset="2"/>
              <a:buChar char="n"/>
            </a:pPr>
            <a:endParaRPr lang="zh-CN" altLang="en-US" sz="2400" dirty="0"/>
          </a:p>
          <a:p>
            <a:pPr marL="342900" indent="-342900">
              <a:lnSpc>
                <a:spcPct val="90000"/>
              </a:lnSpc>
              <a:spcBef>
                <a:spcPct val="20000"/>
              </a:spcBef>
              <a:buClr>
                <a:schemeClr val="folHlink"/>
              </a:buClr>
              <a:buSzPct val="90000"/>
              <a:buFont typeface="Wingdings" pitchFamily="2" charset="2"/>
              <a:buChar char="n"/>
            </a:pPr>
            <a:r>
              <a:rPr lang="zh-CN" altLang="en-US" sz="2400" dirty="0"/>
              <a:t>训练时间长，容易陷入局部最优。</a:t>
            </a:r>
            <a:endParaRPr lang="en-US" altLang="zh-CN" sz="2400" dirty="0"/>
          </a:p>
          <a:p>
            <a:pPr marL="342900" indent="-342900">
              <a:lnSpc>
                <a:spcPct val="90000"/>
              </a:lnSpc>
              <a:spcBef>
                <a:spcPct val="20000"/>
              </a:spcBef>
              <a:buClr>
                <a:schemeClr val="folHlink"/>
              </a:buClr>
              <a:buSzPct val="90000"/>
              <a:buFont typeface="Wingdings" pitchFamily="2" charset="2"/>
              <a:buChar char="n"/>
            </a:pPr>
            <a:endParaRPr lang="zh-CN" altLang="en-US" sz="2400" dirty="0"/>
          </a:p>
          <a:p>
            <a:pPr marL="342900" indent="-342900">
              <a:lnSpc>
                <a:spcPct val="90000"/>
              </a:lnSpc>
              <a:spcBef>
                <a:spcPct val="20000"/>
              </a:spcBef>
              <a:buClr>
                <a:schemeClr val="folHlink"/>
              </a:buClr>
              <a:buSzPct val="90000"/>
              <a:buFont typeface="Wingdings" pitchFamily="2" charset="2"/>
              <a:buChar char="n"/>
            </a:pPr>
            <a:r>
              <a:rPr lang="zh-CN" altLang="en-US" sz="2400" dirty="0"/>
              <a:t>很难解释结果（黑盒）。</a:t>
            </a:r>
            <a:endParaRPr lang="en-US" altLang="zh-CN" sz="2400" dirty="0"/>
          </a:p>
          <a:p>
            <a:pPr marL="342900" indent="-342900">
              <a:lnSpc>
                <a:spcPct val="90000"/>
              </a:lnSpc>
              <a:spcBef>
                <a:spcPct val="20000"/>
              </a:spcBef>
              <a:buClr>
                <a:schemeClr val="folHlink"/>
              </a:buClr>
              <a:buSzPct val="90000"/>
              <a:buFont typeface="Wingdings" pitchFamily="2" charset="2"/>
              <a:buChar char="n"/>
            </a:pPr>
            <a:endParaRPr lang="en-US" altLang="zh-CN" sz="2400" dirty="0"/>
          </a:p>
          <a:p>
            <a:pPr marL="342900" indent="-342900">
              <a:lnSpc>
                <a:spcPct val="90000"/>
              </a:lnSpc>
              <a:spcBef>
                <a:spcPct val="20000"/>
              </a:spcBef>
              <a:buClr>
                <a:schemeClr val="folHlink"/>
              </a:buClr>
              <a:buSzPct val="90000"/>
              <a:buFont typeface="Wingdings" pitchFamily="2" charset="2"/>
              <a:buChar char="n"/>
            </a:pPr>
            <a:endParaRPr lang="en-US" altLang="zh-CN" sz="2400" dirty="0"/>
          </a:p>
          <a:p>
            <a:pPr marL="342900" indent="-342900">
              <a:lnSpc>
                <a:spcPct val="90000"/>
              </a:lnSpc>
              <a:spcBef>
                <a:spcPct val="20000"/>
              </a:spcBef>
              <a:buClr>
                <a:schemeClr val="folHlink"/>
              </a:buClr>
              <a:buSzPct val="90000"/>
              <a:buFont typeface="Wingdings" pitchFamily="2" charset="2"/>
              <a:buChar char="n"/>
            </a:pPr>
            <a:endParaRPr lang="en-US" altLang="zh-CN" sz="2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p>
        </p:txBody>
      </p:sp>
      <p:sp>
        <p:nvSpPr>
          <p:cNvPr id="3" name="内容占位符 2"/>
          <p:cNvSpPr>
            <a:spLocks noGrp="1"/>
          </p:cNvSpPr>
          <p:nvPr>
            <p:ph idx="1"/>
          </p:nvPr>
        </p:nvSpPr>
        <p:spPr/>
        <p:txBody>
          <a:bodyPr/>
          <a:lstStyle/>
          <a:p>
            <a:pPr marL="514350" indent="-514350">
              <a:buFont typeface="+mj-lt"/>
              <a:buAutoNum type="arabicPeriod"/>
            </a:pPr>
            <a:r>
              <a:rPr lang="en-US" altLang="zh-CN" dirty="0">
                <a:hlinkClick r:id="rId2"/>
              </a:rPr>
              <a:t>http://neuralnetworksanddeeplearning.com</a:t>
            </a:r>
            <a:endParaRPr lang="en-US" altLang="zh-CN" dirty="0"/>
          </a:p>
          <a:p>
            <a:pPr marL="514350" indent="-514350">
              <a:buFont typeface="+mj-lt"/>
              <a:buAutoNum type="arabicPeriod"/>
            </a:pPr>
            <a:r>
              <a:rPr lang="en-US" altLang="zh-CN" dirty="0">
                <a:hlinkClick r:id="rId3"/>
              </a:rPr>
              <a:t>http://ufldl.stanford.edu/tutorial/supervised/MultiLayerNeuralNetworks/</a:t>
            </a:r>
            <a:endParaRPr lang="en-US" altLang="zh-CN" dirty="0"/>
          </a:p>
          <a:p>
            <a:pPr marL="514350" indent="-514350">
              <a:buFont typeface="+mj-lt"/>
              <a:buAutoNum type="arabicPeriod"/>
            </a:pP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itchFamily="2" charset="-122"/>
              </a:rPr>
              <a:t>KNN</a:t>
            </a:r>
            <a:r>
              <a:rPr lang="zh-CN" altLang="en-US" dirty="0">
                <a:ea typeface="宋体" pitchFamily="2" charset="-122"/>
              </a:rPr>
              <a:t>：</a:t>
            </a:r>
            <a:r>
              <a:rPr lang="en-US" altLang="zh-CN" dirty="0">
                <a:ea typeface="宋体" pitchFamily="2" charset="-122"/>
              </a:rPr>
              <a:t>K</a:t>
            </a:r>
            <a:r>
              <a:rPr lang="zh-CN" altLang="en-US" dirty="0">
                <a:ea typeface="宋体" pitchFamily="2" charset="-122"/>
              </a:rPr>
              <a:t>最近邻算法</a:t>
            </a:r>
            <a:endParaRPr lang="zh-CN" altLang="en-US" dirty="0"/>
          </a:p>
        </p:txBody>
      </p:sp>
      <p:sp>
        <p:nvSpPr>
          <p:cNvPr id="3" name="内容占位符 2"/>
          <p:cNvSpPr>
            <a:spLocks noGrp="1"/>
          </p:cNvSpPr>
          <p:nvPr>
            <p:ph idx="1"/>
          </p:nvPr>
        </p:nvSpPr>
        <p:spPr/>
        <p:txBody>
          <a:bodyPr/>
          <a:lstStyle/>
          <a:p>
            <a:r>
              <a:rPr lang="en-US" altLang="zh-CN" dirty="0">
                <a:ea typeface="宋体" pitchFamily="2" charset="-122"/>
              </a:rPr>
              <a:t>k-NN</a:t>
            </a:r>
            <a:r>
              <a:rPr lang="zh-CN" altLang="en-US" dirty="0">
                <a:ea typeface="宋体" pitchFamily="2" charset="-122"/>
              </a:rPr>
              <a:t>是一种</a:t>
            </a:r>
            <a:r>
              <a:rPr lang="zh-CN" altLang="en-US" dirty="0">
                <a:solidFill>
                  <a:srgbClr val="FF0000"/>
                </a:solidFill>
                <a:ea typeface="宋体" pitchFamily="2" charset="-122"/>
              </a:rPr>
              <a:t>基于实例的学习</a:t>
            </a:r>
            <a:r>
              <a:rPr lang="zh-CN" altLang="en-US" dirty="0">
                <a:ea typeface="宋体" pitchFamily="2" charset="-122"/>
              </a:rPr>
              <a:t>，或者称为</a:t>
            </a:r>
            <a:r>
              <a:rPr lang="zh-CN" altLang="en-US" dirty="0">
                <a:solidFill>
                  <a:srgbClr val="FF0000"/>
                </a:solidFill>
                <a:ea typeface="宋体" pitchFamily="2" charset="-122"/>
              </a:rPr>
              <a:t>惰性学习</a:t>
            </a:r>
            <a:r>
              <a:rPr lang="zh-CN" altLang="en-US" dirty="0">
                <a:ea typeface="宋体" pitchFamily="2" charset="-122"/>
              </a:rPr>
              <a:t>，其中函数只在局部近似，所有计算都推迟到分类进行时。</a:t>
            </a:r>
            <a:r>
              <a:rPr lang="en-US" altLang="zh-CN" dirty="0">
                <a:ea typeface="宋体" pitchFamily="2" charset="-122"/>
              </a:rPr>
              <a:t>k-NN</a:t>
            </a:r>
            <a:r>
              <a:rPr lang="zh-CN" altLang="en-US" dirty="0">
                <a:ea typeface="宋体" pitchFamily="2" charset="-122"/>
              </a:rPr>
              <a:t>算法是最简单的机器学习算法之一。</a:t>
            </a: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KNN</a:t>
            </a:r>
            <a:endParaRPr lang="zh-CN" altLang="en-US" dirty="0"/>
          </a:p>
        </p:txBody>
      </p:sp>
      <p:sp>
        <p:nvSpPr>
          <p:cNvPr id="3" name="内容占位符 2"/>
          <p:cNvSpPr>
            <a:spLocks noGrp="1"/>
          </p:cNvSpPr>
          <p:nvPr>
            <p:ph idx="1"/>
          </p:nvPr>
        </p:nvSpPr>
        <p:spPr/>
        <p:txBody>
          <a:bodyPr/>
          <a:lstStyle/>
          <a:p>
            <a:pPr marL="342900" indent="-342900" algn="just">
              <a:spcBef>
                <a:spcPct val="20000"/>
              </a:spcBef>
              <a:buClr>
                <a:srgbClr val="CC9900"/>
              </a:buClr>
              <a:buSzPct val="65000"/>
              <a:buFont typeface="Wingdings" pitchFamily="2" charset="2"/>
              <a:buChar char="n"/>
            </a:pPr>
            <a:r>
              <a:rPr lang="en-US" altLang="zh-CN" sz="2000" dirty="0">
                <a:solidFill>
                  <a:srgbClr val="000000"/>
                </a:solidFill>
              </a:rPr>
              <a:t>k-NN</a:t>
            </a:r>
            <a:r>
              <a:rPr lang="zh-CN" altLang="en-US" sz="2000" dirty="0">
                <a:solidFill>
                  <a:srgbClr val="000000"/>
                </a:solidFill>
              </a:rPr>
              <a:t>分类，输出的是类的隶属度。一个对象</a:t>
            </a:r>
            <a:r>
              <a:rPr lang="zh-CN" altLang="en-US" sz="2000" dirty="0">
                <a:solidFill>
                  <a:srgbClr val="FF0000"/>
                </a:solidFill>
              </a:rPr>
              <a:t>由其邻居的类别投票进行分类</a:t>
            </a:r>
            <a:r>
              <a:rPr lang="zh-CN" altLang="en-US" sz="2000" dirty="0">
                <a:solidFill>
                  <a:srgbClr val="000000"/>
                </a:solidFill>
              </a:rPr>
              <a:t>，对象被分配到其</a:t>
            </a:r>
            <a:r>
              <a:rPr lang="en-US" altLang="zh-CN" sz="2000" dirty="0">
                <a:solidFill>
                  <a:srgbClr val="000000"/>
                </a:solidFill>
              </a:rPr>
              <a:t>k</a:t>
            </a:r>
            <a:r>
              <a:rPr lang="zh-CN" altLang="en-US" sz="2000" dirty="0">
                <a:solidFill>
                  <a:srgbClr val="000000"/>
                </a:solidFill>
              </a:rPr>
              <a:t>个最近邻居中最常见的类（</a:t>
            </a:r>
            <a:r>
              <a:rPr lang="en-US" altLang="zh-CN" sz="2000" dirty="0">
                <a:solidFill>
                  <a:srgbClr val="000000"/>
                </a:solidFill>
              </a:rPr>
              <a:t>k</a:t>
            </a:r>
            <a:r>
              <a:rPr lang="zh-CN" altLang="en-US" sz="2000" dirty="0">
                <a:solidFill>
                  <a:srgbClr val="000000"/>
                </a:solidFill>
              </a:rPr>
              <a:t>是一个正整数，通常很小）。如果</a:t>
            </a:r>
            <a:r>
              <a:rPr lang="en-US" altLang="zh-CN" sz="2000" dirty="0">
                <a:solidFill>
                  <a:srgbClr val="000000"/>
                </a:solidFill>
              </a:rPr>
              <a:t>k=1</a:t>
            </a:r>
            <a:r>
              <a:rPr lang="zh-CN" altLang="en-US" sz="2000" dirty="0">
                <a:solidFill>
                  <a:srgbClr val="000000"/>
                </a:solidFill>
              </a:rPr>
              <a:t>，那么对象就被简单地分配给单个最近邻居的类。</a:t>
            </a:r>
            <a:endParaRPr lang="en-US" altLang="zh-CN" sz="2000" dirty="0">
              <a:solidFill>
                <a:srgbClr val="000000"/>
              </a:solidFill>
            </a:endParaRPr>
          </a:p>
          <a:p>
            <a:pPr marL="342900" indent="-342900" algn="just">
              <a:spcBef>
                <a:spcPct val="20000"/>
              </a:spcBef>
              <a:buClr>
                <a:srgbClr val="CC9900"/>
              </a:buClr>
              <a:buSzPct val="65000"/>
              <a:buFont typeface="Wingdings" pitchFamily="2" charset="2"/>
              <a:buChar char="n"/>
            </a:pPr>
            <a:r>
              <a:rPr lang="en-US" altLang="zh-CN" sz="2000" dirty="0">
                <a:solidFill>
                  <a:srgbClr val="000000"/>
                </a:solidFill>
              </a:rPr>
              <a:t>k-NN</a:t>
            </a:r>
            <a:r>
              <a:rPr lang="zh-CN" altLang="en-US" sz="2000" dirty="0">
                <a:solidFill>
                  <a:srgbClr val="000000"/>
                </a:solidFill>
              </a:rPr>
              <a:t>回归</a:t>
            </a:r>
            <a:r>
              <a:rPr lang="en-US" altLang="zh-CN" sz="2000" dirty="0">
                <a:solidFill>
                  <a:srgbClr val="000000"/>
                </a:solidFill>
              </a:rPr>
              <a:t>, </a:t>
            </a:r>
            <a:r>
              <a:rPr lang="zh-CN" altLang="en-US" sz="2000" dirty="0">
                <a:solidFill>
                  <a:srgbClr val="000000"/>
                </a:solidFill>
              </a:rPr>
              <a:t>输出是对象的属性值。该值是其</a:t>
            </a:r>
            <a:r>
              <a:rPr lang="en-US" altLang="zh-CN" sz="2000" dirty="0">
                <a:solidFill>
                  <a:srgbClr val="000000"/>
                </a:solidFill>
              </a:rPr>
              <a:t>k</a:t>
            </a:r>
            <a:r>
              <a:rPr lang="zh-CN" altLang="en-US" sz="2000" dirty="0">
                <a:solidFill>
                  <a:srgbClr val="000000"/>
                </a:solidFill>
              </a:rPr>
              <a:t>个最近邻值的平均值。</a:t>
            </a: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36</a:t>
            </a:fld>
            <a:endParaRPr lang="en-US" dirty="0"/>
          </a:p>
        </p:txBody>
      </p:sp>
      <p:grpSp>
        <p:nvGrpSpPr>
          <p:cNvPr id="7" name="组合 31"/>
          <p:cNvGrpSpPr>
            <a:grpSpLocks/>
          </p:cNvGrpSpPr>
          <p:nvPr/>
        </p:nvGrpSpPr>
        <p:grpSpPr bwMode="auto">
          <a:xfrm>
            <a:off x="1914525" y="3525838"/>
            <a:ext cx="3570288" cy="2379662"/>
            <a:chOff x="1931132" y="2198718"/>
            <a:chExt cx="4824536" cy="3640082"/>
          </a:xfrm>
        </p:grpSpPr>
        <p:sp>
          <p:nvSpPr>
            <p:cNvPr id="8" name="Oval 12"/>
            <p:cNvSpPr>
              <a:spLocks noChangeArrowheads="1"/>
            </p:cNvSpPr>
            <p:nvPr/>
          </p:nvSpPr>
          <p:spPr bwMode="auto">
            <a:xfrm>
              <a:off x="3658012" y="4952456"/>
              <a:ext cx="304617" cy="152985"/>
            </a:xfrm>
            <a:prstGeom prst="ellipse">
              <a:avLst/>
            </a:prstGeom>
            <a:solidFill>
              <a:srgbClr val="00CC99"/>
            </a:solidFill>
            <a:ln w="9525">
              <a:solidFill>
                <a:srgbClr val="000000"/>
              </a:solidFill>
              <a:miter lim="800000"/>
              <a:headEnd/>
              <a:tailEnd/>
            </a:ln>
            <a:effectLst/>
          </p:spPr>
          <p:txBody>
            <a:bodyPr wrap="none" anchor="ctr"/>
            <a:lstStyle/>
            <a:p>
              <a:pPr eaLnBrk="1" fontAlgn="auto" hangingPunct="1">
                <a:spcBef>
                  <a:spcPts val="0"/>
                </a:spcBef>
                <a:spcAft>
                  <a:spcPts val="0"/>
                </a:spcAft>
                <a:defRPr/>
              </a:pPr>
              <a:endParaRPr lang="zh-CN" altLang="en-US" sz="1800" kern="0">
                <a:solidFill>
                  <a:srgbClr val="000000"/>
                </a:solidFill>
              </a:endParaRPr>
            </a:p>
          </p:txBody>
        </p:sp>
        <p:sp>
          <p:nvSpPr>
            <p:cNvPr id="9" name="Oval 15"/>
            <p:cNvSpPr>
              <a:spLocks noChangeArrowheads="1"/>
            </p:cNvSpPr>
            <p:nvPr/>
          </p:nvSpPr>
          <p:spPr bwMode="auto">
            <a:xfrm>
              <a:off x="4344473" y="2820373"/>
              <a:ext cx="1293550" cy="1294305"/>
            </a:xfrm>
            <a:prstGeom prst="ellipse">
              <a:avLst/>
            </a:prstGeom>
            <a:solidFill>
              <a:srgbClr val="00CC99"/>
            </a:solidFill>
            <a:ln w="9525">
              <a:solidFill>
                <a:srgbClr val="000000"/>
              </a:solidFill>
              <a:miter lim="800000"/>
              <a:headEnd/>
              <a:tailEnd/>
            </a:ln>
            <a:effectLst/>
          </p:spPr>
          <p:txBody>
            <a:bodyPr wrap="none" anchor="ctr"/>
            <a:lstStyle/>
            <a:p>
              <a:pPr eaLnBrk="1" fontAlgn="auto" hangingPunct="1">
                <a:spcBef>
                  <a:spcPts val="0"/>
                </a:spcBef>
                <a:spcAft>
                  <a:spcPts val="0"/>
                </a:spcAft>
                <a:defRPr/>
              </a:pPr>
              <a:endParaRPr lang="zh-CN" altLang="en-US" sz="1800" kern="0">
                <a:solidFill>
                  <a:srgbClr val="000000"/>
                </a:solidFill>
              </a:endParaRPr>
            </a:p>
          </p:txBody>
        </p:sp>
        <p:sp>
          <p:nvSpPr>
            <p:cNvPr id="10" name="Oval 7"/>
            <p:cNvSpPr>
              <a:spLocks noChangeArrowheads="1"/>
            </p:cNvSpPr>
            <p:nvPr/>
          </p:nvSpPr>
          <p:spPr bwMode="auto">
            <a:xfrm>
              <a:off x="3123858" y="3580443"/>
              <a:ext cx="229536" cy="152986"/>
            </a:xfrm>
            <a:prstGeom prst="ellipse">
              <a:avLst/>
            </a:prstGeom>
            <a:solidFill>
              <a:srgbClr val="000000"/>
            </a:solidFill>
            <a:ln w="9525">
              <a:solidFill>
                <a:srgbClr val="000000"/>
              </a:solidFill>
              <a:miter lim="800000"/>
              <a:headEnd/>
              <a:tailEnd/>
            </a:ln>
            <a:effectLst/>
          </p:spPr>
          <p:txBody>
            <a:bodyPr wrap="none" anchor="ctr"/>
            <a:lstStyle/>
            <a:p>
              <a:pPr eaLnBrk="1" fontAlgn="auto" hangingPunct="1">
                <a:spcBef>
                  <a:spcPts val="0"/>
                </a:spcBef>
                <a:spcAft>
                  <a:spcPts val="0"/>
                </a:spcAft>
                <a:defRPr/>
              </a:pPr>
              <a:endParaRPr lang="zh-CN" altLang="en-US" sz="1800" kern="0">
                <a:solidFill>
                  <a:srgbClr val="000000"/>
                </a:solidFill>
              </a:endParaRPr>
            </a:p>
          </p:txBody>
        </p:sp>
        <p:sp>
          <p:nvSpPr>
            <p:cNvPr id="11" name="Oval 8"/>
            <p:cNvSpPr>
              <a:spLocks noChangeArrowheads="1"/>
            </p:cNvSpPr>
            <p:nvPr/>
          </p:nvSpPr>
          <p:spPr bwMode="auto">
            <a:xfrm>
              <a:off x="4724171" y="3580443"/>
              <a:ext cx="304617" cy="152986"/>
            </a:xfrm>
            <a:prstGeom prst="ellipse">
              <a:avLst/>
            </a:prstGeom>
            <a:solidFill>
              <a:srgbClr val="00CC99"/>
            </a:solidFill>
            <a:ln w="9525">
              <a:solidFill>
                <a:srgbClr val="000000"/>
              </a:solidFill>
              <a:miter lim="800000"/>
              <a:headEnd/>
              <a:tailEnd/>
            </a:ln>
            <a:effectLst/>
          </p:spPr>
          <p:txBody>
            <a:bodyPr wrap="none" anchor="ctr"/>
            <a:lstStyle/>
            <a:p>
              <a:pPr eaLnBrk="1" fontAlgn="auto" hangingPunct="1">
                <a:spcBef>
                  <a:spcPts val="0"/>
                </a:spcBef>
                <a:spcAft>
                  <a:spcPts val="0"/>
                </a:spcAft>
                <a:defRPr/>
              </a:pPr>
              <a:endParaRPr lang="zh-CN" altLang="en-US" sz="1800" kern="0">
                <a:solidFill>
                  <a:srgbClr val="000000"/>
                </a:solidFill>
              </a:endParaRPr>
            </a:p>
          </p:txBody>
        </p:sp>
        <p:sp>
          <p:nvSpPr>
            <p:cNvPr id="12" name="Oval 9"/>
            <p:cNvSpPr>
              <a:spLocks noChangeArrowheads="1"/>
            </p:cNvSpPr>
            <p:nvPr/>
          </p:nvSpPr>
          <p:spPr bwMode="auto">
            <a:xfrm>
              <a:off x="5942640" y="3961693"/>
              <a:ext cx="229536" cy="152985"/>
            </a:xfrm>
            <a:prstGeom prst="ellipse">
              <a:avLst/>
            </a:prstGeom>
            <a:solidFill>
              <a:srgbClr val="00CC99"/>
            </a:solidFill>
            <a:ln w="9525">
              <a:solidFill>
                <a:srgbClr val="000000"/>
              </a:solidFill>
              <a:miter lim="800000"/>
              <a:headEnd/>
              <a:tailEnd/>
            </a:ln>
            <a:effectLst/>
          </p:spPr>
          <p:txBody>
            <a:bodyPr wrap="none" anchor="ctr"/>
            <a:lstStyle/>
            <a:p>
              <a:pPr eaLnBrk="1" fontAlgn="auto" hangingPunct="1">
                <a:spcBef>
                  <a:spcPts val="0"/>
                </a:spcBef>
                <a:spcAft>
                  <a:spcPts val="0"/>
                </a:spcAft>
                <a:defRPr/>
              </a:pPr>
              <a:endParaRPr lang="zh-CN" altLang="en-US" sz="1800" kern="0">
                <a:solidFill>
                  <a:srgbClr val="000000"/>
                </a:solidFill>
              </a:endParaRPr>
            </a:p>
          </p:txBody>
        </p:sp>
        <p:sp>
          <p:nvSpPr>
            <p:cNvPr id="13" name="Oval 10"/>
            <p:cNvSpPr>
              <a:spLocks noChangeArrowheads="1"/>
            </p:cNvSpPr>
            <p:nvPr/>
          </p:nvSpPr>
          <p:spPr bwMode="auto">
            <a:xfrm>
              <a:off x="3353395" y="2980644"/>
              <a:ext cx="227390" cy="152985"/>
            </a:xfrm>
            <a:prstGeom prst="ellipse">
              <a:avLst/>
            </a:prstGeom>
            <a:solidFill>
              <a:srgbClr val="000000"/>
            </a:solidFill>
            <a:ln w="9525">
              <a:solidFill>
                <a:srgbClr val="000000"/>
              </a:solidFill>
              <a:miter lim="800000"/>
              <a:headEnd/>
              <a:tailEnd/>
            </a:ln>
            <a:effectLst/>
          </p:spPr>
          <p:txBody>
            <a:bodyPr wrap="none" anchor="ctr"/>
            <a:lstStyle/>
            <a:p>
              <a:pPr eaLnBrk="1" fontAlgn="auto" hangingPunct="1">
                <a:spcBef>
                  <a:spcPts val="0"/>
                </a:spcBef>
                <a:spcAft>
                  <a:spcPts val="0"/>
                </a:spcAft>
                <a:defRPr/>
              </a:pPr>
              <a:endParaRPr lang="zh-CN" altLang="en-US" sz="1800" kern="0">
                <a:solidFill>
                  <a:srgbClr val="000000"/>
                </a:solidFill>
              </a:endParaRPr>
            </a:p>
          </p:txBody>
        </p:sp>
        <p:sp>
          <p:nvSpPr>
            <p:cNvPr id="14" name="Oval 11"/>
            <p:cNvSpPr>
              <a:spLocks noChangeArrowheads="1"/>
            </p:cNvSpPr>
            <p:nvPr/>
          </p:nvSpPr>
          <p:spPr bwMode="auto">
            <a:xfrm>
              <a:off x="4876480" y="2970930"/>
              <a:ext cx="229535" cy="228264"/>
            </a:xfrm>
            <a:prstGeom prst="ellipse">
              <a:avLst/>
            </a:prstGeom>
            <a:solidFill>
              <a:srgbClr val="000000"/>
            </a:solidFill>
            <a:ln w="9525">
              <a:solidFill>
                <a:srgbClr val="000000"/>
              </a:solidFill>
              <a:miter lim="800000"/>
              <a:headEnd/>
              <a:tailEnd/>
            </a:ln>
            <a:effectLst/>
          </p:spPr>
          <p:txBody>
            <a:bodyPr wrap="none" anchor="ctr"/>
            <a:lstStyle/>
            <a:p>
              <a:pPr eaLnBrk="1" fontAlgn="auto" hangingPunct="1">
                <a:spcBef>
                  <a:spcPts val="0"/>
                </a:spcBef>
                <a:spcAft>
                  <a:spcPts val="0"/>
                </a:spcAft>
                <a:defRPr/>
              </a:pPr>
              <a:endParaRPr lang="zh-CN" altLang="en-US" sz="1800" kern="0">
                <a:solidFill>
                  <a:srgbClr val="000000"/>
                </a:solidFill>
              </a:endParaRPr>
            </a:p>
          </p:txBody>
        </p:sp>
        <p:sp>
          <p:nvSpPr>
            <p:cNvPr id="15" name="Oval 13"/>
            <p:cNvSpPr>
              <a:spLocks noChangeArrowheads="1"/>
            </p:cNvSpPr>
            <p:nvPr/>
          </p:nvSpPr>
          <p:spPr bwMode="auto">
            <a:xfrm>
              <a:off x="2132780" y="4495928"/>
              <a:ext cx="229536" cy="152985"/>
            </a:xfrm>
            <a:prstGeom prst="ellipse">
              <a:avLst/>
            </a:prstGeom>
            <a:solidFill>
              <a:srgbClr val="00CC99"/>
            </a:solidFill>
            <a:ln w="9525">
              <a:solidFill>
                <a:srgbClr val="000000"/>
              </a:solidFill>
              <a:miter lim="800000"/>
              <a:headEnd/>
              <a:tailEnd/>
            </a:ln>
            <a:effectLst/>
          </p:spPr>
          <p:txBody>
            <a:bodyPr wrap="none" anchor="ctr"/>
            <a:lstStyle/>
            <a:p>
              <a:pPr eaLnBrk="1" fontAlgn="auto" hangingPunct="1">
                <a:spcBef>
                  <a:spcPts val="0"/>
                </a:spcBef>
                <a:spcAft>
                  <a:spcPts val="0"/>
                </a:spcAft>
                <a:defRPr/>
              </a:pPr>
              <a:endParaRPr lang="zh-CN" altLang="en-US" sz="1800" kern="0">
                <a:solidFill>
                  <a:srgbClr val="000000"/>
                </a:solidFill>
              </a:endParaRPr>
            </a:p>
          </p:txBody>
        </p:sp>
        <p:sp>
          <p:nvSpPr>
            <p:cNvPr id="16" name="Oval 14"/>
            <p:cNvSpPr>
              <a:spLocks noChangeArrowheads="1"/>
            </p:cNvSpPr>
            <p:nvPr/>
          </p:nvSpPr>
          <p:spPr bwMode="auto">
            <a:xfrm>
              <a:off x="4953707" y="5030163"/>
              <a:ext cx="227390" cy="150557"/>
            </a:xfrm>
            <a:prstGeom prst="ellipse">
              <a:avLst/>
            </a:prstGeom>
            <a:solidFill>
              <a:srgbClr val="00CC99"/>
            </a:solidFill>
            <a:ln w="9525">
              <a:solidFill>
                <a:srgbClr val="000000"/>
              </a:solidFill>
              <a:miter lim="800000"/>
              <a:headEnd/>
              <a:tailEnd/>
            </a:ln>
            <a:effectLst/>
          </p:spPr>
          <p:txBody>
            <a:bodyPr wrap="none" anchor="ctr"/>
            <a:lstStyle/>
            <a:p>
              <a:pPr eaLnBrk="1" fontAlgn="auto" hangingPunct="1">
                <a:spcBef>
                  <a:spcPts val="0"/>
                </a:spcBef>
                <a:spcAft>
                  <a:spcPts val="0"/>
                </a:spcAft>
                <a:defRPr/>
              </a:pPr>
              <a:endParaRPr lang="zh-CN" altLang="en-US" sz="1800" kern="0">
                <a:solidFill>
                  <a:srgbClr val="000000"/>
                </a:solidFill>
              </a:endParaRPr>
            </a:p>
          </p:txBody>
        </p:sp>
        <p:sp>
          <p:nvSpPr>
            <p:cNvPr id="17" name="Oval 18"/>
            <p:cNvSpPr>
              <a:spLocks noChangeArrowheads="1"/>
            </p:cNvSpPr>
            <p:nvPr/>
          </p:nvSpPr>
          <p:spPr bwMode="auto">
            <a:xfrm flipV="1">
              <a:off x="4724171" y="3580443"/>
              <a:ext cx="304617" cy="152986"/>
            </a:xfrm>
            <a:prstGeom prst="ellipse">
              <a:avLst/>
            </a:prstGeom>
            <a:solidFill>
              <a:srgbClr val="000000"/>
            </a:solidFill>
            <a:ln w="9525">
              <a:solidFill>
                <a:srgbClr val="000000"/>
              </a:solidFill>
              <a:miter lim="800000"/>
              <a:headEnd/>
              <a:tailEnd/>
            </a:ln>
            <a:effectLst/>
          </p:spPr>
          <p:txBody>
            <a:bodyPr wrap="none" anchor="ctr"/>
            <a:lstStyle/>
            <a:p>
              <a:pPr eaLnBrk="1" fontAlgn="auto" hangingPunct="1">
                <a:spcBef>
                  <a:spcPts val="0"/>
                </a:spcBef>
                <a:spcAft>
                  <a:spcPts val="0"/>
                </a:spcAft>
                <a:defRPr/>
              </a:pPr>
              <a:endParaRPr lang="zh-CN" altLang="en-US" sz="1800" kern="0">
                <a:solidFill>
                  <a:srgbClr val="000000"/>
                </a:solidFill>
              </a:endParaRPr>
            </a:p>
          </p:txBody>
        </p:sp>
        <p:sp>
          <p:nvSpPr>
            <p:cNvPr id="18" name="矩形 17"/>
            <p:cNvSpPr/>
            <p:nvPr/>
          </p:nvSpPr>
          <p:spPr bwMode="auto">
            <a:xfrm>
              <a:off x="1931132" y="2237571"/>
              <a:ext cx="4824536" cy="3601229"/>
            </a:xfrm>
            <a:prstGeom prst="rect">
              <a:avLst/>
            </a:prstGeom>
            <a:noFill/>
            <a:ln w="12700" cap="flat" cmpd="sng" algn="ctr">
              <a:solidFill>
                <a:srgbClr val="000000"/>
              </a:solidFill>
              <a:prstDash val="solid"/>
              <a:miter lim="800000"/>
              <a:headEnd type="none" w="med" len="med"/>
              <a:tailEnd type="none" w="med" len="med"/>
            </a:ln>
            <a:effectLst/>
          </p:spPr>
          <p:txBody>
            <a:bodyPr wrap="none"/>
            <a:lstStyle/>
            <a:p>
              <a:pPr eaLnBrk="1" fontAlgn="auto" hangingPunct="1">
                <a:spcBef>
                  <a:spcPts val="0"/>
                </a:spcBef>
                <a:spcAft>
                  <a:spcPts val="0"/>
                </a:spcAft>
                <a:defRPr/>
              </a:pPr>
              <a:endParaRPr lang="zh-CN" altLang="en-US" sz="2400" kern="0">
                <a:solidFill>
                  <a:srgbClr val="000000"/>
                </a:solidFill>
                <a:latin typeface="Verdana" panose="020B0604030504040204" pitchFamily="34" charset="0"/>
              </a:endParaRPr>
            </a:p>
          </p:txBody>
        </p:sp>
        <p:sp>
          <p:nvSpPr>
            <p:cNvPr id="19" name="矩形 18"/>
            <p:cNvSpPr/>
            <p:nvPr/>
          </p:nvSpPr>
          <p:spPr>
            <a:xfrm>
              <a:off x="2132780" y="2198718"/>
              <a:ext cx="3222077" cy="461385"/>
            </a:xfrm>
            <a:prstGeom prst="rect">
              <a:avLst/>
            </a:prstGeom>
          </p:spPr>
          <p:txBody>
            <a:bodyPr wrap="none">
              <a:spAutoFit/>
            </a:bodyPr>
            <a:lstStyle/>
            <a:p>
              <a:pPr eaLnBrk="1" fontAlgn="auto" hangingPunct="1">
                <a:spcBef>
                  <a:spcPts val="0"/>
                </a:spcBef>
                <a:spcAft>
                  <a:spcPts val="0"/>
                </a:spcAft>
                <a:defRPr/>
              </a:pPr>
              <a:r>
                <a:rPr lang="en-US" altLang="zh-CN" sz="1800" kern="0" dirty="0">
                  <a:solidFill>
                    <a:srgbClr val="000000"/>
                  </a:solidFill>
                </a:rPr>
                <a:t>1-Nearest Neighbor</a:t>
              </a:r>
              <a:endParaRPr lang="zh-CN" altLang="en-US" sz="1800" kern="0" dirty="0">
                <a:solidFill>
                  <a:srgbClr val="000000"/>
                </a:solidFill>
              </a:endParaRPr>
            </a:p>
          </p:txBody>
        </p:sp>
      </p:grpSp>
      <p:grpSp>
        <p:nvGrpSpPr>
          <p:cNvPr id="20" name="组合 44"/>
          <p:cNvGrpSpPr>
            <a:grpSpLocks/>
          </p:cNvGrpSpPr>
          <p:nvPr/>
        </p:nvGrpSpPr>
        <p:grpSpPr bwMode="auto">
          <a:xfrm>
            <a:off x="6105525" y="3525838"/>
            <a:ext cx="3648075" cy="2379662"/>
            <a:chOff x="1607096" y="1933600"/>
            <a:chExt cx="5472608" cy="3600400"/>
          </a:xfrm>
        </p:grpSpPr>
        <p:sp>
          <p:nvSpPr>
            <p:cNvPr id="21" name="Oval 15"/>
            <p:cNvSpPr>
              <a:spLocks noChangeArrowheads="1"/>
            </p:cNvSpPr>
            <p:nvPr/>
          </p:nvSpPr>
          <p:spPr bwMode="auto">
            <a:xfrm>
              <a:off x="3962366" y="2743029"/>
              <a:ext cx="2210000" cy="2132859"/>
            </a:xfrm>
            <a:prstGeom prst="ellipse">
              <a:avLst/>
            </a:prstGeom>
            <a:solidFill>
              <a:srgbClr val="00CC99"/>
            </a:solidFill>
            <a:ln w="9525">
              <a:solidFill>
                <a:srgbClr val="000000"/>
              </a:solidFill>
              <a:miter lim="800000"/>
              <a:headEnd/>
              <a:tailEnd/>
            </a:ln>
            <a:effectLst/>
          </p:spPr>
          <p:txBody>
            <a:bodyPr wrap="none" anchor="ctr"/>
            <a:lstStyle/>
            <a:p>
              <a:pPr eaLnBrk="1" fontAlgn="auto" hangingPunct="1">
                <a:spcBef>
                  <a:spcPts val="0"/>
                </a:spcBef>
                <a:spcAft>
                  <a:spcPts val="0"/>
                </a:spcAft>
                <a:defRPr/>
              </a:pPr>
              <a:endParaRPr lang="zh-CN" altLang="en-US" sz="1800" kern="0">
                <a:solidFill>
                  <a:srgbClr val="000000"/>
                </a:solidFill>
              </a:endParaRPr>
            </a:p>
          </p:txBody>
        </p:sp>
        <p:sp>
          <p:nvSpPr>
            <p:cNvPr id="22" name="Oval 6"/>
            <p:cNvSpPr>
              <a:spLocks noChangeArrowheads="1"/>
            </p:cNvSpPr>
            <p:nvPr/>
          </p:nvSpPr>
          <p:spPr bwMode="auto">
            <a:xfrm>
              <a:off x="3124090" y="3581282"/>
              <a:ext cx="228621" cy="153720"/>
            </a:xfrm>
            <a:prstGeom prst="ellipse">
              <a:avLst/>
            </a:prstGeom>
            <a:solidFill>
              <a:srgbClr val="000000"/>
            </a:solidFill>
            <a:ln w="9525">
              <a:solidFill>
                <a:srgbClr val="000000"/>
              </a:solidFill>
              <a:miter lim="800000"/>
              <a:headEnd/>
              <a:tailEnd/>
            </a:ln>
            <a:effectLst/>
          </p:spPr>
          <p:txBody>
            <a:bodyPr wrap="none" anchor="ctr"/>
            <a:lstStyle/>
            <a:p>
              <a:pPr eaLnBrk="1" fontAlgn="auto" hangingPunct="1">
                <a:spcBef>
                  <a:spcPts val="0"/>
                </a:spcBef>
                <a:spcAft>
                  <a:spcPts val="0"/>
                </a:spcAft>
                <a:defRPr/>
              </a:pPr>
              <a:endParaRPr lang="zh-CN" altLang="en-US" sz="1800" kern="0">
                <a:solidFill>
                  <a:srgbClr val="000000"/>
                </a:solidFill>
              </a:endParaRPr>
            </a:p>
          </p:txBody>
        </p:sp>
        <p:sp>
          <p:nvSpPr>
            <p:cNvPr id="23" name="Oval 7"/>
            <p:cNvSpPr>
              <a:spLocks noChangeArrowheads="1"/>
            </p:cNvSpPr>
            <p:nvPr/>
          </p:nvSpPr>
          <p:spPr bwMode="auto">
            <a:xfrm>
              <a:off x="4724435" y="3581282"/>
              <a:ext cx="304828" cy="153720"/>
            </a:xfrm>
            <a:prstGeom prst="ellipse">
              <a:avLst/>
            </a:prstGeom>
            <a:solidFill>
              <a:srgbClr val="00CC99"/>
            </a:solidFill>
            <a:ln w="9525">
              <a:solidFill>
                <a:srgbClr val="000000"/>
              </a:solidFill>
              <a:miter lim="800000"/>
              <a:headEnd/>
              <a:tailEnd/>
            </a:ln>
            <a:effectLst/>
          </p:spPr>
          <p:txBody>
            <a:bodyPr wrap="none" anchor="ctr"/>
            <a:lstStyle/>
            <a:p>
              <a:pPr eaLnBrk="1" fontAlgn="auto" hangingPunct="1">
                <a:spcBef>
                  <a:spcPts val="0"/>
                </a:spcBef>
                <a:spcAft>
                  <a:spcPts val="0"/>
                </a:spcAft>
                <a:defRPr/>
              </a:pPr>
              <a:endParaRPr lang="zh-CN" altLang="en-US" sz="1800" kern="0">
                <a:solidFill>
                  <a:srgbClr val="000000"/>
                </a:solidFill>
              </a:endParaRPr>
            </a:p>
          </p:txBody>
        </p:sp>
        <p:sp>
          <p:nvSpPr>
            <p:cNvPr id="24" name="Oval 8"/>
            <p:cNvSpPr>
              <a:spLocks noChangeArrowheads="1"/>
            </p:cNvSpPr>
            <p:nvPr/>
          </p:nvSpPr>
          <p:spPr bwMode="auto">
            <a:xfrm>
              <a:off x="5943746" y="3963178"/>
              <a:ext cx="228621" cy="151318"/>
            </a:xfrm>
            <a:prstGeom prst="ellipse">
              <a:avLst/>
            </a:prstGeom>
            <a:solidFill>
              <a:srgbClr val="00CC99"/>
            </a:solidFill>
            <a:ln w="9525">
              <a:solidFill>
                <a:srgbClr val="000000"/>
              </a:solidFill>
              <a:miter lim="800000"/>
              <a:headEnd/>
              <a:tailEnd/>
            </a:ln>
            <a:effectLst/>
          </p:spPr>
          <p:txBody>
            <a:bodyPr wrap="none" anchor="ctr"/>
            <a:lstStyle/>
            <a:p>
              <a:pPr eaLnBrk="1" fontAlgn="auto" hangingPunct="1">
                <a:spcBef>
                  <a:spcPts val="0"/>
                </a:spcBef>
                <a:spcAft>
                  <a:spcPts val="0"/>
                </a:spcAft>
                <a:defRPr/>
              </a:pPr>
              <a:endParaRPr lang="zh-CN" altLang="en-US" sz="1800" kern="0">
                <a:solidFill>
                  <a:srgbClr val="000000"/>
                </a:solidFill>
              </a:endParaRPr>
            </a:p>
          </p:txBody>
        </p:sp>
        <p:sp>
          <p:nvSpPr>
            <p:cNvPr id="25" name="Oval 9"/>
            <p:cNvSpPr>
              <a:spLocks noChangeArrowheads="1"/>
            </p:cNvSpPr>
            <p:nvPr/>
          </p:nvSpPr>
          <p:spPr bwMode="auto">
            <a:xfrm>
              <a:off x="3505125" y="2743029"/>
              <a:ext cx="228621" cy="153720"/>
            </a:xfrm>
            <a:prstGeom prst="ellipse">
              <a:avLst/>
            </a:prstGeom>
            <a:solidFill>
              <a:srgbClr val="000000"/>
            </a:solidFill>
            <a:ln w="9525">
              <a:solidFill>
                <a:srgbClr val="000000"/>
              </a:solidFill>
              <a:miter lim="800000"/>
              <a:headEnd/>
              <a:tailEnd/>
            </a:ln>
            <a:effectLst/>
          </p:spPr>
          <p:txBody>
            <a:bodyPr wrap="none" anchor="ctr"/>
            <a:lstStyle/>
            <a:p>
              <a:pPr eaLnBrk="1" fontAlgn="auto" hangingPunct="1">
                <a:spcBef>
                  <a:spcPts val="0"/>
                </a:spcBef>
                <a:spcAft>
                  <a:spcPts val="0"/>
                </a:spcAft>
                <a:defRPr/>
              </a:pPr>
              <a:endParaRPr lang="zh-CN" altLang="en-US" sz="1800" kern="0">
                <a:solidFill>
                  <a:srgbClr val="000000"/>
                </a:solidFill>
              </a:endParaRPr>
            </a:p>
          </p:txBody>
        </p:sp>
        <p:sp>
          <p:nvSpPr>
            <p:cNvPr id="26" name="Oval 10"/>
            <p:cNvSpPr>
              <a:spLocks noChangeArrowheads="1"/>
            </p:cNvSpPr>
            <p:nvPr/>
          </p:nvSpPr>
          <p:spPr bwMode="auto">
            <a:xfrm>
              <a:off x="4876849" y="2971207"/>
              <a:ext cx="228621" cy="228177"/>
            </a:xfrm>
            <a:prstGeom prst="ellipse">
              <a:avLst/>
            </a:prstGeom>
            <a:solidFill>
              <a:srgbClr val="000000"/>
            </a:solidFill>
            <a:ln w="9525">
              <a:solidFill>
                <a:srgbClr val="000000"/>
              </a:solidFill>
              <a:miter lim="800000"/>
              <a:headEnd/>
              <a:tailEnd/>
            </a:ln>
            <a:effectLst/>
          </p:spPr>
          <p:txBody>
            <a:bodyPr wrap="none" anchor="ctr"/>
            <a:lstStyle/>
            <a:p>
              <a:pPr eaLnBrk="1" fontAlgn="auto" hangingPunct="1">
                <a:spcBef>
                  <a:spcPts val="0"/>
                </a:spcBef>
                <a:spcAft>
                  <a:spcPts val="0"/>
                </a:spcAft>
                <a:defRPr/>
              </a:pPr>
              <a:endParaRPr lang="zh-CN" altLang="en-US" sz="1800" kern="0">
                <a:solidFill>
                  <a:srgbClr val="000000"/>
                </a:solidFill>
              </a:endParaRPr>
            </a:p>
          </p:txBody>
        </p:sp>
        <p:sp>
          <p:nvSpPr>
            <p:cNvPr id="27" name="Oval 11"/>
            <p:cNvSpPr>
              <a:spLocks noChangeArrowheads="1"/>
            </p:cNvSpPr>
            <p:nvPr/>
          </p:nvSpPr>
          <p:spPr bwMode="auto">
            <a:xfrm>
              <a:off x="2133401" y="4496393"/>
              <a:ext cx="228621" cy="151318"/>
            </a:xfrm>
            <a:prstGeom prst="ellipse">
              <a:avLst/>
            </a:prstGeom>
            <a:solidFill>
              <a:srgbClr val="00CC99"/>
            </a:solidFill>
            <a:ln w="9525">
              <a:solidFill>
                <a:srgbClr val="000000"/>
              </a:solidFill>
              <a:miter lim="800000"/>
              <a:headEnd/>
              <a:tailEnd/>
            </a:ln>
            <a:effectLst/>
          </p:spPr>
          <p:txBody>
            <a:bodyPr wrap="none" anchor="ctr"/>
            <a:lstStyle/>
            <a:p>
              <a:pPr eaLnBrk="1" fontAlgn="auto" hangingPunct="1">
                <a:spcBef>
                  <a:spcPts val="0"/>
                </a:spcBef>
                <a:spcAft>
                  <a:spcPts val="0"/>
                </a:spcAft>
                <a:defRPr/>
              </a:pPr>
              <a:endParaRPr lang="zh-CN" altLang="en-US" sz="1800" kern="0">
                <a:solidFill>
                  <a:srgbClr val="000000"/>
                </a:solidFill>
              </a:endParaRPr>
            </a:p>
          </p:txBody>
        </p:sp>
        <p:sp>
          <p:nvSpPr>
            <p:cNvPr id="28" name="Oval 12"/>
            <p:cNvSpPr>
              <a:spLocks noChangeArrowheads="1"/>
            </p:cNvSpPr>
            <p:nvPr/>
          </p:nvSpPr>
          <p:spPr bwMode="auto">
            <a:xfrm>
              <a:off x="4953056" y="5029608"/>
              <a:ext cx="228621" cy="151318"/>
            </a:xfrm>
            <a:prstGeom prst="ellipse">
              <a:avLst/>
            </a:prstGeom>
            <a:solidFill>
              <a:srgbClr val="00CC99"/>
            </a:solidFill>
            <a:ln w="9525">
              <a:solidFill>
                <a:srgbClr val="000000"/>
              </a:solidFill>
              <a:miter lim="800000"/>
              <a:headEnd/>
              <a:tailEnd/>
            </a:ln>
            <a:effectLst/>
          </p:spPr>
          <p:txBody>
            <a:bodyPr wrap="none" anchor="ctr"/>
            <a:lstStyle/>
            <a:p>
              <a:pPr eaLnBrk="1" fontAlgn="auto" hangingPunct="1">
                <a:spcBef>
                  <a:spcPts val="0"/>
                </a:spcBef>
                <a:spcAft>
                  <a:spcPts val="0"/>
                </a:spcAft>
                <a:defRPr/>
              </a:pPr>
              <a:endParaRPr lang="zh-CN" altLang="en-US" sz="1800" kern="0">
                <a:solidFill>
                  <a:srgbClr val="000000"/>
                </a:solidFill>
              </a:endParaRPr>
            </a:p>
          </p:txBody>
        </p:sp>
        <p:sp>
          <p:nvSpPr>
            <p:cNvPr id="29" name="Oval 13"/>
            <p:cNvSpPr>
              <a:spLocks noChangeArrowheads="1"/>
            </p:cNvSpPr>
            <p:nvPr/>
          </p:nvSpPr>
          <p:spPr bwMode="auto">
            <a:xfrm>
              <a:off x="3657539" y="4647711"/>
              <a:ext cx="304828" cy="153720"/>
            </a:xfrm>
            <a:prstGeom prst="ellipse">
              <a:avLst/>
            </a:prstGeom>
            <a:solidFill>
              <a:srgbClr val="00CC99"/>
            </a:solidFill>
            <a:ln w="9525">
              <a:solidFill>
                <a:srgbClr val="000000"/>
              </a:solidFill>
              <a:miter lim="800000"/>
              <a:headEnd/>
              <a:tailEnd/>
            </a:ln>
            <a:effectLst/>
          </p:spPr>
          <p:txBody>
            <a:bodyPr wrap="none" anchor="ctr"/>
            <a:lstStyle/>
            <a:p>
              <a:pPr eaLnBrk="1" fontAlgn="auto" hangingPunct="1">
                <a:spcBef>
                  <a:spcPts val="0"/>
                </a:spcBef>
                <a:spcAft>
                  <a:spcPts val="0"/>
                </a:spcAft>
                <a:defRPr/>
              </a:pPr>
              <a:endParaRPr lang="zh-CN" altLang="en-US" sz="1800" kern="0">
                <a:solidFill>
                  <a:srgbClr val="000000"/>
                </a:solidFill>
              </a:endParaRPr>
            </a:p>
          </p:txBody>
        </p:sp>
        <p:sp>
          <p:nvSpPr>
            <p:cNvPr id="30" name="Oval 14"/>
            <p:cNvSpPr>
              <a:spLocks noChangeArrowheads="1"/>
            </p:cNvSpPr>
            <p:nvPr/>
          </p:nvSpPr>
          <p:spPr bwMode="auto">
            <a:xfrm>
              <a:off x="4038573" y="3886318"/>
              <a:ext cx="304828" cy="151318"/>
            </a:xfrm>
            <a:prstGeom prst="ellipse">
              <a:avLst/>
            </a:prstGeom>
            <a:solidFill>
              <a:srgbClr val="00CC99"/>
            </a:solidFill>
            <a:ln w="9525">
              <a:solidFill>
                <a:srgbClr val="000000"/>
              </a:solidFill>
              <a:miter lim="800000"/>
              <a:headEnd/>
              <a:tailEnd/>
            </a:ln>
            <a:effectLst/>
          </p:spPr>
          <p:txBody>
            <a:bodyPr wrap="none" anchor="ctr"/>
            <a:lstStyle/>
            <a:p>
              <a:pPr eaLnBrk="1" fontAlgn="auto" hangingPunct="1">
                <a:spcBef>
                  <a:spcPts val="0"/>
                </a:spcBef>
                <a:spcAft>
                  <a:spcPts val="0"/>
                </a:spcAft>
                <a:defRPr/>
              </a:pPr>
              <a:endParaRPr lang="zh-CN" altLang="en-US" sz="1800" kern="0">
                <a:solidFill>
                  <a:srgbClr val="000000"/>
                </a:solidFill>
              </a:endParaRPr>
            </a:p>
          </p:txBody>
        </p:sp>
        <p:sp>
          <p:nvSpPr>
            <p:cNvPr id="31" name="矩形 30"/>
            <p:cNvSpPr/>
            <p:nvPr/>
          </p:nvSpPr>
          <p:spPr>
            <a:xfrm>
              <a:off x="1771418" y="1938404"/>
              <a:ext cx="3219742" cy="461159"/>
            </a:xfrm>
            <a:prstGeom prst="rect">
              <a:avLst/>
            </a:prstGeom>
          </p:spPr>
          <p:txBody>
            <a:bodyPr wrap="none">
              <a:spAutoFit/>
            </a:bodyPr>
            <a:lstStyle/>
            <a:p>
              <a:pPr eaLnBrk="1" fontAlgn="auto" hangingPunct="1">
                <a:spcBef>
                  <a:spcPts val="0"/>
                </a:spcBef>
                <a:spcAft>
                  <a:spcPts val="0"/>
                </a:spcAft>
                <a:defRPr/>
              </a:pPr>
              <a:r>
                <a:rPr lang="en-US" altLang="zh-CN" sz="1800" kern="0" dirty="0">
                  <a:solidFill>
                    <a:srgbClr val="000000"/>
                  </a:solidFill>
                </a:rPr>
                <a:t>3-Nearest Neighbor</a:t>
              </a:r>
              <a:endParaRPr lang="zh-CN" altLang="en-US" sz="1800" kern="0" dirty="0">
                <a:solidFill>
                  <a:srgbClr val="000000"/>
                </a:solidFill>
              </a:endParaRPr>
            </a:p>
          </p:txBody>
        </p:sp>
        <p:sp>
          <p:nvSpPr>
            <p:cNvPr id="32" name="矩形 31"/>
            <p:cNvSpPr/>
            <p:nvPr/>
          </p:nvSpPr>
          <p:spPr bwMode="auto">
            <a:xfrm>
              <a:off x="1607096" y="1933600"/>
              <a:ext cx="5472608" cy="3600400"/>
            </a:xfrm>
            <a:prstGeom prst="rect">
              <a:avLst/>
            </a:prstGeom>
            <a:noFill/>
            <a:ln w="12700" cap="flat" cmpd="sng" algn="ctr">
              <a:solidFill>
                <a:srgbClr val="000000"/>
              </a:solidFill>
              <a:prstDash val="solid"/>
              <a:miter lim="800000"/>
              <a:headEnd type="none" w="med" len="med"/>
              <a:tailEnd type="none" w="med" len="med"/>
            </a:ln>
            <a:effectLst/>
          </p:spPr>
          <p:txBody>
            <a:bodyPr wrap="none"/>
            <a:lstStyle/>
            <a:p>
              <a:pPr eaLnBrk="1" fontAlgn="auto" hangingPunct="1">
                <a:spcBef>
                  <a:spcPts val="0"/>
                </a:spcBef>
                <a:spcAft>
                  <a:spcPts val="0"/>
                </a:spcAft>
                <a:defRPr/>
              </a:pPr>
              <a:endParaRPr lang="zh-CN" altLang="en-US" sz="2400" kern="0">
                <a:solidFill>
                  <a:srgbClr val="000000"/>
                </a:solidFill>
                <a:latin typeface="Verdana" panose="020B0604030504040204" pitchFamily="34" charset="0"/>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KNN</a:t>
            </a:r>
            <a:endParaRPr lang="zh-CN" altLang="en-US" dirty="0"/>
          </a:p>
        </p:txBody>
      </p:sp>
      <p:sp>
        <p:nvSpPr>
          <p:cNvPr id="3" name="内容占位符 2"/>
          <p:cNvSpPr>
            <a:spLocks noGrp="1"/>
          </p:cNvSpPr>
          <p:nvPr>
            <p:ph idx="1"/>
          </p:nvPr>
        </p:nvSpPr>
        <p:spPr/>
        <p:txBody>
          <a:bodyPr/>
          <a:lstStyle/>
          <a:p>
            <a:pPr marL="342900" indent="-342900">
              <a:spcBef>
                <a:spcPct val="20000"/>
              </a:spcBef>
              <a:buClr>
                <a:schemeClr val="accent1"/>
              </a:buClr>
              <a:buSzPct val="65000"/>
              <a:buFont typeface="Wingdings" pitchFamily="2" charset="2"/>
              <a:buChar char="n"/>
            </a:pPr>
            <a:r>
              <a:rPr lang="zh-CN" altLang="en-US" dirty="0"/>
              <a:t>任意的实例可以表示为</a:t>
            </a:r>
            <a:r>
              <a:rPr lang="en-US" altLang="zh-CN" dirty="0"/>
              <a:t>(a</a:t>
            </a:r>
            <a:r>
              <a:rPr lang="en-US" altLang="zh-CN" baseline="-25000" dirty="0"/>
              <a:t>1</a:t>
            </a:r>
            <a:r>
              <a:rPr lang="en-US" altLang="zh-CN" dirty="0"/>
              <a:t>(x), a</a:t>
            </a:r>
            <a:r>
              <a:rPr lang="en-US" altLang="zh-CN" baseline="-25000" dirty="0"/>
              <a:t>2</a:t>
            </a:r>
            <a:r>
              <a:rPr lang="en-US" altLang="zh-CN" dirty="0"/>
              <a:t>(x), a</a:t>
            </a:r>
            <a:r>
              <a:rPr lang="en-US" altLang="zh-CN" baseline="-25000" dirty="0"/>
              <a:t>3</a:t>
            </a:r>
            <a:r>
              <a:rPr lang="en-US" altLang="zh-CN" dirty="0"/>
              <a:t>(x),.., a</a:t>
            </a:r>
            <a:r>
              <a:rPr lang="en-US" altLang="zh-CN" baseline="-25000" dirty="0"/>
              <a:t>n</a:t>
            </a:r>
            <a:r>
              <a:rPr lang="en-US" altLang="zh-CN" dirty="0"/>
              <a:t>(x))</a:t>
            </a:r>
          </a:p>
          <a:p>
            <a:pPr marL="669925" lvl="1" indent="-325438">
              <a:spcBef>
                <a:spcPct val="20000"/>
              </a:spcBef>
              <a:buClr>
                <a:schemeClr val="accent2"/>
              </a:buClr>
              <a:buSzPct val="60000"/>
              <a:buFont typeface="Wingdings" pitchFamily="2" charset="2"/>
              <a:buChar char="q"/>
            </a:pPr>
            <a:r>
              <a:rPr lang="en-US" altLang="zh-CN" dirty="0"/>
              <a:t>a</a:t>
            </a:r>
            <a:r>
              <a:rPr lang="en-US" altLang="zh-CN" baseline="-25000" dirty="0"/>
              <a:t>i</a:t>
            </a:r>
            <a:r>
              <a:rPr lang="en-US" altLang="zh-CN" dirty="0"/>
              <a:t>(x) </a:t>
            </a:r>
            <a:r>
              <a:rPr lang="zh-CN" altLang="en-US" dirty="0"/>
              <a:t>代表了特征</a:t>
            </a:r>
            <a:endParaRPr lang="en-US" altLang="zh-CN" dirty="0"/>
          </a:p>
          <a:p>
            <a:pPr marL="342900" indent="-342900">
              <a:spcBef>
                <a:spcPct val="20000"/>
              </a:spcBef>
              <a:buClr>
                <a:schemeClr val="accent1"/>
              </a:buClr>
              <a:buSzPct val="65000"/>
              <a:buFont typeface="Wingdings" pitchFamily="2" charset="2"/>
              <a:buChar char="n"/>
            </a:pPr>
            <a:r>
              <a:rPr lang="zh-CN" altLang="en-US" dirty="0"/>
              <a:t>两个实例之间的欧几里得距离表示为：</a:t>
            </a:r>
            <a:endParaRPr lang="en-US" altLang="zh-CN" dirty="0"/>
          </a:p>
          <a:p>
            <a:pPr marL="0" indent="0">
              <a:spcBef>
                <a:spcPct val="20000"/>
              </a:spcBef>
              <a:buClr>
                <a:schemeClr val="accent1"/>
              </a:buClr>
              <a:buSzPct val="65000"/>
              <a:buNone/>
            </a:pPr>
            <a:r>
              <a:rPr lang="en-US" altLang="zh-CN" dirty="0"/>
              <a:t>	d(x</a:t>
            </a:r>
            <a:r>
              <a:rPr lang="en-US" altLang="zh-CN" baseline="-25000" dirty="0"/>
              <a:t>i</a:t>
            </a:r>
            <a:r>
              <a:rPr lang="en-US" altLang="zh-CN" dirty="0"/>
              <a:t>, </a:t>
            </a:r>
            <a:r>
              <a:rPr lang="en-US" altLang="zh-CN" dirty="0" err="1"/>
              <a:t>x</a:t>
            </a:r>
            <a:r>
              <a:rPr lang="en-US" altLang="zh-CN" baseline="-25000" dirty="0" err="1"/>
              <a:t>j</a:t>
            </a:r>
            <a:r>
              <a:rPr lang="en-US" altLang="zh-CN" dirty="0"/>
              <a:t>)=</a:t>
            </a:r>
            <a:r>
              <a:rPr lang="en-US" altLang="zh-CN" dirty="0" err="1"/>
              <a:t>sqrt</a:t>
            </a:r>
            <a:r>
              <a:rPr lang="en-US" altLang="zh-CN" dirty="0"/>
              <a:t> (sum for r=1 to n (</a:t>
            </a:r>
            <a:r>
              <a:rPr lang="en-US" altLang="zh-CN" dirty="0" err="1"/>
              <a:t>a</a:t>
            </a:r>
            <a:r>
              <a:rPr lang="en-US" altLang="zh-CN" baseline="-25000" dirty="0" err="1"/>
              <a:t>r</a:t>
            </a:r>
            <a:r>
              <a:rPr lang="en-US" altLang="zh-CN" dirty="0"/>
              <a:t>(x</a:t>
            </a:r>
            <a:r>
              <a:rPr lang="en-US" altLang="zh-CN" baseline="-25000" dirty="0"/>
              <a:t>i</a:t>
            </a:r>
            <a:r>
              <a:rPr lang="en-US" altLang="zh-CN" dirty="0"/>
              <a:t>) - </a:t>
            </a:r>
            <a:r>
              <a:rPr lang="en-US" altLang="zh-CN" dirty="0" err="1"/>
              <a:t>a</a:t>
            </a:r>
            <a:r>
              <a:rPr lang="en-US" altLang="zh-CN" baseline="-25000" dirty="0" err="1"/>
              <a:t>r</a:t>
            </a:r>
            <a:r>
              <a:rPr lang="en-US" altLang="zh-CN" dirty="0"/>
              <a:t>(</a:t>
            </a:r>
            <a:r>
              <a:rPr lang="en-US" altLang="zh-CN" dirty="0" err="1"/>
              <a:t>x</a:t>
            </a:r>
            <a:r>
              <a:rPr lang="en-US" altLang="zh-CN" baseline="-25000" dirty="0" err="1"/>
              <a:t>j</a:t>
            </a:r>
            <a:r>
              <a:rPr lang="en-US" altLang="zh-CN" dirty="0"/>
              <a:t>))</a:t>
            </a:r>
            <a:r>
              <a:rPr lang="en-US" altLang="zh-CN" baseline="30000" dirty="0"/>
              <a:t>2</a:t>
            </a:r>
            <a:r>
              <a:rPr lang="en-US" altLang="zh-CN" dirty="0"/>
              <a:t>)</a:t>
            </a:r>
          </a:p>
          <a:p>
            <a:pPr marL="342900" indent="-342900">
              <a:spcBef>
                <a:spcPct val="20000"/>
              </a:spcBef>
              <a:buClr>
                <a:schemeClr val="accent1"/>
              </a:buClr>
              <a:buSzPct val="65000"/>
              <a:buFont typeface="Wingdings" pitchFamily="2" charset="2"/>
              <a:buChar char="n"/>
            </a:pPr>
            <a:r>
              <a:rPr lang="zh-CN" altLang="en-US" dirty="0"/>
              <a:t>连续目标函数值</a:t>
            </a:r>
            <a:endParaRPr lang="en-US" altLang="zh-CN" dirty="0"/>
          </a:p>
          <a:p>
            <a:pPr marL="669925" lvl="1" indent="-325438">
              <a:spcBef>
                <a:spcPct val="20000"/>
              </a:spcBef>
              <a:buClr>
                <a:schemeClr val="accent2"/>
              </a:buClr>
              <a:buSzPct val="60000"/>
              <a:buFont typeface="Wingdings" pitchFamily="2" charset="2"/>
              <a:buChar char="q"/>
            </a:pPr>
            <a:r>
              <a:rPr lang="en-US" altLang="zh-CN" dirty="0"/>
              <a:t> K</a:t>
            </a:r>
            <a:r>
              <a:rPr lang="zh-CN" altLang="en-US" dirty="0"/>
              <a:t>个最近邻训练样本的</a:t>
            </a:r>
            <a:r>
              <a:rPr lang="zh-CN" altLang="en-US" dirty="0">
                <a:solidFill>
                  <a:srgbClr val="FF0000"/>
                </a:solidFill>
              </a:rPr>
              <a:t>均值</a:t>
            </a:r>
            <a:endParaRPr lang="en-US" altLang="zh-CN" dirty="0"/>
          </a:p>
          <a:p>
            <a:pPr marL="669925" lvl="1" indent="-325438">
              <a:spcBef>
                <a:spcPct val="20000"/>
              </a:spcBef>
              <a:buClr>
                <a:schemeClr val="accent2"/>
              </a:buClr>
              <a:buSzPct val="60000"/>
              <a:buFont typeface="Wingdings" pitchFamily="2" charset="2"/>
              <a:buChar char="q"/>
            </a:pPr>
            <a:r>
              <a:rPr lang="en-US" altLang="zh-CN" dirty="0"/>
              <a:t>K</a:t>
            </a:r>
            <a:r>
              <a:rPr lang="zh-CN" altLang="en-US" dirty="0"/>
              <a:t>个最近邻训练样本的</a:t>
            </a:r>
            <a:r>
              <a:rPr lang="zh-CN" altLang="en-US" dirty="0">
                <a:solidFill>
                  <a:srgbClr val="FF0000"/>
                </a:solidFill>
              </a:rPr>
              <a:t>加权平均值</a:t>
            </a:r>
            <a:r>
              <a:rPr lang="zh-CN" altLang="en-US" dirty="0"/>
              <a:t>（例如最常见的加权为</a:t>
            </a:r>
            <a:r>
              <a:rPr lang="en-US" altLang="zh-CN" dirty="0"/>
              <a:t>1/</a:t>
            </a:r>
            <a:r>
              <a:rPr lang="en-US" altLang="zh-CN" dirty="0" err="1"/>
              <a:t>d,d</a:t>
            </a:r>
            <a:r>
              <a:rPr lang="zh-CN" altLang="en-US" dirty="0"/>
              <a:t>代表了实例间的距离）</a:t>
            </a:r>
            <a:endParaRPr lang="en-US" altLang="zh-CN" dirty="0"/>
          </a:p>
          <a:p>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KNN</a:t>
            </a:r>
            <a:r>
              <a:rPr lang="zh-CN" altLang="en-US" dirty="0"/>
              <a:t>总结</a:t>
            </a:r>
          </a:p>
        </p:txBody>
      </p:sp>
      <p:sp>
        <p:nvSpPr>
          <p:cNvPr id="3" name="内容占位符 2"/>
          <p:cNvSpPr>
            <a:spLocks noGrp="1"/>
          </p:cNvSpPr>
          <p:nvPr>
            <p:ph idx="1"/>
          </p:nvPr>
        </p:nvSpPr>
        <p:spPr/>
        <p:txBody>
          <a:bodyPr/>
          <a:lstStyle/>
          <a:p>
            <a:pPr marL="669925" lvl="1" indent="-325438">
              <a:spcBef>
                <a:spcPct val="20000"/>
              </a:spcBef>
              <a:buClr>
                <a:schemeClr val="accent2"/>
              </a:buClr>
              <a:buSzPct val="60000"/>
              <a:buFont typeface="Wingdings" pitchFamily="2" charset="2"/>
              <a:buChar char="q"/>
            </a:pPr>
            <a:r>
              <a:rPr lang="zh-CN" altLang="en-US" sz="2600" dirty="0"/>
              <a:t>所有实例都对应于</a:t>
            </a:r>
            <a:r>
              <a:rPr lang="en-US" altLang="zh-CN" sz="2600" dirty="0"/>
              <a:t>n</a:t>
            </a:r>
            <a:r>
              <a:rPr lang="zh-CN" altLang="en-US" sz="2600" dirty="0"/>
              <a:t>维欧氏空间中的点</a:t>
            </a:r>
            <a:endParaRPr lang="en-US" altLang="zh-CN" sz="2600" dirty="0"/>
          </a:p>
          <a:p>
            <a:pPr marL="669925" lvl="1" indent="-325438">
              <a:spcBef>
                <a:spcPct val="20000"/>
              </a:spcBef>
              <a:buClr>
                <a:schemeClr val="accent2"/>
              </a:buClr>
              <a:buSzPct val="60000"/>
              <a:buFont typeface="Wingdings" pitchFamily="2" charset="2"/>
              <a:buChar char="q"/>
            </a:pPr>
            <a:endParaRPr lang="zh-CN" altLang="en-US" sz="2600" dirty="0"/>
          </a:p>
          <a:p>
            <a:pPr marL="669925" lvl="1" indent="-325438">
              <a:spcBef>
                <a:spcPct val="20000"/>
              </a:spcBef>
              <a:buClr>
                <a:schemeClr val="accent2"/>
              </a:buClr>
              <a:buSzPct val="60000"/>
              <a:buFont typeface="Wingdings" pitchFamily="2" charset="2"/>
              <a:buChar char="q"/>
            </a:pPr>
            <a:r>
              <a:rPr lang="zh-CN" altLang="en-US" sz="2600" dirty="0"/>
              <a:t>高计算负担</a:t>
            </a:r>
            <a:endParaRPr lang="en-US" altLang="zh-CN" sz="2600" dirty="0"/>
          </a:p>
          <a:p>
            <a:pPr marL="669925" lvl="1" indent="-325438">
              <a:spcBef>
                <a:spcPct val="20000"/>
              </a:spcBef>
              <a:buClr>
                <a:schemeClr val="accent2"/>
              </a:buClr>
              <a:buSzPct val="60000"/>
              <a:buFont typeface="Wingdings" pitchFamily="2" charset="2"/>
              <a:buChar char="q"/>
            </a:pPr>
            <a:endParaRPr lang="zh-CN" altLang="en-US" sz="2600" dirty="0"/>
          </a:p>
          <a:p>
            <a:pPr marL="669925" lvl="1" indent="-325438">
              <a:spcBef>
                <a:spcPct val="20000"/>
              </a:spcBef>
              <a:buClr>
                <a:schemeClr val="accent2"/>
              </a:buClr>
              <a:buSzPct val="60000"/>
              <a:buFont typeface="Wingdings" pitchFamily="2" charset="2"/>
              <a:buChar char="q"/>
            </a:pPr>
            <a:r>
              <a:rPr lang="zh-CN" altLang="en-US" sz="2600" dirty="0"/>
              <a:t>通过比较不同点的特征向量进行分类</a:t>
            </a:r>
            <a:endParaRPr lang="en-US" altLang="zh-CN" sz="2600" dirty="0"/>
          </a:p>
          <a:p>
            <a:pPr marL="669925" lvl="1" indent="-325438">
              <a:spcBef>
                <a:spcPct val="20000"/>
              </a:spcBef>
              <a:buClr>
                <a:schemeClr val="accent2"/>
              </a:buClr>
              <a:buSzPct val="60000"/>
              <a:buFont typeface="Wingdings" pitchFamily="2" charset="2"/>
              <a:buChar char="q"/>
            </a:pPr>
            <a:endParaRPr lang="zh-CN" altLang="en-US" sz="2600" dirty="0"/>
          </a:p>
          <a:p>
            <a:pPr marL="669925" lvl="1" indent="-325438">
              <a:spcBef>
                <a:spcPct val="20000"/>
              </a:spcBef>
              <a:buClr>
                <a:schemeClr val="accent2"/>
              </a:buClr>
              <a:buSzPct val="60000"/>
              <a:buFont typeface="Wingdings" pitchFamily="2" charset="2"/>
              <a:buChar char="q"/>
            </a:pPr>
            <a:r>
              <a:rPr lang="zh-CN" altLang="en-US" sz="2600" dirty="0"/>
              <a:t>目标函数可以是离散函数或实值函数</a:t>
            </a:r>
            <a:endParaRPr lang="en-US" altLang="zh-CN" sz="2600" dirty="0"/>
          </a:p>
          <a:p>
            <a:pPr marL="669925" lvl="1" indent="-325438">
              <a:spcBef>
                <a:spcPct val="20000"/>
              </a:spcBef>
              <a:buClr>
                <a:schemeClr val="accent2"/>
              </a:buClr>
              <a:buSzPct val="60000"/>
              <a:buFont typeface="Wingdings" pitchFamily="2" charset="2"/>
              <a:buChar char="q"/>
            </a:pPr>
            <a:endParaRPr lang="zh-CN" altLang="en-US" sz="2600" dirty="0"/>
          </a:p>
          <a:p>
            <a:pPr marL="669925" lvl="1" indent="-325438">
              <a:spcBef>
                <a:spcPct val="20000"/>
              </a:spcBef>
              <a:buClr>
                <a:schemeClr val="accent2"/>
              </a:buClr>
              <a:buSzPct val="60000"/>
              <a:buFont typeface="Wingdings" pitchFamily="2" charset="2"/>
              <a:buChar char="q"/>
            </a:pPr>
            <a:r>
              <a:rPr lang="zh-CN" altLang="en-US" sz="2600" dirty="0"/>
              <a:t>高噪声训练数据和复杂目标函数的高效归纳推理方法</a:t>
            </a: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itchFamily="2" charset="-122"/>
              </a:rPr>
              <a:t>SVM: </a:t>
            </a:r>
            <a:r>
              <a:rPr lang="zh-CN" altLang="en-US" dirty="0">
                <a:ea typeface="宋体" pitchFamily="2" charset="-122"/>
              </a:rPr>
              <a:t>支持向量机</a:t>
            </a:r>
            <a:endParaRPr lang="zh-CN" altLang="en-US" dirty="0"/>
          </a:p>
        </p:txBody>
      </p:sp>
      <p:sp>
        <p:nvSpPr>
          <p:cNvPr id="3" name="内容占位符 2"/>
          <p:cNvSpPr>
            <a:spLocks noGrp="1"/>
          </p:cNvSpPr>
          <p:nvPr>
            <p:ph idx="1"/>
          </p:nvPr>
        </p:nvSpPr>
        <p:spPr/>
        <p:txBody>
          <a:bodyPr/>
          <a:lstStyle/>
          <a:p>
            <a:r>
              <a:rPr lang="zh-CN" altLang="en-US" dirty="0">
                <a:ea typeface="宋体" pitchFamily="2" charset="-122"/>
              </a:rPr>
              <a:t>支持向量机</a:t>
            </a:r>
            <a:r>
              <a:rPr lang="en-US" altLang="zh-CN" dirty="0">
                <a:ea typeface="宋体" pitchFamily="2" charset="-122"/>
              </a:rPr>
              <a:t>(SVMs</a:t>
            </a:r>
            <a:r>
              <a:rPr lang="zh-CN" altLang="en-US" dirty="0">
                <a:ea typeface="宋体" pitchFamily="2" charset="-122"/>
              </a:rPr>
              <a:t>，有时也被叫做支持向量网络</a:t>
            </a:r>
            <a:r>
              <a:rPr lang="en-US" altLang="zh-CN" dirty="0">
                <a:ea typeface="宋体" pitchFamily="2" charset="-122"/>
              </a:rPr>
              <a:t>)</a:t>
            </a:r>
            <a:r>
              <a:rPr lang="zh-CN" altLang="en-US" dirty="0">
                <a:ea typeface="宋体" pitchFamily="2" charset="-122"/>
              </a:rPr>
              <a:t>是</a:t>
            </a:r>
            <a:r>
              <a:rPr lang="zh-CN" altLang="en-US" dirty="0">
                <a:solidFill>
                  <a:srgbClr val="FF0000"/>
                </a:solidFill>
                <a:ea typeface="宋体" pitchFamily="2" charset="-122"/>
              </a:rPr>
              <a:t>监督学习</a:t>
            </a:r>
            <a:r>
              <a:rPr lang="zh-CN" altLang="en-US" dirty="0">
                <a:ea typeface="宋体" pitchFamily="2" charset="-122"/>
              </a:rPr>
              <a:t>模型，包括了对应的算法，可以用于</a:t>
            </a:r>
            <a:r>
              <a:rPr lang="zh-CN" altLang="en-US" dirty="0">
                <a:solidFill>
                  <a:srgbClr val="FF0000"/>
                </a:solidFill>
                <a:ea typeface="宋体" pitchFamily="2" charset="-122"/>
              </a:rPr>
              <a:t>分类和回归</a:t>
            </a:r>
            <a:r>
              <a:rPr lang="zh-CN" altLang="en-US" dirty="0">
                <a:ea typeface="宋体" pitchFamily="2" charset="-122"/>
              </a:rPr>
              <a:t>分析。</a:t>
            </a:r>
            <a:endParaRPr lang="en-US" altLang="zh-CN" dirty="0">
              <a:ea typeface="宋体" pitchFamily="2" charset="-122"/>
            </a:endParaRPr>
          </a:p>
          <a:p>
            <a:r>
              <a:rPr lang="zh-CN" altLang="en-US" dirty="0">
                <a:ea typeface="宋体" pitchFamily="2" charset="-122"/>
              </a:rPr>
              <a:t>支持向量机模型是将实例表示为空间中的点，通过映射使单独类别的实例被一个尽可能宽的间隔完全分割。然后，新的例子被映射到同一个空间，并根据它们落在差距的哪一边被预测为属于一个类别。</a:t>
            </a: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a:t>
            </a:r>
          </a:p>
        </p:txBody>
      </p:sp>
      <p:sp>
        <p:nvSpPr>
          <p:cNvPr id="3" name="内容占位符 2"/>
          <p:cNvSpPr>
            <a:spLocks noGrp="1"/>
          </p:cNvSpPr>
          <p:nvPr>
            <p:ph idx="1"/>
          </p:nvPr>
        </p:nvSpPr>
        <p:spPr/>
        <p:txBody>
          <a:bodyPr/>
          <a:lstStyle/>
          <a:p>
            <a:r>
              <a:rPr lang="zh-CN" altLang="en-US" dirty="0">
                <a:ea typeface="宋体" pitchFamily="2" charset="-122"/>
              </a:rPr>
              <a:t>大脑由大约</a:t>
            </a:r>
            <a:r>
              <a:rPr lang="en-US" altLang="zh-CN" dirty="0">
                <a:solidFill>
                  <a:srgbClr val="FF0000"/>
                </a:solidFill>
                <a:ea typeface="宋体" pitchFamily="2" charset="-122"/>
              </a:rPr>
              <a:t>100</a:t>
            </a:r>
            <a:r>
              <a:rPr lang="zh-CN" altLang="en-US" dirty="0">
                <a:solidFill>
                  <a:srgbClr val="FF0000"/>
                </a:solidFill>
                <a:ea typeface="宋体" pitchFamily="2" charset="-122"/>
              </a:rPr>
              <a:t>亿个相互连接的神经元组</a:t>
            </a:r>
            <a:r>
              <a:rPr lang="zh-CN" altLang="en-US" dirty="0">
                <a:ea typeface="宋体" pitchFamily="2" charset="-122"/>
              </a:rPr>
              <a:t>成。每个神经元都是一个</a:t>
            </a:r>
            <a:r>
              <a:rPr lang="zh-CN" altLang="en-US" dirty="0">
                <a:solidFill>
                  <a:srgbClr val="FF0000"/>
                </a:solidFill>
                <a:ea typeface="宋体" pitchFamily="2" charset="-122"/>
              </a:rPr>
              <a:t>利用生化反应来接收</a:t>
            </a:r>
            <a:r>
              <a:rPr lang="zh-CN" altLang="en-US" dirty="0">
                <a:ea typeface="宋体" pitchFamily="2" charset="-122"/>
              </a:rPr>
              <a:t>、处理和传递信息的细胞。</a:t>
            </a: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7" name="Picture 1028" descr="neuron1"/>
          <p:cNvPicPr>
            <a:picLocks noChangeAspect="1" noChangeArrowheads="1"/>
          </p:cNvPicPr>
          <p:nvPr/>
        </p:nvPicPr>
        <p:blipFill>
          <a:blip r:embed="rId3" cstate="print"/>
          <a:srcRect/>
          <a:stretch>
            <a:fillRect/>
          </a:stretch>
        </p:blipFill>
        <p:spPr bwMode="auto">
          <a:xfrm>
            <a:off x="2120900" y="2889250"/>
            <a:ext cx="4270375" cy="2633663"/>
          </a:xfrm>
          <a:prstGeom prst="rect">
            <a:avLst/>
          </a:prstGeom>
          <a:noFill/>
          <a:ln w="9525">
            <a:noFill/>
            <a:miter lim="800000"/>
            <a:headEnd/>
            <a:tailEnd/>
          </a:ln>
        </p:spPr>
      </p:pic>
      <p:pic>
        <p:nvPicPr>
          <p:cNvPr id="8" name="Picture 1029" descr="neuron2"/>
          <p:cNvPicPr>
            <a:picLocks noChangeAspect="1" noChangeArrowheads="1"/>
          </p:cNvPicPr>
          <p:nvPr/>
        </p:nvPicPr>
        <p:blipFill>
          <a:blip r:embed="rId4" cstate="print"/>
          <a:srcRect/>
          <a:stretch>
            <a:fillRect/>
          </a:stretch>
        </p:blipFill>
        <p:spPr bwMode="auto">
          <a:xfrm>
            <a:off x="7011988" y="3040063"/>
            <a:ext cx="3001962" cy="2603500"/>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ea typeface="宋体" pitchFamily="2" charset="-122"/>
              </a:rPr>
              <a:t>线性分类器</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40</a:t>
            </a:fld>
            <a:endParaRPr lang="en-US" dirty="0"/>
          </a:p>
        </p:txBody>
      </p:sp>
      <p:sp>
        <p:nvSpPr>
          <p:cNvPr id="7" name="Rectangle 5"/>
          <p:cNvSpPr>
            <a:spLocks noChangeArrowheads="1"/>
          </p:cNvSpPr>
          <p:nvPr/>
        </p:nvSpPr>
        <p:spPr bwMode="auto">
          <a:xfrm>
            <a:off x="5892800" y="1220788"/>
            <a:ext cx="1600200" cy="654050"/>
          </a:xfrm>
          <a:prstGeom prst="rect">
            <a:avLst/>
          </a:prstGeom>
          <a:solidFill>
            <a:srgbClr val="FFCCFF"/>
          </a:solidFill>
          <a:ln w="12700">
            <a:solidFill>
              <a:schemeClr val="tx1"/>
            </a:solidFill>
            <a:miter lim="800000"/>
            <a:headEnd/>
            <a:tailEnd/>
          </a:ln>
        </p:spPr>
        <p:txBody>
          <a:bodyPr anchor="ctr">
            <a:spAutoFit/>
          </a:bodyPr>
          <a:lstStyle/>
          <a:p>
            <a:pPr>
              <a:spcBef>
                <a:spcPct val="50000"/>
              </a:spcBef>
              <a:buClr>
                <a:schemeClr val="tx1"/>
              </a:buClr>
            </a:pPr>
            <a:r>
              <a:rPr lang="en-US" altLang="zh-CN" sz="3600" i="1"/>
              <a:t>f </a:t>
            </a:r>
            <a:r>
              <a:rPr lang="en-US" altLang="zh-CN" sz="2000"/>
              <a:t>        </a:t>
            </a:r>
          </a:p>
        </p:txBody>
      </p:sp>
      <p:sp>
        <p:nvSpPr>
          <p:cNvPr id="8" name="Line 6"/>
          <p:cNvSpPr>
            <a:spLocks noChangeShapeType="1"/>
          </p:cNvSpPr>
          <p:nvPr/>
        </p:nvSpPr>
        <p:spPr bwMode="auto">
          <a:xfrm>
            <a:off x="4521200" y="1511300"/>
            <a:ext cx="1371600" cy="0"/>
          </a:xfrm>
          <a:prstGeom prst="line">
            <a:avLst/>
          </a:prstGeom>
          <a:noFill/>
          <a:ln w="12700">
            <a:solidFill>
              <a:schemeClr val="tx1"/>
            </a:solidFill>
            <a:round/>
            <a:headEnd/>
            <a:tailEnd type="triangle" w="med" len="med"/>
          </a:ln>
        </p:spPr>
        <p:txBody>
          <a:bodyPr wrap="none" anchor="ctr">
            <a:spAutoFit/>
          </a:bodyPr>
          <a:lstStyle/>
          <a:p>
            <a:endParaRPr lang="zh-CN" altLang="en-US"/>
          </a:p>
        </p:txBody>
      </p:sp>
      <p:sp>
        <p:nvSpPr>
          <p:cNvPr id="9" name="Text Box 7"/>
          <p:cNvSpPr txBox="1">
            <a:spLocks noChangeArrowheads="1"/>
          </p:cNvSpPr>
          <p:nvPr/>
        </p:nvSpPr>
        <p:spPr bwMode="auto">
          <a:xfrm>
            <a:off x="4064000" y="1206500"/>
            <a:ext cx="609600" cy="519113"/>
          </a:xfrm>
          <a:prstGeom prst="rect">
            <a:avLst/>
          </a:prstGeom>
          <a:noFill/>
          <a:ln w="12700">
            <a:noFill/>
            <a:miter lim="800000"/>
            <a:headEnd/>
            <a:tailEnd/>
          </a:ln>
        </p:spPr>
        <p:txBody>
          <a:bodyPr>
            <a:spAutoFit/>
          </a:bodyPr>
          <a:lstStyle/>
          <a:p>
            <a:pPr>
              <a:spcBef>
                <a:spcPct val="50000"/>
              </a:spcBef>
              <a:buClr>
                <a:schemeClr val="tx1"/>
              </a:buClr>
            </a:pPr>
            <a:r>
              <a:rPr lang="en-US" altLang="zh-CN" sz="2800" b="1" i="1"/>
              <a:t>x</a:t>
            </a:r>
          </a:p>
        </p:txBody>
      </p:sp>
      <p:sp>
        <p:nvSpPr>
          <p:cNvPr id="10" name="Line 8"/>
          <p:cNvSpPr>
            <a:spLocks noChangeShapeType="1"/>
          </p:cNvSpPr>
          <p:nvPr/>
        </p:nvSpPr>
        <p:spPr bwMode="auto">
          <a:xfrm>
            <a:off x="6578600" y="825500"/>
            <a:ext cx="0" cy="381000"/>
          </a:xfrm>
          <a:prstGeom prst="line">
            <a:avLst/>
          </a:prstGeom>
          <a:noFill/>
          <a:ln w="12700">
            <a:solidFill>
              <a:schemeClr val="tx1"/>
            </a:solidFill>
            <a:round/>
            <a:headEnd/>
            <a:tailEnd type="triangle" w="med" len="med"/>
          </a:ln>
        </p:spPr>
        <p:txBody>
          <a:bodyPr wrap="none" anchor="ctr">
            <a:spAutoFit/>
          </a:bodyPr>
          <a:lstStyle/>
          <a:p>
            <a:endParaRPr lang="zh-CN" altLang="en-US"/>
          </a:p>
        </p:txBody>
      </p:sp>
      <p:sp>
        <p:nvSpPr>
          <p:cNvPr id="11" name="Line 10"/>
          <p:cNvSpPr>
            <a:spLocks noChangeShapeType="1"/>
          </p:cNvSpPr>
          <p:nvPr/>
        </p:nvSpPr>
        <p:spPr bwMode="auto">
          <a:xfrm>
            <a:off x="7493000" y="1511300"/>
            <a:ext cx="1371600" cy="0"/>
          </a:xfrm>
          <a:prstGeom prst="line">
            <a:avLst/>
          </a:prstGeom>
          <a:noFill/>
          <a:ln w="12700">
            <a:solidFill>
              <a:schemeClr val="tx1"/>
            </a:solidFill>
            <a:round/>
            <a:headEnd/>
            <a:tailEnd type="triangle" w="med" len="med"/>
          </a:ln>
        </p:spPr>
        <p:txBody>
          <a:bodyPr wrap="none" anchor="ctr">
            <a:spAutoFit/>
          </a:bodyPr>
          <a:lstStyle/>
          <a:p>
            <a:endParaRPr lang="zh-CN" altLang="en-US"/>
          </a:p>
        </p:txBody>
      </p:sp>
      <p:sp>
        <p:nvSpPr>
          <p:cNvPr id="12" name="Text Box 11"/>
          <p:cNvSpPr txBox="1">
            <a:spLocks noChangeArrowheads="1"/>
          </p:cNvSpPr>
          <p:nvPr/>
        </p:nvSpPr>
        <p:spPr bwMode="auto">
          <a:xfrm>
            <a:off x="8864600" y="1282700"/>
            <a:ext cx="838200" cy="579438"/>
          </a:xfrm>
          <a:prstGeom prst="rect">
            <a:avLst/>
          </a:prstGeom>
          <a:noFill/>
          <a:ln w="12700">
            <a:noFill/>
            <a:miter lim="800000"/>
            <a:headEnd/>
            <a:tailEnd/>
          </a:ln>
        </p:spPr>
        <p:txBody>
          <a:bodyPr>
            <a:spAutoFit/>
          </a:bodyPr>
          <a:lstStyle/>
          <a:p>
            <a:pPr>
              <a:spcBef>
                <a:spcPct val="20000"/>
              </a:spcBef>
              <a:buClr>
                <a:schemeClr val="tx1"/>
              </a:buClr>
            </a:pPr>
            <a:r>
              <a:rPr lang="en-US" altLang="zh-CN" sz="3200"/>
              <a:t>y</a:t>
            </a:r>
            <a:r>
              <a:rPr lang="en-US" altLang="zh-CN" sz="3200" baseline="30000"/>
              <a:t>est</a:t>
            </a:r>
          </a:p>
        </p:txBody>
      </p:sp>
      <p:sp>
        <p:nvSpPr>
          <p:cNvPr id="13" name="Text Box 12"/>
          <p:cNvSpPr txBox="1">
            <a:spLocks noChangeArrowheads="1"/>
          </p:cNvSpPr>
          <p:nvPr/>
        </p:nvSpPr>
        <p:spPr bwMode="auto">
          <a:xfrm>
            <a:off x="1397000" y="2032000"/>
            <a:ext cx="1905000" cy="854075"/>
          </a:xfrm>
          <a:prstGeom prst="rect">
            <a:avLst/>
          </a:prstGeom>
          <a:noFill/>
          <a:ln w="12700">
            <a:noFill/>
            <a:miter lim="800000"/>
            <a:headEnd/>
            <a:tailEnd/>
          </a:ln>
        </p:spPr>
        <p:txBody>
          <a:bodyPr>
            <a:spAutoFit/>
          </a:bodyPr>
          <a:lstStyle/>
          <a:p>
            <a:pPr>
              <a:spcBef>
                <a:spcPct val="50000"/>
              </a:spcBef>
              <a:buClr>
                <a:schemeClr val="tx1"/>
              </a:buClr>
            </a:pPr>
            <a:r>
              <a:rPr lang="zh-CN" altLang="en-US" sz="2000" dirty="0"/>
              <a:t>代表正类别</a:t>
            </a:r>
            <a:endParaRPr lang="en-US" altLang="zh-CN" sz="2000" dirty="0"/>
          </a:p>
          <a:p>
            <a:pPr>
              <a:spcBef>
                <a:spcPct val="50000"/>
              </a:spcBef>
              <a:buClr>
                <a:schemeClr val="tx1"/>
              </a:buClr>
            </a:pPr>
            <a:r>
              <a:rPr lang="zh-CN" altLang="en-US" sz="2000" dirty="0"/>
              <a:t>代表负类别</a:t>
            </a:r>
            <a:endParaRPr lang="en-US" altLang="zh-CN" sz="2000" dirty="0"/>
          </a:p>
        </p:txBody>
      </p:sp>
      <p:sp>
        <p:nvSpPr>
          <p:cNvPr id="14" name="Oval 13"/>
          <p:cNvSpPr>
            <a:spLocks noChangeAspect="1" noChangeArrowheads="1"/>
          </p:cNvSpPr>
          <p:nvPr/>
        </p:nvSpPr>
        <p:spPr bwMode="auto">
          <a:xfrm rot="4777107">
            <a:off x="1070769" y="2209006"/>
            <a:ext cx="58738" cy="603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15" name="Oval 14"/>
          <p:cNvSpPr>
            <a:spLocks noChangeAspect="1" noChangeArrowheads="1"/>
          </p:cNvSpPr>
          <p:nvPr/>
        </p:nvSpPr>
        <p:spPr bwMode="auto">
          <a:xfrm rot="5895381">
            <a:off x="1066801" y="2640012"/>
            <a:ext cx="50800"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16" name="Line 15"/>
          <p:cNvSpPr>
            <a:spLocks noChangeShapeType="1"/>
          </p:cNvSpPr>
          <p:nvPr/>
        </p:nvSpPr>
        <p:spPr bwMode="auto">
          <a:xfrm>
            <a:off x="3149600" y="2336800"/>
            <a:ext cx="0" cy="3505200"/>
          </a:xfrm>
          <a:prstGeom prst="line">
            <a:avLst/>
          </a:prstGeom>
          <a:noFill/>
          <a:ln w="38100">
            <a:solidFill>
              <a:schemeClr val="hlink"/>
            </a:solidFill>
            <a:round/>
            <a:headEnd/>
            <a:tailEnd/>
          </a:ln>
        </p:spPr>
        <p:txBody>
          <a:bodyPr wrap="none" anchor="ctr">
            <a:spAutoFit/>
          </a:bodyPr>
          <a:lstStyle/>
          <a:p>
            <a:endParaRPr lang="zh-CN" altLang="en-US"/>
          </a:p>
        </p:txBody>
      </p:sp>
      <p:sp>
        <p:nvSpPr>
          <p:cNvPr id="17" name="Line 16"/>
          <p:cNvSpPr>
            <a:spLocks noChangeShapeType="1"/>
          </p:cNvSpPr>
          <p:nvPr/>
        </p:nvSpPr>
        <p:spPr bwMode="auto">
          <a:xfrm flipV="1">
            <a:off x="2997200" y="5689600"/>
            <a:ext cx="3657600" cy="0"/>
          </a:xfrm>
          <a:prstGeom prst="line">
            <a:avLst/>
          </a:prstGeom>
          <a:noFill/>
          <a:ln w="38100">
            <a:solidFill>
              <a:schemeClr val="hlink"/>
            </a:solidFill>
            <a:round/>
            <a:headEnd/>
            <a:tailEnd/>
          </a:ln>
        </p:spPr>
        <p:txBody>
          <a:bodyPr anchor="ctr">
            <a:spAutoFit/>
          </a:bodyPr>
          <a:lstStyle/>
          <a:p>
            <a:endParaRPr lang="zh-CN" altLang="en-US"/>
          </a:p>
        </p:txBody>
      </p:sp>
      <p:sp>
        <p:nvSpPr>
          <p:cNvPr id="18" name="Oval 17"/>
          <p:cNvSpPr>
            <a:spLocks noChangeAspect="1" noChangeArrowheads="1"/>
          </p:cNvSpPr>
          <p:nvPr/>
        </p:nvSpPr>
        <p:spPr bwMode="auto">
          <a:xfrm>
            <a:off x="4276725" y="5159375"/>
            <a:ext cx="60325" cy="476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19" name="Oval 18"/>
          <p:cNvSpPr>
            <a:spLocks noChangeAspect="1" noChangeArrowheads="1"/>
          </p:cNvSpPr>
          <p:nvPr/>
        </p:nvSpPr>
        <p:spPr bwMode="auto">
          <a:xfrm>
            <a:off x="3044825" y="4030663"/>
            <a:ext cx="60325" cy="476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20" name="Oval 19"/>
          <p:cNvSpPr>
            <a:spLocks noChangeAspect="1" noChangeArrowheads="1"/>
          </p:cNvSpPr>
          <p:nvPr/>
        </p:nvSpPr>
        <p:spPr bwMode="auto">
          <a:xfrm>
            <a:off x="4899025" y="2941638"/>
            <a:ext cx="60325" cy="476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21" name="Oval 20"/>
          <p:cNvSpPr>
            <a:spLocks noChangeAspect="1" noChangeArrowheads="1"/>
          </p:cNvSpPr>
          <p:nvPr/>
        </p:nvSpPr>
        <p:spPr bwMode="auto">
          <a:xfrm>
            <a:off x="4962525" y="3762375"/>
            <a:ext cx="60325" cy="476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22" name="Oval 21"/>
          <p:cNvSpPr>
            <a:spLocks noChangeAspect="1" noChangeArrowheads="1"/>
          </p:cNvSpPr>
          <p:nvPr/>
        </p:nvSpPr>
        <p:spPr bwMode="auto">
          <a:xfrm>
            <a:off x="3968750" y="3108325"/>
            <a:ext cx="60325" cy="50800"/>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23" name="Oval 22"/>
          <p:cNvSpPr>
            <a:spLocks noChangeAspect="1" noChangeArrowheads="1"/>
          </p:cNvSpPr>
          <p:nvPr/>
        </p:nvSpPr>
        <p:spPr bwMode="auto">
          <a:xfrm>
            <a:off x="4445000" y="3860800"/>
            <a:ext cx="53975" cy="476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24" name="Oval 23"/>
          <p:cNvSpPr>
            <a:spLocks noChangeAspect="1" noChangeArrowheads="1"/>
          </p:cNvSpPr>
          <p:nvPr/>
        </p:nvSpPr>
        <p:spPr bwMode="auto">
          <a:xfrm>
            <a:off x="3606800" y="3251200"/>
            <a:ext cx="60325" cy="58738"/>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25" name="Oval 24"/>
          <p:cNvSpPr>
            <a:spLocks noChangeAspect="1" noChangeArrowheads="1"/>
          </p:cNvSpPr>
          <p:nvPr/>
        </p:nvSpPr>
        <p:spPr bwMode="auto">
          <a:xfrm>
            <a:off x="5664200" y="4241800"/>
            <a:ext cx="60325" cy="50800"/>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26" name="Oval 25"/>
          <p:cNvSpPr>
            <a:spLocks noChangeAspect="1" noChangeArrowheads="1"/>
          </p:cNvSpPr>
          <p:nvPr/>
        </p:nvSpPr>
        <p:spPr bwMode="auto">
          <a:xfrm rot="20481726">
            <a:off x="4446588" y="4570413"/>
            <a:ext cx="53975" cy="476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27" name="Oval 26"/>
          <p:cNvSpPr>
            <a:spLocks noChangeAspect="1" noChangeArrowheads="1"/>
          </p:cNvSpPr>
          <p:nvPr/>
        </p:nvSpPr>
        <p:spPr bwMode="auto">
          <a:xfrm rot="20481726">
            <a:off x="6562725" y="3355975"/>
            <a:ext cx="60325" cy="50800"/>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28" name="Oval 27"/>
          <p:cNvSpPr>
            <a:spLocks noChangeAspect="1" noChangeArrowheads="1"/>
          </p:cNvSpPr>
          <p:nvPr/>
        </p:nvSpPr>
        <p:spPr bwMode="auto">
          <a:xfrm rot="20481726">
            <a:off x="5854700" y="4672013"/>
            <a:ext cx="60325" cy="50800"/>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29" name="Oval 28"/>
          <p:cNvSpPr>
            <a:spLocks noChangeAspect="1" noChangeArrowheads="1"/>
          </p:cNvSpPr>
          <p:nvPr/>
        </p:nvSpPr>
        <p:spPr bwMode="auto">
          <a:xfrm rot="20481726">
            <a:off x="3683000" y="3111500"/>
            <a:ext cx="60325" cy="50800"/>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30" name="Oval 29"/>
          <p:cNvSpPr>
            <a:spLocks noChangeAspect="1" noChangeArrowheads="1"/>
          </p:cNvSpPr>
          <p:nvPr/>
        </p:nvSpPr>
        <p:spPr bwMode="auto">
          <a:xfrm rot="20481726">
            <a:off x="5270500" y="3711575"/>
            <a:ext cx="60325" cy="50800"/>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1" name="Oval 30"/>
          <p:cNvSpPr>
            <a:spLocks noChangeAspect="1" noChangeArrowheads="1"/>
          </p:cNvSpPr>
          <p:nvPr/>
        </p:nvSpPr>
        <p:spPr bwMode="auto">
          <a:xfrm rot="20481726">
            <a:off x="6426200" y="4622800"/>
            <a:ext cx="60325" cy="476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2" name="Oval 31"/>
          <p:cNvSpPr>
            <a:spLocks noChangeAspect="1" noChangeArrowheads="1"/>
          </p:cNvSpPr>
          <p:nvPr/>
        </p:nvSpPr>
        <p:spPr bwMode="auto">
          <a:xfrm rot="20481726">
            <a:off x="3673475" y="3767138"/>
            <a:ext cx="60325" cy="476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33" name="Oval 32"/>
          <p:cNvSpPr>
            <a:spLocks noChangeAspect="1" noChangeArrowheads="1"/>
          </p:cNvSpPr>
          <p:nvPr/>
        </p:nvSpPr>
        <p:spPr bwMode="auto">
          <a:xfrm rot="5895381">
            <a:off x="4425950" y="3184525"/>
            <a:ext cx="47625" cy="5397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34" name="Oval 33"/>
          <p:cNvSpPr>
            <a:spLocks noChangeAspect="1" noChangeArrowheads="1"/>
          </p:cNvSpPr>
          <p:nvPr/>
        </p:nvSpPr>
        <p:spPr bwMode="auto">
          <a:xfrm rot="5895381">
            <a:off x="4695031" y="5369719"/>
            <a:ext cx="55563" cy="603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5" name="Oval 34"/>
          <p:cNvSpPr>
            <a:spLocks noChangeAspect="1" noChangeArrowheads="1"/>
          </p:cNvSpPr>
          <p:nvPr/>
        </p:nvSpPr>
        <p:spPr bwMode="auto">
          <a:xfrm rot="5895381">
            <a:off x="3673475" y="4225925"/>
            <a:ext cx="47625" cy="603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36" name="Oval 35"/>
          <p:cNvSpPr>
            <a:spLocks noChangeAspect="1" noChangeArrowheads="1"/>
          </p:cNvSpPr>
          <p:nvPr/>
        </p:nvSpPr>
        <p:spPr bwMode="auto">
          <a:xfrm rot="5895381">
            <a:off x="4902200" y="2838450"/>
            <a:ext cx="47625" cy="5397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37" name="Oval 36"/>
          <p:cNvSpPr>
            <a:spLocks noChangeAspect="1" noChangeArrowheads="1"/>
          </p:cNvSpPr>
          <p:nvPr/>
        </p:nvSpPr>
        <p:spPr bwMode="auto">
          <a:xfrm rot="5895381">
            <a:off x="5863432" y="4271169"/>
            <a:ext cx="58737" cy="603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8" name="Oval 37"/>
          <p:cNvSpPr>
            <a:spLocks noChangeAspect="1" noChangeArrowheads="1"/>
          </p:cNvSpPr>
          <p:nvPr/>
        </p:nvSpPr>
        <p:spPr bwMode="auto">
          <a:xfrm rot="5895381">
            <a:off x="4929188" y="4206875"/>
            <a:ext cx="47625"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9" name="Oval 38"/>
          <p:cNvSpPr>
            <a:spLocks noChangeAspect="1" noChangeArrowheads="1"/>
          </p:cNvSpPr>
          <p:nvPr/>
        </p:nvSpPr>
        <p:spPr bwMode="auto">
          <a:xfrm rot="5895381">
            <a:off x="6178550" y="3492500"/>
            <a:ext cx="47625"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0" name="Oval 39"/>
          <p:cNvSpPr>
            <a:spLocks noChangeAspect="1" noChangeArrowheads="1"/>
          </p:cNvSpPr>
          <p:nvPr/>
        </p:nvSpPr>
        <p:spPr bwMode="auto">
          <a:xfrm rot="5895381">
            <a:off x="3646488" y="2790825"/>
            <a:ext cx="47625" cy="603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41" name="Oval 40"/>
          <p:cNvSpPr>
            <a:spLocks noChangeAspect="1" noChangeArrowheads="1"/>
          </p:cNvSpPr>
          <p:nvPr/>
        </p:nvSpPr>
        <p:spPr bwMode="auto">
          <a:xfrm rot="5895381">
            <a:off x="5819775" y="3400425"/>
            <a:ext cx="47625"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2" name="Oval 41"/>
          <p:cNvSpPr>
            <a:spLocks noChangeAspect="1" noChangeArrowheads="1"/>
          </p:cNvSpPr>
          <p:nvPr/>
        </p:nvSpPr>
        <p:spPr bwMode="auto">
          <a:xfrm rot="5895381">
            <a:off x="5676107" y="4845844"/>
            <a:ext cx="58737"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3" name="Oval 42"/>
          <p:cNvSpPr>
            <a:spLocks noChangeAspect="1" noChangeArrowheads="1"/>
          </p:cNvSpPr>
          <p:nvPr/>
        </p:nvSpPr>
        <p:spPr bwMode="auto">
          <a:xfrm rot="4777107">
            <a:off x="4056857" y="3661569"/>
            <a:ext cx="58737" cy="603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44" name="Oval 43"/>
          <p:cNvSpPr>
            <a:spLocks noChangeAspect="1" noChangeArrowheads="1"/>
          </p:cNvSpPr>
          <p:nvPr/>
        </p:nvSpPr>
        <p:spPr bwMode="auto">
          <a:xfrm rot="4777107">
            <a:off x="5210175" y="5381625"/>
            <a:ext cx="47625"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5" name="Oval 44"/>
          <p:cNvSpPr>
            <a:spLocks noChangeAspect="1" noChangeArrowheads="1"/>
          </p:cNvSpPr>
          <p:nvPr/>
        </p:nvSpPr>
        <p:spPr bwMode="auto">
          <a:xfrm rot="4777107">
            <a:off x="4905375" y="5000625"/>
            <a:ext cx="47625"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6" name="Oval 45"/>
          <p:cNvSpPr>
            <a:spLocks noChangeAspect="1" noChangeArrowheads="1"/>
          </p:cNvSpPr>
          <p:nvPr/>
        </p:nvSpPr>
        <p:spPr bwMode="auto">
          <a:xfrm rot="4777107">
            <a:off x="3375819" y="3863181"/>
            <a:ext cx="58738" cy="5397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47" name="Oval 46"/>
          <p:cNvSpPr>
            <a:spLocks noChangeAspect="1" noChangeArrowheads="1"/>
          </p:cNvSpPr>
          <p:nvPr/>
        </p:nvSpPr>
        <p:spPr bwMode="auto">
          <a:xfrm rot="4777107">
            <a:off x="4271963" y="2903537"/>
            <a:ext cx="50800" cy="5397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48" name="Oval 47"/>
          <p:cNvSpPr>
            <a:spLocks noChangeAspect="1" noChangeArrowheads="1"/>
          </p:cNvSpPr>
          <p:nvPr/>
        </p:nvSpPr>
        <p:spPr bwMode="auto">
          <a:xfrm rot="4777107">
            <a:off x="4914901" y="4491037"/>
            <a:ext cx="50800" cy="603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9" name="Oval 48"/>
          <p:cNvSpPr>
            <a:spLocks noChangeAspect="1" noChangeArrowheads="1"/>
          </p:cNvSpPr>
          <p:nvPr/>
        </p:nvSpPr>
        <p:spPr bwMode="auto">
          <a:xfrm rot="4777107">
            <a:off x="3063082" y="3209131"/>
            <a:ext cx="58738" cy="603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50" name="Oval 49"/>
          <p:cNvSpPr>
            <a:spLocks noChangeAspect="1" noChangeArrowheads="1"/>
          </p:cNvSpPr>
          <p:nvPr/>
        </p:nvSpPr>
        <p:spPr bwMode="auto">
          <a:xfrm rot="4777107">
            <a:off x="4496594" y="5176044"/>
            <a:ext cx="55563" cy="603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51" name="Oval 50"/>
          <p:cNvSpPr>
            <a:spLocks noChangeAspect="1" noChangeArrowheads="1"/>
          </p:cNvSpPr>
          <p:nvPr/>
        </p:nvSpPr>
        <p:spPr bwMode="auto">
          <a:xfrm rot="4777107">
            <a:off x="5862638" y="4883150"/>
            <a:ext cx="50800" cy="603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52" name="Text Box 51"/>
          <p:cNvSpPr txBox="1">
            <a:spLocks noChangeArrowheads="1"/>
          </p:cNvSpPr>
          <p:nvPr/>
        </p:nvSpPr>
        <p:spPr bwMode="auto">
          <a:xfrm>
            <a:off x="6045200" y="2120900"/>
            <a:ext cx="3200400" cy="396875"/>
          </a:xfrm>
          <a:prstGeom prst="rect">
            <a:avLst/>
          </a:prstGeom>
          <a:noFill/>
          <a:ln w="12700">
            <a:noFill/>
            <a:miter lim="800000"/>
            <a:headEnd/>
            <a:tailEnd/>
          </a:ln>
        </p:spPr>
        <p:txBody>
          <a:bodyPr>
            <a:spAutoFit/>
          </a:bodyPr>
          <a:lstStyle/>
          <a:p>
            <a:pPr>
              <a:spcBef>
                <a:spcPct val="50000"/>
              </a:spcBef>
              <a:buClr>
                <a:schemeClr val="tx1"/>
              </a:buClr>
            </a:pPr>
            <a:r>
              <a:rPr lang="en-US" altLang="zh-CN" sz="2000" b="1" i="1"/>
              <a:t>f</a:t>
            </a:r>
            <a:r>
              <a:rPr lang="en-US" altLang="zh-CN" sz="2000" i="1"/>
              <a:t>(</a:t>
            </a:r>
            <a:r>
              <a:rPr lang="en-US" altLang="zh-CN" sz="2000" b="1" i="1"/>
              <a:t>x</a:t>
            </a:r>
            <a:r>
              <a:rPr lang="en-US" altLang="zh-CN" sz="2000" i="1"/>
              <a:t>,</a:t>
            </a:r>
            <a:r>
              <a:rPr lang="en-US" altLang="zh-CN" sz="2000" b="1" i="1">
                <a:solidFill>
                  <a:srgbClr val="00CC00"/>
                </a:solidFill>
              </a:rPr>
              <a:t>w</a:t>
            </a:r>
            <a:r>
              <a:rPr lang="en-US" altLang="zh-CN" sz="2000" i="1">
                <a:solidFill>
                  <a:srgbClr val="00CC00"/>
                </a:solidFill>
              </a:rPr>
              <a:t>,b</a:t>
            </a:r>
            <a:r>
              <a:rPr lang="en-US" altLang="zh-CN" sz="2000" i="1"/>
              <a:t>) = sign(</a:t>
            </a:r>
            <a:r>
              <a:rPr lang="en-US" altLang="zh-CN" sz="2000" b="1" i="1">
                <a:solidFill>
                  <a:srgbClr val="00CC00"/>
                </a:solidFill>
              </a:rPr>
              <a:t>w</a:t>
            </a:r>
            <a:r>
              <a:rPr lang="en-US" altLang="zh-CN" sz="2000" b="1" i="1"/>
              <a:t> x</a:t>
            </a:r>
            <a:r>
              <a:rPr lang="en-US" altLang="zh-CN" sz="2000" i="1">
                <a:solidFill>
                  <a:srgbClr val="00CC00"/>
                </a:solidFill>
              </a:rPr>
              <a:t> +</a:t>
            </a:r>
            <a:r>
              <a:rPr lang="en-US" altLang="zh-CN" sz="2000" i="1"/>
              <a:t> </a:t>
            </a:r>
            <a:r>
              <a:rPr lang="en-US" altLang="zh-CN" sz="2000" i="1">
                <a:solidFill>
                  <a:srgbClr val="00CC00"/>
                </a:solidFill>
              </a:rPr>
              <a:t>b</a:t>
            </a:r>
            <a:r>
              <a:rPr lang="en-US" altLang="zh-CN" sz="2000" i="1"/>
              <a:t>)</a:t>
            </a:r>
          </a:p>
        </p:txBody>
      </p:sp>
      <p:sp>
        <p:nvSpPr>
          <p:cNvPr id="53" name="Line 52"/>
          <p:cNvSpPr>
            <a:spLocks noChangeShapeType="1"/>
          </p:cNvSpPr>
          <p:nvPr/>
        </p:nvSpPr>
        <p:spPr bwMode="auto">
          <a:xfrm flipV="1">
            <a:off x="2844800" y="2489200"/>
            <a:ext cx="4038600" cy="2590800"/>
          </a:xfrm>
          <a:prstGeom prst="line">
            <a:avLst/>
          </a:prstGeom>
          <a:noFill/>
          <a:ln w="12700">
            <a:solidFill>
              <a:schemeClr val="tx1"/>
            </a:solidFill>
            <a:round/>
            <a:headEnd/>
            <a:tailEnd/>
          </a:ln>
        </p:spPr>
        <p:txBody>
          <a:bodyPr anchor="ctr">
            <a:spAutoFit/>
          </a:bodyPr>
          <a:lstStyle/>
          <a:p>
            <a:endParaRPr lang="zh-CN" altLang="en-US"/>
          </a:p>
        </p:txBody>
      </p:sp>
      <p:sp>
        <p:nvSpPr>
          <p:cNvPr id="54" name="Text Box 53"/>
          <p:cNvSpPr txBox="1">
            <a:spLocks noChangeArrowheads="1"/>
          </p:cNvSpPr>
          <p:nvPr/>
        </p:nvSpPr>
        <p:spPr bwMode="auto">
          <a:xfrm>
            <a:off x="6807200" y="3327400"/>
            <a:ext cx="2438400" cy="396875"/>
          </a:xfrm>
          <a:prstGeom prst="rect">
            <a:avLst/>
          </a:prstGeom>
          <a:noFill/>
          <a:ln w="12700">
            <a:noFill/>
            <a:miter lim="800000"/>
            <a:headEnd/>
            <a:tailEnd/>
          </a:ln>
        </p:spPr>
        <p:txBody>
          <a:bodyPr>
            <a:spAutoFit/>
          </a:bodyPr>
          <a:lstStyle/>
          <a:p>
            <a:pPr>
              <a:spcBef>
                <a:spcPct val="50000"/>
              </a:spcBef>
              <a:buClr>
                <a:schemeClr val="tx1"/>
              </a:buClr>
            </a:pPr>
            <a:endParaRPr lang="zh-CN" altLang="zh-CN" sz="2000"/>
          </a:p>
        </p:txBody>
      </p:sp>
      <p:sp>
        <p:nvSpPr>
          <p:cNvPr id="55" name="Text Box 54"/>
          <p:cNvSpPr txBox="1">
            <a:spLocks noChangeArrowheads="1"/>
          </p:cNvSpPr>
          <p:nvPr/>
        </p:nvSpPr>
        <p:spPr bwMode="auto">
          <a:xfrm>
            <a:off x="6959600" y="3479800"/>
            <a:ext cx="4178300" cy="400110"/>
          </a:xfrm>
          <a:prstGeom prst="rect">
            <a:avLst/>
          </a:prstGeom>
          <a:noFill/>
          <a:ln w="12700">
            <a:noFill/>
            <a:miter lim="800000"/>
            <a:headEnd/>
            <a:tailEnd/>
          </a:ln>
        </p:spPr>
        <p:txBody>
          <a:bodyPr wrap="square">
            <a:spAutoFit/>
          </a:bodyPr>
          <a:lstStyle/>
          <a:p>
            <a:pPr>
              <a:spcBef>
                <a:spcPct val="50000"/>
              </a:spcBef>
              <a:buClr>
                <a:schemeClr val="tx1"/>
              </a:buClr>
            </a:pPr>
            <a:r>
              <a:rPr lang="zh-CN" altLang="en-US" sz="2000" dirty="0"/>
              <a:t>你会怎样分类</a:t>
            </a:r>
            <a:r>
              <a:rPr lang="en-US" altLang="zh-CN" sz="2000" dirty="0"/>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itchFamily="2" charset="-122"/>
              </a:rPr>
              <a:t>线性分类器</a:t>
            </a: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41</a:t>
            </a:fld>
            <a:endParaRPr lang="en-US" dirty="0"/>
          </a:p>
        </p:txBody>
      </p:sp>
      <p:sp>
        <p:nvSpPr>
          <p:cNvPr id="7" name="Rectangle 5"/>
          <p:cNvSpPr>
            <a:spLocks noChangeArrowheads="1"/>
          </p:cNvSpPr>
          <p:nvPr/>
        </p:nvSpPr>
        <p:spPr bwMode="auto">
          <a:xfrm>
            <a:off x="6723063" y="1292225"/>
            <a:ext cx="1600200" cy="654050"/>
          </a:xfrm>
          <a:prstGeom prst="rect">
            <a:avLst/>
          </a:prstGeom>
          <a:solidFill>
            <a:srgbClr val="FFCCFF"/>
          </a:solidFill>
          <a:ln w="12700">
            <a:solidFill>
              <a:schemeClr val="tx1"/>
            </a:solidFill>
            <a:miter lim="800000"/>
            <a:headEnd/>
            <a:tailEnd/>
          </a:ln>
        </p:spPr>
        <p:txBody>
          <a:bodyPr anchor="ctr">
            <a:spAutoFit/>
          </a:bodyPr>
          <a:lstStyle/>
          <a:p>
            <a:pPr>
              <a:spcBef>
                <a:spcPct val="50000"/>
              </a:spcBef>
              <a:buClr>
                <a:schemeClr val="tx1"/>
              </a:buClr>
            </a:pPr>
            <a:r>
              <a:rPr lang="en-US" altLang="zh-CN" sz="3600" i="1"/>
              <a:t>f </a:t>
            </a:r>
            <a:r>
              <a:rPr lang="en-US" altLang="zh-CN" sz="2000"/>
              <a:t>        </a:t>
            </a:r>
          </a:p>
        </p:txBody>
      </p:sp>
      <p:sp>
        <p:nvSpPr>
          <p:cNvPr id="8" name="Line 6"/>
          <p:cNvSpPr>
            <a:spLocks noChangeShapeType="1"/>
          </p:cNvSpPr>
          <p:nvPr/>
        </p:nvSpPr>
        <p:spPr bwMode="auto">
          <a:xfrm>
            <a:off x="5351463" y="1582738"/>
            <a:ext cx="1371600" cy="0"/>
          </a:xfrm>
          <a:prstGeom prst="line">
            <a:avLst/>
          </a:prstGeom>
          <a:noFill/>
          <a:ln w="12700">
            <a:solidFill>
              <a:schemeClr val="tx1"/>
            </a:solidFill>
            <a:round/>
            <a:headEnd/>
            <a:tailEnd type="triangle" w="med" len="med"/>
          </a:ln>
        </p:spPr>
        <p:txBody>
          <a:bodyPr wrap="none" anchor="ctr">
            <a:spAutoFit/>
          </a:bodyPr>
          <a:lstStyle/>
          <a:p>
            <a:endParaRPr lang="zh-CN" altLang="en-US"/>
          </a:p>
        </p:txBody>
      </p:sp>
      <p:sp>
        <p:nvSpPr>
          <p:cNvPr id="9" name="Text Box 7"/>
          <p:cNvSpPr txBox="1">
            <a:spLocks noChangeArrowheads="1"/>
          </p:cNvSpPr>
          <p:nvPr/>
        </p:nvSpPr>
        <p:spPr bwMode="auto">
          <a:xfrm>
            <a:off x="4894263" y="1277938"/>
            <a:ext cx="609600" cy="519112"/>
          </a:xfrm>
          <a:prstGeom prst="rect">
            <a:avLst/>
          </a:prstGeom>
          <a:noFill/>
          <a:ln w="12700">
            <a:noFill/>
            <a:miter lim="800000"/>
            <a:headEnd/>
            <a:tailEnd/>
          </a:ln>
        </p:spPr>
        <p:txBody>
          <a:bodyPr>
            <a:spAutoFit/>
          </a:bodyPr>
          <a:lstStyle/>
          <a:p>
            <a:pPr>
              <a:spcBef>
                <a:spcPct val="50000"/>
              </a:spcBef>
              <a:buClr>
                <a:schemeClr val="tx1"/>
              </a:buClr>
            </a:pPr>
            <a:r>
              <a:rPr lang="en-US" altLang="zh-CN" sz="2800" b="1" i="1"/>
              <a:t>x</a:t>
            </a:r>
          </a:p>
        </p:txBody>
      </p:sp>
      <p:sp>
        <p:nvSpPr>
          <p:cNvPr id="10" name="Line 8"/>
          <p:cNvSpPr>
            <a:spLocks noChangeShapeType="1"/>
          </p:cNvSpPr>
          <p:nvPr/>
        </p:nvSpPr>
        <p:spPr bwMode="auto">
          <a:xfrm>
            <a:off x="7408863" y="896938"/>
            <a:ext cx="0" cy="381000"/>
          </a:xfrm>
          <a:prstGeom prst="line">
            <a:avLst/>
          </a:prstGeom>
          <a:noFill/>
          <a:ln w="12700">
            <a:solidFill>
              <a:schemeClr val="tx1"/>
            </a:solidFill>
            <a:round/>
            <a:headEnd/>
            <a:tailEnd type="triangle" w="med" len="med"/>
          </a:ln>
        </p:spPr>
        <p:txBody>
          <a:bodyPr wrap="none" anchor="ctr">
            <a:spAutoFit/>
          </a:bodyPr>
          <a:lstStyle/>
          <a:p>
            <a:endParaRPr lang="zh-CN" altLang="en-US"/>
          </a:p>
        </p:txBody>
      </p:sp>
      <p:sp>
        <p:nvSpPr>
          <p:cNvPr id="11" name="Line 10"/>
          <p:cNvSpPr>
            <a:spLocks noChangeShapeType="1"/>
          </p:cNvSpPr>
          <p:nvPr/>
        </p:nvSpPr>
        <p:spPr bwMode="auto">
          <a:xfrm>
            <a:off x="8323263" y="1582738"/>
            <a:ext cx="1371600" cy="0"/>
          </a:xfrm>
          <a:prstGeom prst="line">
            <a:avLst/>
          </a:prstGeom>
          <a:noFill/>
          <a:ln w="12700">
            <a:solidFill>
              <a:schemeClr val="tx1"/>
            </a:solidFill>
            <a:round/>
            <a:headEnd/>
            <a:tailEnd type="triangle" w="med" len="med"/>
          </a:ln>
        </p:spPr>
        <p:txBody>
          <a:bodyPr wrap="none" anchor="ctr">
            <a:spAutoFit/>
          </a:bodyPr>
          <a:lstStyle/>
          <a:p>
            <a:endParaRPr lang="zh-CN" altLang="en-US"/>
          </a:p>
        </p:txBody>
      </p:sp>
      <p:sp>
        <p:nvSpPr>
          <p:cNvPr id="12" name="Text Box 11"/>
          <p:cNvSpPr txBox="1">
            <a:spLocks noChangeArrowheads="1"/>
          </p:cNvSpPr>
          <p:nvPr/>
        </p:nvSpPr>
        <p:spPr bwMode="auto">
          <a:xfrm>
            <a:off x="9694863" y="1354138"/>
            <a:ext cx="838200" cy="579437"/>
          </a:xfrm>
          <a:prstGeom prst="rect">
            <a:avLst/>
          </a:prstGeom>
          <a:noFill/>
          <a:ln w="12700">
            <a:noFill/>
            <a:miter lim="800000"/>
            <a:headEnd/>
            <a:tailEnd/>
          </a:ln>
        </p:spPr>
        <p:txBody>
          <a:bodyPr>
            <a:spAutoFit/>
          </a:bodyPr>
          <a:lstStyle/>
          <a:p>
            <a:pPr>
              <a:spcBef>
                <a:spcPct val="20000"/>
              </a:spcBef>
              <a:buClr>
                <a:schemeClr val="tx1"/>
              </a:buClr>
            </a:pPr>
            <a:r>
              <a:rPr lang="en-US" altLang="zh-CN" sz="3200"/>
              <a:t>y</a:t>
            </a:r>
            <a:r>
              <a:rPr lang="en-US" altLang="zh-CN" sz="3200" baseline="30000"/>
              <a:t>est</a:t>
            </a:r>
          </a:p>
        </p:txBody>
      </p:sp>
      <p:sp>
        <p:nvSpPr>
          <p:cNvPr id="13" name="Text Box 12"/>
          <p:cNvSpPr txBox="1">
            <a:spLocks noChangeArrowheads="1"/>
          </p:cNvSpPr>
          <p:nvPr/>
        </p:nvSpPr>
        <p:spPr bwMode="auto">
          <a:xfrm>
            <a:off x="1949450" y="2497138"/>
            <a:ext cx="1905000" cy="854075"/>
          </a:xfrm>
          <a:prstGeom prst="rect">
            <a:avLst/>
          </a:prstGeom>
          <a:noFill/>
          <a:ln w="12700">
            <a:noFill/>
            <a:miter lim="800000"/>
            <a:headEnd/>
            <a:tailEnd/>
          </a:ln>
        </p:spPr>
        <p:txBody>
          <a:bodyPr>
            <a:spAutoFit/>
          </a:bodyPr>
          <a:lstStyle/>
          <a:p>
            <a:pPr>
              <a:spcBef>
                <a:spcPct val="50000"/>
              </a:spcBef>
              <a:buClr>
                <a:schemeClr val="tx1"/>
              </a:buClr>
            </a:pPr>
            <a:r>
              <a:rPr lang="zh-CN" altLang="en-US" sz="2000" dirty="0"/>
              <a:t>代表正类别</a:t>
            </a:r>
            <a:endParaRPr lang="en-US" altLang="zh-CN" sz="2000" dirty="0"/>
          </a:p>
          <a:p>
            <a:pPr>
              <a:spcBef>
                <a:spcPct val="50000"/>
              </a:spcBef>
              <a:buClr>
                <a:schemeClr val="tx1"/>
              </a:buClr>
            </a:pPr>
            <a:r>
              <a:rPr lang="zh-CN" altLang="en-US" sz="2000" dirty="0"/>
              <a:t>代表负类别</a:t>
            </a:r>
            <a:endParaRPr lang="en-US" altLang="zh-CN" sz="2000" dirty="0"/>
          </a:p>
        </p:txBody>
      </p:sp>
      <p:sp>
        <p:nvSpPr>
          <p:cNvPr id="14" name="Oval 13"/>
          <p:cNvSpPr>
            <a:spLocks noChangeAspect="1" noChangeArrowheads="1"/>
          </p:cNvSpPr>
          <p:nvPr/>
        </p:nvSpPr>
        <p:spPr bwMode="auto">
          <a:xfrm rot="4777107" flipV="1">
            <a:off x="1818482" y="2677319"/>
            <a:ext cx="46037" cy="476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15" name="Oval 14"/>
          <p:cNvSpPr>
            <a:spLocks noChangeAspect="1" noChangeArrowheads="1"/>
          </p:cNvSpPr>
          <p:nvPr/>
        </p:nvSpPr>
        <p:spPr bwMode="auto">
          <a:xfrm rot="5895381">
            <a:off x="1825626" y="3173412"/>
            <a:ext cx="50800"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16" name="Line 15"/>
          <p:cNvSpPr>
            <a:spLocks noChangeShapeType="1"/>
          </p:cNvSpPr>
          <p:nvPr/>
        </p:nvSpPr>
        <p:spPr bwMode="auto">
          <a:xfrm>
            <a:off x="3708400" y="2803525"/>
            <a:ext cx="0" cy="3505200"/>
          </a:xfrm>
          <a:prstGeom prst="line">
            <a:avLst/>
          </a:prstGeom>
          <a:noFill/>
          <a:ln w="38100">
            <a:solidFill>
              <a:schemeClr val="hlink"/>
            </a:solidFill>
            <a:round/>
            <a:headEnd/>
            <a:tailEnd/>
          </a:ln>
        </p:spPr>
        <p:txBody>
          <a:bodyPr wrap="none" anchor="ctr">
            <a:spAutoFit/>
          </a:bodyPr>
          <a:lstStyle/>
          <a:p>
            <a:endParaRPr lang="zh-CN" altLang="en-US"/>
          </a:p>
        </p:txBody>
      </p:sp>
      <p:sp>
        <p:nvSpPr>
          <p:cNvPr id="17" name="Line 16"/>
          <p:cNvSpPr>
            <a:spLocks noChangeShapeType="1"/>
          </p:cNvSpPr>
          <p:nvPr/>
        </p:nvSpPr>
        <p:spPr bwMode="auto">
          <a:xfrm flipV="1">
            <a:off x="3556000" y="6156325"/>
            <a:ext cx="3657600" cy="0"/>
          </a:xfrm>
          <a:prstGeom prst="line">
            <a:avLst/>
          </a:prstGeom>
          <a:noFill/>
          <a:ln w="38100">
            <a:solidFill>
              <a:schemeClr val="hlink"/>
            </a:solidFill>
            <a:round/>
            <a:headEnd/>
            <a:tailEnd/>
          </a:ln>
        </p:spPr>
        <p:txBody>
          <a:bodyPr anchor="ctr">
            <a:spAutoFit/>
          </a:bodyPr>
          <a:lstStyle/>
          <a:p>
            <a:endParaRPr lang="zh-CN" altLang="en-US"/>
          </a:p>
        </p:txBody>
      </p:sp>
      <p:sp>
        <p:nvSpPr>
          <p:cNvPr id="18" name="Oval 17"/>
          <p:cNvSpPr>
            <a:spLocks noChangeAspect="1" noChangeArrowheads="1"/>
          </p:cNvSpPr>
          <p:nvPr/>
        </p:nvSpPr>
        <p:spPr bwMode="auto">
          <a:xfrm>
            <a:off x="4835525" y="5626100"/>
            <a:ext cx="60325" cy="476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19" name="Oval 18"/>
          <p:cNvSpPr>
            <a:spLocks noChangeAspect="1" noChangeArrowheads="1"/>
          </p:cNvSpPr>
          <p:nvPr/>
        </p:nvSpPr>
        <p:spPr bwMode="auto">
          <a:xfrm>
            <a:off x="3603625" y="4497388"/>
            <a:ext cx="60325" cy="476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20" name="Oval 19"/>
          <p:cNvSpPr>
            <a:spLocks noChangeAspect="1" noChangeArrowheads="1"/>
          </p:cNvSpPr>
          <p:nvPr/>
        </p:nvSpPr>
        <p:spPr bwMode="auto">
          <a:xfrm>
            <a:off x="5457825" y="3408363"/>
            <a:ext cx="60325" cy="476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21" name="Oval 20"/>
          <p:cNvSpPr>
            <a:spLocks noChangeAspect="1" noChangeArrowheads="1"/>
          </p:cNvSpPr>
          <p:nvPr/>
        </p:nvSpPr>
        <p:spPr bwMode="auto">
          <a:xfrm>
            <a:off x="5521325" y="4229100"/>
            <a:ext cx="60325" cy="476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22" name="Oval 21"/>
          <p:cNvSpPr>
            <a:spLocks noChangeAspect="1" noChangeArrowheads="1"/>
          </p:cNvSpPr>
          <p:nvPr/>
        </p:nvSpPr>
        <p:spPr bwMode="auto">
          <a:xfrm>
            <a:off x="4527550" y="3257550"/>
            <a:ext cx="60325" cy="50800"/>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23" name="Oval 22"/>
          <p:cNvSpPr>
            <a:spLocks noChangeAspect="1" noChangeArrowheads="1"/>
          </p:cNvSpPr>
          <p:nvPr/>
        </p:nvSpPr>
        <p:spPr bwMode="auto">
          <a:xfrm>
            <a:off x="5003800" y="4327525"/>
            <a:ext cx="53975" cy="476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24" name="Oval 23"/>
          <p:cNvSpPr>
            <a:spLocks noChangeAspect="1" noChangeArrowheads="1"/>
          </p:cNvSpPr>
          <p:nvPr/>
        </p:nvSpPr>
        <p:spPr bwMode="auto">
          <a:xfrm>
            <a:off x="4165600" y="3717925"/>
            <a:ext cx="60325" cy="58738"/>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25" name="Oval 24"/>
          <p:cNvSpPr>
            <a:spLocks noChangeAspect="1" noChangeArrowheads="1"/>
          </p:cNvSpPr>
          <p:nvPr/>
        </p:nvSpPr>
        <p:spPr bwMode="auto">
          <a:xfrm>
            <a:off x="6223000" y="4708525"/>
            <a:ext cx="60325" cy="50800"/>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26" name="Oval 25"/>
          <p:cNvSpPr>
            <a:spLocks noChangeAspect="1" noChangeArrowheads="1"/>
          </p:cNvSpPr>
          <p:nvPr/>
        </p:nvSpPr>
        <p:spPr bwMode="auto">
          <a:xfrm rot="20481726">
            <a:off x="5005388" y="5037138"/>
            <a:ext cx="53975" cy="476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27" name="Oval 26"/>
          <p:cNvSpPr>
            <a:spLocks noChangeAspect="1" noChangeArrowheads="1"/>
          </p:cNvSpPr>
          <p:nvPr/>
        </p:nvSpPr>
        <p:spPr bwMode="auto">
          <a:xfrm rot="20481726">
            <a:off x="7121525" y="3822700"/>
            <a:ext cx="60325" cy="50800"/>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28" name="Oval 27"/>
          <p:cNvSpPr>
            <a:spLocks noChangeAspect="1" noChangeArrowheads="1"/>
          </p:cNvSpPr>
          <p:nvPr/>
        </p:nvSpPr>
        <p:spPr bwMode="auto">
          <a:xfrm rot="20481726">
            <a:off x="6413500" y="5138738"/>
            <a:ext cx="60325" cy="50800"/>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29" name="Oval 28"/>
          <p:cNvSpPr>
            <a:spLocks noChangeAspect="1" noChangeArrowheads="1"/>
          </p:cNvSpPr>
          <p:nvPr/>
        </p:nvSpPr>
        <p:spPr bwMode="auto">
          <a:xfrm rot="20481726">
            <a:off x="4241800" y="3260725"/>
            <a:ext cx="60325" cy="50800"/>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30" name="Oval 29"/>
          <p:cNvSpPr>
            <a:spLocks noChangeAspect="1" noChangeArrowheads="1"/>
          </p:cNvSpPr>
          <p:nvPr/>
        </p:nvSpPr>
        <p:spPr bwMode="auto">
          <a:xfrm rot="20481726">
            <a:off x="5829300" y="4178300"/>
            <a:ext cx="60325" cy="50800"/>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1" name="Oval 30"/>
          <p:cNvSpPr>
            <a:spLocks noChangeAspect="1" noChangeArrowheads="1"/>
          </p:cNvSpPr>
          <p:nvPr/>
        </p:nvSpPr>
        <p:spPr bwMode="auto">
          <a:xfrm rot="20481726">
            <a:off x="6985000" y="5089525"/>
            <a:ext cx="60325" cy="476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2" name="Oval 31"/>
          <p:cNvSpPr>
            <a:spLocks noChangeAspect="1" noChangeArrowheads="1"/>
          </p:cNvSpPr>
          <p:nvPr/>
        </p:nvSpPr>
        <p:spPr bwMode="auto">
          <a:xfrm rot="20481726">
            <a:off x="4232275" y="4233863"/>
            <a:ext cx="60325" cy="476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33" name="Oval 32"/>
          <p:cNvSpPr>
            <a:spLocks noChangeAspect="1" noChangeArrowheads="1"/>
          </p:cNvSpPr>
          <p:nvPr/>
        </p:nvSpPr>
        <p:spPr bwMode="auto">
          <a:xfrm rot="5895381">
            <a:off x="4984750" y="3651250"/>
            <a:ext cx="47625" cy="5397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34" name="Oval 33"/>
          <p:cNvSpPr>
            <a:spLocks noChangeAspect="1" noChangeArrowheads="1"/>
          </p:cNvSpPr>
          <p:nvPr/>
        </p:nvSpPr>
        <p:spPr bwMode="auto">
          <a:xfrm rot="5895381">
            <a:off x="5253831" y="5836444"/>
            <a:ext cx="55563" cy="603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5" name="Oval 34"/>
          <p:cNvSpPr>
            <a:spLocks noChangeAspect="1" noChangeArrowheads="1"/>
          </p:cNvSpPr>
          <p:nvPr/>
        </p:nvSpPr>
        <p:spPr bwMode="auto">
          <a:xfrm rot="5895381">
            <a:off x="4232275" y="4692650"/>
            <a:ext cx="47625" cy="603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36" name="Oval 35"/>
          <p:cNvSpPr>
            <a:spLocks noChangeAspect="1" noChangeArrowheads="1"/>
          </p:cNvSpPr>
          <p:nvPr/>
        </p:nvSpPr>
        <p:spPr bwMode="auto">
          <a:xfrm rot="5895381">
            <a:off x="5461000" y="2987675"/>
            <a:ext cx="47625" cy="5397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37" name="Oval 36"/>
          <p:cNvSpPr>
            <a:spLocks noChangeAspect="1" noChangeArrowheads="1"/>
          </p:cNvSpPr>
          <p:nvPr/>
        </p:nvSpPr>
        <p:spPr bwMode="auto">
          <a:xfrm rot="5895381">
            <a:off x="6422232" y="4737894"/>
            <a:ext cx="58737" cy="603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8" name="Oval 37"/>
          <p:cNvSpPr>
            <a:spLocks noChangeAspect="1" noChangeArrowheads="1"/>
          </p:cNvSpPr>
          <p:nvPr/>
        </p:nvSpPr>
        <p:spPr bwMode="auto">
          <a:xfrm rot="5895381">
            <a:off x="5487988" y="4673600"/>
            <a:ext cx="47625"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9" name="Oval 38"/>
          <p:cNvSpPr>
            <a:spLocks noChangeAspect="1" noChangeArrowheads="1"/>
          </p:cNvSpPr>
          <p:nvPr/>
        </p:nvSpPr>
        <p:spPr bwMode="auto">
          <a:xfrm rot="5895381">
            <a:off x="6737350" y="3959225"/>
            <a:ext cx="47625"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0" name="Oval 39"/>
          <p:cNvSpPr>
            <a:spLocks noChangeAspect="1" noChangeArrowheads="1"/>
          </p:cNvSpPr>
          <p:nvPr/>
        </p:nvSpPr>
        <p:spPr bwMode="auto">
          <a:xfrm rot="5895381">
            <a:off x="4205288" y="2940050"/>
            <a:ext cx="47625" cy="603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41" name="Oval 40"/>
          <p:cNvSpPr>
            <a:spLocks noChangeAspect="1" noChangeArrowheads="1"/>
          </p:cNvSpPr>
          <p:nvPr/>
        </p:nvSpPr>
        <p:spPr bwMode="auto">
          <a:xfrm rot="5895381">
            <a:off x="6378575" y="3867150"/>
            <a:ext cx="47625"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2" name="Oval 41"/>
          <p:cNvSpPr>
            <a:spLocks noChangeAspect="1" noChangeArrowheads="1"/>
          </p:cNvSpPr>
          <p:nvPr/>
        </p:nvSpPr>
        <p:spPr bwMode="auto">
          <a:xfrm rot="5895381">
            <a:off x="6234907" y="5312569"/>
            <a:ext cx="58737"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3" name="Oval 42"/>
          <p:cNvSpPr>
            <a:spLocks noChangeAspect="1" noChangeArrowheads="1"/>
          </p:cNvSpPr>
          <p:nvPr/>
        </p:nvSpPr>
        <p:spPr bwMode="auto">
          <a:xfrm rot="4777107">
            <a:off x="4615657" y="4128294"/>
            <a:ext cx="58737" cy="603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44" name="Oval 43"/>
          <p:cNvSpPr>
            <a:spLocks noChangeAspect="1" noChangeArrowheads="1"/>
          </p:cNvSpPr>
          <p:nvPr/>
        </p:nvSpPr>
        <p:spPr bwMode="auto">
          <a:xfrm rot="4777107">
            <a:off x="5768975" y="5848350"/>
            <a:ext cx="47625"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5" name="Oval 44"/>
          <p:cNvSpPr>
            <a:spLocks noChangeAspect="1" noChangeArrowheads="1"/>
          </p:cNvSpPr>
          <p:nvPr/>
        </p:nvSpPr>
        <p:spPr bwMode="auto">
          <a:xfrm rot="4777107">
            <a:off x="5464175" y="5467350"/>
            <a:ext cx="47625"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6" name="Oval 45"/>
          <p:cNvSpPr>
            <a:spLocks noChangeAspect="1" noChangeArrowheads="1"/>
          </p:cNvSpPr>
          <p:nvPr/>
        </p:nvSpPr>
        <p:spPr bwMode="auto">
          <a:xfrm rot="4777107">
            <a:off x="3934619" y="4329906"/>
            <a:ext cx="58738" cy="5397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47" name="Oval 46"/>
          <p:cNvSpPr>
            <a:spLocks noChangeAspect="1" noChangeArrowheads="1"/>
          </p:cNvSpPr>
          <p:nvPr/>
        </p:nvSpPr>
        <p:spPr bwMode="auto">
          <a:xfrm rot="4777107">
            <a:off x="4830763" y="3370262"/>
            <a:ext cx="50800" cy="5397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48" name="Oval 47"/>
          <p:cNvSpPr>
            <a:spLocks noChangeAspect="1" noChangeArrowheads="1"/>
          </p:cNvSpPr>
          <p:nvPr/>
        </p:nvSpPr>
        <p:spPr bwMode="auto">
          <a:xfrm rot="4777107">
            <a:off x="5473701" y="4957762"/>
            <a:ext cx="50800" cy="603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9" name="Oval 48"/>
          <p:cNvSpPr>
            <a:spLocks noChangeAspect="1" noChangeArrowheads="1"/>
          </p:cNvSpPr>
          <p:nvPr/>
        </p:nvSpPr>
        <p:spPr bwMode="auto">
          <a:xfrm rot="4777107">
            <a:off x="3621882" y="3675856"/>
            <a:ext cx="58738" cy="603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50" name="Oval 49"/>
          <p:cNvSpPr>
            <a:spLocks noChangeAspect="1" noChangeArrowheads="1"/>
          </p:cNvSpPr>
          <p:nvPr/>
        </p:nvSpPr>
        <p:spPr bwMode="auto">
          <a:xfrm rot="4777107">
            <a:off x="5055394" y="5642769"/>
            <a:ext cx="55563" cy="603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51" name="Oval 50"/>
          <p:cNvSpPr>
            <a:spLocks noChangeAspect="1" noChangeArrowheads="1"/>
          </p:cNvSpPr>
          <p:nvPr/>
        </p:nvSpPr>
        <p:spPr bwMode="auto">
          <a:xfrm rot="4777107">
            <a:off x="6421438" y="5349875"/>
            <a:ext cx="50800" cy="603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52" name="Text Box 51"/>
          <p:cNvSpPr txBox="1">
            <a:spLocks noChangeArrowheads="1"/>
          </p:cNvSpPr>
          <p:nvPr/>
        </p:nvSpPr>
        <p:spPr bwMode="auto">
          <a:xfrm>
            <a:off x="6604000" y="2054225"/>
            <a:ext cx="3200400" cy="396875"/>
          </a:xfrm>
          <a:prstGeom prst="rect">
            <a:avLst/>
          </a:prstGeom>
          <a:noFill/>
          <a:ln w="12700">
            <a:noFill/>
            <a:miter lim="800000"/>
            <a:headEnd/>
            <a:tailEnd/>
          </a:ln>
        </p:spPr>
        <p:txBody>
          <a:bodyPr>
            <a:spAutoFit/>
          </a:bodyPr>
          <a:lstStyle/>
          <a:p>
            <a:pPr>
              <a:spcBef>
                <a:spcPct val="50000"/>
              </a:spcBef>
              <a:buClr>
                <a:schemeClr val="tx1"/>
              </a:buClr>
            </a:pPr>
            <a:r>
              <a:rPr lang="en-US" altLang="zh-CN" sz="2000" b="1" i="1"/>
              <a:t>f</a:t>
            </a:r>
            <a:r>
              <a:rPr lang="en-US" altLang="zh-CN" sz="2000" i="1"/>
              <a:t>(</a:t>
            </a:r>
            <a:r>
              <a:rPr lang="en-US" altLang="zh-CN" sz="2000" b="1" i="1"/>
              <a:t>x</a:t>
            </a:r>
            <a:r>
              <a:rPr lang="en-US" altLang="zh-CN" sz="2000" i="1"/>
              <a:t>,</a:t>
            </a:r>
            <a:r>
              <a:rPr lang="en-US" altLang="zh-CN" sz="2000" b="1" i="1">
                <a:solidFill>
                  <a:srgbClr val="00CC00"/>
                </a:solidFill>
              </a:rPr>
              <a:t>w</a:t>
            </a:r>
            <a:r>
              <a:rPr lang="en-US" altLang="zh-CN" sz="2000" i="1">
                <a:solidFill>
                  <a:srgbClr val="00CC00"/>
                </a:solidFill>
              </a:rPr>
              <a:t>,b</a:t>
            </a:r>
            <a:r>
              <a:rPr lang="en-US" altLang="zh-CN" sz="2000" i="1"/>
              <a:t>) = sign(</a:t>
            </a:r>
            <a:r>
              <a:rPr lang="en-US" altLang="zh-CN" sz="2000" b="1" i="1">
                <a:solidFill>
                  <a:srgbClr val="00CC00"/>
                </a:solidFill>
              </a:rPr>
              <a:t>w</a:t>
            </a:r>
            <a:r>
              <a:rPr lang="en-US" altLang="zh-CN" sz="2000" b="1" i="1"/>
              <a:t> x</a:t>
            </a:r>
            <a:r>
              <a:rPr lang="en-US" altLang="zh-CN" sz="2000" i="1">
                <a:solidFill>
                  <a:srgbClr val="00CC00"/>
                </a:solidFill>
              </a:rPr>
              <a:t> </a:t>
            </a:r>
            <a:r>
              <a:rPr lang="en-US" altLang="zh-CN" sz="2000" i="1"/>
              <a:t>+ </a:t>
            </a:r>
            <a:r>
              <a:rPr lang="en-US" altLang="zh-CN" sz="2000" i="1">
                <a:solidFill>
                  <a:srgbClr val="00CC00"/>
                </a:solidFill>
              </a:rPr>
              <a:t>b</a:t>
            </a:r>
            <a:r>
              <a:rPr lang="en-US" altLang="zh-CN" sz="2000" i="1"/>
              <a:t>)</a:t>
            </a:r>
          </a:p>
        </p:txBody>
      </p:sp>
      <p:sp>
        <p:nvSpPr>
          <p:cNvPr id="53" name="Line 52"/>
          <p:cNvSpPr>
            <a:spLocks noChangeShapeType="1"/>
          </p:cNvSpPr>
          <p:nvPr/>
        </p:nvSpPr>
        <p:spPr bwMode="auto">
          <a:xfrm flipV="1">
            <a:off x="4546600" y="2270125"/>
            <a:ext cx="1447800" cy="4038600"/>
          </a:xfrm>
          <a:prstGeom prst="line">
            <a:avLst/>
          </a:prstGeom>
          <a:noFill/>
          <a:ln w="12700">
            <a:solidFill>
              <a:schemeClr val="tx1"/>
            </a:solidFill>
            <a:round/>
            <a:headEnd/>
            <a:tailEnd/>
          </a:ln>
        </p:spPr>
        <p:txBody>
          <a:bodyPr anchor="ctr">
            <a:spAutoFit/>
          </a:bodyPr>
          <a:lstStyle/>
          <a:p>
            <a:endParaRPr lang="zh-CN" altLang="en-US"/>
          </a:p>
        </p:txBody>
      </p:sp>
      <p:sp>
        <p:nvSpPr>
          <p:cNvPr id="54" name="Text Box 53"/>
          <p:cNvSpPr txBox="1">
            <a:spLocks noChangeArrowheads="1"/>
          </p:cNvSpPr>
          <p:nvPr/>
        </p:nvSpPr>
        <p:spPr bwMode="auto">
          <a:xfrm>
            <a:off x="7366000" y="3794125"/>
            <a:ext cx="2438400" cy="396875"/>
          </a:xfrm>
          <a:prstGeom prst="rect">
            <a:avLst/>
          </a:prstGeom>
          <a:noFill/>
          <a:ln w="12700">
            <a:noFill/>
            <a:miter lim="800000"/>
            <a:headEnd/>
            <a:tailEnd/>
          </a:ln>
        </p:spPr>
        <p:txBody>
          <a:bodyPr>
            <a:spAutoFit/>
          </a:bodyPr>
          <a:lstStyle/>
          <a:p>
            <a:pPr>
              <a:spcBef>
                <a:spcPct val="50000"/>
              </a:spcBef>
              <a:buClr>
                <a:schemeClr val="tx1"/>
              </a:buClr>
            </a:pPr>
            <a:endParaRPr lang="zh-CN" altLang="zh-CN" sz="2000"/>
          </a:p>
        </p:txBody>
      </p:sp>
      <p:sp>
        <p:nvSpPr>
          <p:cNvPr id="55" name="Text Box 54"/>
          <p:cNvSpPr txBox="1">
            <a:spLocks noChangeArrowheads="1"/>
          </p:cNvSpPr>
          <p:nvPr/>
        </p:nvSpPr>
        <p:spPr bwMode="auto">
          <a:xfrm>
            <a:off x="7518400" y="3946525"/>
            <a:ext cx="4025900" cy="1323439"/>
          </a:xfrm>
          <a:prstGeom prst="rect">
            <a:avLst/>
          </a:prstGeom>
          <a:noFill/>
          <a:ln w="12700">
            <a:noFill/>
            <a:miter lim="800000"/>
            <a:headEnd/>
            <a:tailEnd/>
          </a:ln>
        </p:spPr>
        <p:txBody>
          <a:bodyPr wrap="square">
            <a:spAutoFit/>
          </a:bodyPr>
          <a:lstStyle/>
          <a:p>
            <a:pPr>
              <a:spcBef>
                <a:spcPct val="50000"/>
              </a:spcBef>
              <a:buClr>
                <a:schemeClr val="tx1"/>
              </a:buClr>
            </a:pPr>
            <a:r>
              <a:rPr lang="zh-CN" altLang="en-US" sz="2000" dirty="0"/>
              <a:t>这些分法都没有问题</a:t>
            </a:r>
            <a:endParaRPr lang="en-US" altLang="zh-CN" sz="2000" dirty="0"/>
          </a:p>
          <a:p>
            <a:pPr>
              <a:spcBef>
                <a:spcPct val="50000"/>
              </a:spcBef>
              <a:buClr>
                <a:schemeClr val="tx1"/>
              </a:buClr>
            </a:pPr>
            <a:endParaRPr lang="en-US" altLang="zh-CN" sz="2000" dirty="0"/>
          </a:p>
          <a:p>
            <a:pPr>
              <a:spcBef>
                <a:spcPct val="50000"/>
              </a:spcBef>
              <a:buClr>
                <a:schemeClr val="tx1"/>
              </a:buClr>
            </a:pPr>
            <a:r>
              <a:rPr lang="zh-CN" altLang="en-US" sz="2000" dirty="0"/>
              <a:t>但哪种会是最好的分法呢？</a:t>
            </a:r>
            <a:endParaRPr lang="en-US" altLang="zh-CN" sz="2000" dirty="0"/>
          </a:p>
        </p:txBody>
      </p:sp>
      <p:sp>
        <p:nvSpPr>
          <p:cNvPr id="56" name="Line 55"/>
          <p:cNvSpPr>
            <a:spLocks noChangeShapeType="1"/>
          </p:cNvSpPr>
          <p:nvPr/>
        </p:nvSpPr>
        <p:spPr bwMode="auto">
          <a:xfrm flipV="1">
            <a:off x="3403600" y="2955925"/>
            <a:ext cx="4038600" cy="2590800"/>
          </a:xfrm>
          <a:prstGeom prst="line">
            <a:avLst/>
          </a:prstGeom>
          <a:noFill/>
          <a:ln w="12700">
            <a:solidFill>
              <a:schemeClr val="tx1"/>
            </a:solidFill>
            <a:round/>
            <a:headEnd/>
            <a:tailEnd/>
          </a:ln>
        </p:spPr>
        <p:txBody>
          <a:bodyPr anchor="ctr">
            <a:spAutoFit/>
          </a:bodyPr>
          <a:lstStyle/>
          <a:p>
            <a:endParaRPr lang="zh-CN" altLang="en-US"/>
          </a:p>
        </p:txBody>
      </p:sp>
      <p:sp>
        <p:nvSpPr>
          <p:cNvPr id="57" name="Line 56"/>
          <p:cNvSpPr>
            <a:spLocks noChangeShapeType="1"/>
          </p:cNvSpPr>
          <p:nvPr/>
        </p:nvSpPr>
        <p:spPr bwMode="auto">
          <a:xfrm flipV="1">
            <a:off x="3708400" y="2803525"/>
            <a:ext cx="3124200" cy="3048000"/>
          </a:xfrm>
          <a:prstGeom prst="line">
            <a:avLst/>
          </a:prstGeom>
          <a:noFill/>
          <a:ln w="12700">
            <a:solidFill>
              <a:schemeClr val="tx1"/>
            </a:solidFill>
            <a:round/>
            <a:headEnd/>
            <a:tailEnd/>
          </a:ln>
        </p:spPr>
        <p:txBody>
          <a:bodyPr anchor="ctr">
            <a:spAutoFit/>
          </a:bodyPr>
          <a:lstStyle/>
          <a:p>
            <a:endParaRPr lang="zh-CN" altLang="en-US"/>
          </a:p>
        </p:txBody>
      </p:sp>
      <p:sp>
        <p:nvSpPr>
          <p:cNvPr id="58" name="Line 57"/>
          <p:cNvSpPr>
            <a:spLocks noChangeShapeType="1"/>
          </p:cNvSpPr>
          <p:nvPr/>
        </p:nvSpPr>
        <p:spPr bwMode="auto">
          <a:xfrm flipV="1">
            <a:off x="3175000" y="3032125"/>
            <a:ext cx="4800600" cy="2209800"/>
          </a:xfrm>
          <a:prstGeom prst="line">
            <a:avLst/>
          </a:prstGeom>
          <a:noFill/>
          <a:ln w="12700">
            <a:solidFill>
              <a:schemeClr val="tx1"/>
            </a:solidFill>
            <a:round/>
            <a:headEnd/>
            <a:tailEnd/>
          </a:ln>
        </p:spPr>
        <p:txBody>
          <a:bodyPr anchor="ctr">
            <a:spAutoFit/>
          </a:bodyPr>
          <a:lstStyle/>
          <a:p>
            <a:endParaRPr lang="zh-CN" altLang="en-US"/>
          </a:p>
        </p:txBody>
      </p:sp>
      <p:sp>
        <p:nvSpPr>
          <p:cNvPr id="59" name="Line 58"/>
          <p:cNvSpPr>
            <a:spLocks noChangeShapeType="1"/>
          </p:cNvSpPr>
          <p:nvPr/>
        </p:nvSpPr>
        <p:spPr bwMode="auto">
          <a:xfrm flipV="1">
            <a:off x="3556000" y="2803525"/>
            <a:ext cx="3810000" cy="2819400"/>
          </a:xfrm>
          <a:prstGeom prst="line">
            <a:avLst/>
          </a:prstGeom>
          <a:noFill/>
          <a:ln w="12700">
            <a:solidFill>
              <a:schemeClr val="tx1"/>
            </a:solidFill>
            <a:round/>
            <a:headEnd/>
            <a:tailEnd/>
          </a:ln>
        </p:spPr>
        <p:txBody>
          <a:bodyPr anchor="ctr">
            <a:spAutoFit/>
          </a:bodyPr>
          <a:lstStyle/>
          <a:p>
            <a:endParaRPr lang="zh-CN" altLang="en-US"/>
          </a:p>
        </p:txBody>
      </p:sp>
      <p:sp>
        <p:nvSpPr>
          <p:cNvPr id="60" name="Line 59"/>
          <p:cNvSpPr>
            <a:spLocks noChangeShapeType="1"/>
          </p:cNvSpPr>
          <p:nvPr/>
        </p:nvSpPr>
        <p:spPr bwMode="auto">
          <a:xfrm flipV="1">
            <a:off x="3479800" y="2498725"/>
            <a:ext cx="3886200" cy="3352800"/>
          </a:xfrm>
          <a:prstGeom prst="line">
            <a:avLst/>
          </a:prstGeom>
          <a:noFill/>
          <a:ln w="12700">
            <a:solidFill>
              <a:schemeClr val="tx1"/>
            </a:solidFill>
            <a:round/>
            <a:headEnd/>
            <a:tailEnd/>
          </a:ln>
        </p:spPr>
        <p:txBody>
          <a:bodyPr anchor="ctr">
            <a:spAutoFit/>
          </a:bodyPr>
          <a:lstStyle/>
          <a:p>
            <a:endParaRPr lang="zh-CN" altLang="en-US"/>
          </a:p>
        </p:txBody>
      </p:sp>
      <p:sp>
        <p:nvSpPr>
          <p:cNvPr id="61" name="Line 60"/>
          <p:cNvSpPr>
            <a:spLocks noChangeShapeType="1"/>
          </p:cNvSpPr>
          <p:nvPr/>
        </p:nvSpPr>
        <p:spPr bwMode="auto">
          <a:xfrm flipV="1">
            <a:off x="3708400" y="2346325"/>
            <a:ext cx="3429000" cy="3352800"/>
          </a:xfrm>
          <a:prstGeom prst="line">
            <a:avLst/>
          </a:prstGeom>
          <a:noFill/>
          <a:ln w="12700">
            <a:solidFill>
              <a:schemeClr val="tx1"/>
            </a:solidFill>
            <a:round/>
            <a:headEnd/>
            <a:tailEnd/>
          </a:ln>
        </p:spPr>
        <p:txBody>
          <a:bodyPr anchor="ctr">
            <a:spAutoFit/>
          </a:bodyPr>
          <a:lstStyle/>
          <a:p>
            <a:endParaRPr lang="zh-CN" altLang="en-US"/>
          </a:p>
        </p:txBody>
      </p:sp>
      <p:sp>
        <p:nvSpPr>
          <p:cNvPr id="62" name="Line 61"/>
          <p:cNvSpPr>
            <a:spLocks noChangeShapeType="1"/>
          </p:cNvSpPr>
          <p:nvPr/>
        </p:nvSpPr>
        <p:spPr bwMode="auto">
          <a:xfrm flipV="1">
            <a:off x="3937000" y="2727325"/>
            <a:ext cx="2743200" cy="3505200"/>
          </a:xfrm>
          <a:prstGeom prst="line">
            <a:avLst/>
          </a:prstGeom>
          <a:noFill/>
          <a:ln w="12700">
            <a:solidFill>
              <a:schemeClr val="tx1"/>
            </a:solidFill>
            <a:round/>
            <a:headEnd/>
            <a:tailEnd/>
          </a:ln>
        </p:spPr>
        <p:txBody>
          <a:bodyPr anchor="ctr">
            <a:spAutoFit/>
          </a:bodyPr>
          <a:lstStyle/>
          <a:p>
            <a:endParaRPr lang="zh-CN" altLang="en-US"/>
          </a:p>
        </p:txBody>
      </p:sp>
      <p:sp>
        <p:nvSpPr>
          <p:cNvPr id="63" name="Line 62"/>
          <p:cNvSpPr>
            <a:spLocks noChangeShapeType="1"/>
          </p:cNvSpPr>
          <p:nvPr/>
        </p:nvSpPr>
        <p:spPr bwMode="auto">
          <a:xfrm flipV="1">
            <a:off x="3479800" y="2803525"/>
            <a:ext cx="4114800" cy="2819400"/>
          </a:xfrm>
          <a:prstGeom prst="line">
            <a:avLst/>
          </a:prstGeom>
          <a:noFill/>
          <a:ln w="12700">
            <a:solidFill>
              <a:schemeClr val="tx1"/>
            </a:solidFill>
            <a:round/>
            <a:headEnd/>
            <a:tailEnd/>
          </a:ln>
        </p:spPr>
        <p:txBody>
          <a:bodyPr anchor="ctr">
            <a:spAutoFit/>
          </a:bodyPr>
          <a:lstStyle/>
          <a:p>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2"/>
                </a:solidFill>
              </a:rPr>
              <a:t>分类边距</a:t>
            </a: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42</a:t>
            </a:fld>
            <a:endParaRPr lang="en-US" dirty="0"/>
          </a:p>
        </p:txBody>
      </p:sp>
      <p:sp>
        <p:nvSpPr>
          <p:cNvPr id="7" name="Rectangle 8"/>
          <p:cNvSpPr>
            <a:spLocks noChangeArrowheads="1"/>
          </p:cNvSpPr>
          <p:nvPr/>
        </p:nvSpPr>
        <p:spPr bwMode="auto">
          <a:xfrm>
            <a:off x="5918200" y="1258253"/>
            <a:ext cx="1600200" cy="654050"/>
          </a:xfrm>
          <a:prstGeom prst="rect">
            <a:avLst/>
          </a:prstGeom>
          <a:solidFill>
            <a:srgbClr val="FFCCFF"/>
          </a:solidFill>
          <a:ln w="12700">
            <a:solidFill>
              <a:schemeClr val="tx1"/>
            </a:solidFill>
            <a:miter lim="800000"/>
            <a:headEnd/>
            <a:tailEnd/>
          </a:ln>
        </p:spPr>
        <p:txBody>
          <a:bodyPr anchor="ctr">
            <a:spAutoFit/>
          </a:bodyPr>
          <a:lstStyle/>
          <a:p>
            <a:pPr>
              <a:spcBef>
                <a:spcPct val="50000"/>
              </a:spcBef>
              <a:buClr>
                <a:schemeClr val="tx1"/>
              </a:buClr>
            </a:pPr>
            <a:r>
              <a:rPr lang="en-US" altLang="zh-CN" sz="3600" i="1"/>
              <a:t>f </a:t>
            </a:r>
            <a:r>
              <a:rPr lang="en-US" altLang="zh-CN" sz="2000"/>
              <a:t>        </a:t>
            </a:r>
          </a:p>
        </p:txBody>
      </p:sp>
      <p:sp>
        <p:nvSpPr>
          <p:cNvPr id="8" name="Line 9"/>
          <p:cNvSpPr>
            <a:spLocks noChangeShapeType="1"/>
          </p:cNvSpPr>
          <p:nvPr/>
        </p:nvSpPr>
        <p:spPr bwMode="auto">
          <a:xfrm>
            <a:off x="4546600" y="1548765"/>
            <a:ext cx="1371600" cy="0"/>
          </a:xfrm>
          <a:prstGeom prst="line">
            <a:avLst/>
          </a:prstGeom>
          <a:noFill/>
          <a:ln w="12700">
            <a:solidFill>
              <a:schemeClr val="tx1"/>
            </a:solidFill>
            <a:round/>
            <a:headEnd/>
            <a:tailEnd type="triangle" w="med" len="med"/>
          </a:ln>
        </p:spPr>
        <p:txBody>
          <a:bodyPr wrap="none" anchor="ctr">
            <a:spAutoFit/>
          </a:bodyPr>
          <a:lstStyle/>
          <a:p>
            <a:endParaRPr lang="zh-CN" altLang="en-US"/>
          </a:p>
        </p:txBody>
      </p:sp>
      <p:sp>
        <p:nvSpPr>
          <p:cNvPr id="9" name="Text Box 10"/>
          <p:cNvSpPr txBox="1">
            <a:spLocks noChangeArrowheads="1"/>
          </p:cNvSpPr>
          <p:nvPr/>
        </p:nvSpPr>
        <p:spPr bwMode="auto">
          <a:xfrm>
            <a:off x="4089400" y="1243965"/>
            <a:ext cx="609600" cy="519113"/>
          </a:xfrm>
          <a:prstGeom prst="rect">
            <a:avLst/>
          </a:prstGeom>
          <a:noFill/>
          <a:ln w="12700">
            <a:noFill/>
            <a:miter lim="800000"/>
            <a:headEnd/>
            <a:tailEnd/>
          </a:ln>
        </p:spPr>
        <p:txBody>
          <a:bodyPr>
            <a:spAutoFit/>
          </a:bodyPr>
          <a:lstStyle/>
          <a:p>
            <a:pPr>
              <a:spcBef>
                <a:spcPct val="50000"/>
              </a:spcBef>
              <a:buClr>
                <a:schemeClr val="tx1"/>
              </a:buClr>
            </a:pPr>
            <a:r>
              <a:rPr lang="en-US" altLang="zh-CN" sz="2800" b="1" i="1"/>
              <a:t>x</a:t>
            </a:r>
          </a:p>
        </p:txBody>
      </p:sp>
      <p:sp>
        <p:nvSpPr>
          <p:cNvPr id="10" name="Line 11"/>
          <p:cNvSpPr>
            <a:spLocks noChangeShapeType="1"/>
          </p:cNvSpPr>
          <p:nvPr/>
        </p:nvSpPr>
        <p:spPr bwMode="auto">
          <a:xfrm>
            <a:off x="6604000" y="862965"/>
            <a:ext cx="0" cy="381000"/>
          </a:xfrm>
          <a:prstGeom prst="line">
            <a:avLst/>
          </a:prstGeom>
          <a:noFill/>
          <a:ln w="12700">
            <a:solidFill>
              <a:schemeClr val="tx1"/>
            </a:solidFill>
            <a:round/>
            <a:headEnd/>
            <a:tailEnd type="triangle" w="med" len="med"/>
          </a:ln>
        </p:spPr>
        <p:txBody>
          <a:bodyPr wrap="none" anchor="ctr">
            <a:spAutoFit/>
          </a:bodyPr>
          <a:lstStyle/>
          <a:p>
            <a:endParaRPr lang="zh-CN" altLang="en-US"/>
          </a:p>
        </p:txBody>
      </p:sp>
      <p:sp>
        <p:nvSpPr>
          <p:cNvPr id="11" name="Line 13"/>
          <p:cNvSpPr>
            <a:spLocks noChangeShapeType="1"/>
          </p:cNvSpPr>
          <p:nvPr/>
        </p:nvSpPr>
        <p:spPr bwMode="auto">
          <a:xfrm>
            <a:off x="7518400" y="1548765"/>
            <a:ext cx="1371600" cy="0"/>
          </a:xfrm>
          <a:prstGeom prst="line">
            <a:avLst/>
          </a:prstGeom>
          <a:noFill/>
          <a:ln w="12700">
            <a:solidFill>
              <a:schemeClr val="tx1"/>
            </a:solidFill>
            <a:round/>
            <a:headEnd/>
            <a:tailEnd type="triangle" w="med" len="med"/>
          </a:ln>
        </p:spPr>
        <p:txBody>
          <a:bodyPr wrap="none" anchor="ctr">
            <a:spAutoFit/>
          </a:bodyPr>
          <a:lstStyle/>
          <a:p>
            <a:endParaRPr lang="zh-CN" altLang="en-US"/>
          </a:p>
        </p:txBody>
      </p:sp>
      <p:sp>
        <p:nvSpPr>
          <p:cNvPr id="12" name="Text Box 14"/>
          <p:cNvSpPr txBox="1">
            <a:spLocks noChangeArrowheads="1"/>
          </p:cNvSpPr>
          <p:nvPr/>
        </p:nvSpPr>
        <p:spPr bwMode="auto">
          <a:xfrm>
            <a:off x="8890000" y="1320165"/>
            <a:ext cx="838200" cy="579438"/>
          </a:xfrm>
          <a:prstGeom prst="rect">
            <a:avLst/>
          </a:prstGeom>
          <a:noFill/>
          <a:ln w="12700">
            <a:noFill/>
            <a:miter lim="800000"/>
            <a:headEnd/>
            <a:tailEnd/>
          </a:ln>
        </p:spPr>
        <p:txBody>
          <a:bodyPr>
            <a:spAutoFit/>
          </a:bodyPr>
          <a:lstStyle/>
          <a:p>
            <a:pPr>
              <a:spcBef>
                <a:spcPct val="20000"/>
              </a:spcBef>
              <a:buClr>
                <a:schemeClr val="tx1"/>
              </a:buClr>
            </a:pPr>
            <a:r>
              <a:rPr lang="en-US" altLang="zh-CN" sz="3200"/>
              <a:t>y</a:t>
            </a:r>
            <a:r>
              <a:rPr lang="en-US" altLang="zh-CN" sz="3200" baseline="30000"/>
              <a:t>est</a:t>
            </a:r>
          </a:p>
        </p:txBody>
      </p:sp>
      <p:sp>
        <p:nvSpPr>
          <p:cNvPr id="13" name="Line 18"/>
          <p:cNvSpPr>
            <a:spLocks noChangeShapeType="1"/>
          </p:cNvSpPr>
          <p:nvPr/>
        </p:nvSpPr>
        <p:spPr bwMode="auto">
          <a:xfrm>
            <a:off x="2444750" y="2766378"/>
            <a:ext cx="0" cy="3505200"/>
          </a:xfrm>
          <a:prstGeom prst="line">
            <a:avLst/>
          </a:prstGeom>
          <a:noFill/>
          <a:ln w="38100">
            <a:solidFill>
              <a:schemeClr val="hlink"/>
            </a:solidFill>
            <a:round/>
            <a:headEnd/>
            <a:tailEnd/>
          </a:ln>
        </p:spPr>
        <p:txBody>
          <a:bodyPr wrap="none" anchor="ctr">
            <a:spAutoFit/>
          </a:bodyPr>
          <a:lstStyle/>
          <a:p>
            <a:endParaRPr lang="zh-CN" altLang="en-US"/>
          </a:p>
        </p:txBody>
      </p:sp>
      <p:sp>
        <p:nvSpPr>
          <p:cNvPr id="14" name="Line 19"/>
          <p:cNvSpPr>
            <a:spLocks noChangeShapeType="1"/>
          </p:cNvSpPr>
          <p:nvPr/>
        </p:nvSpPr>
        <p:spPr bwMode="auto">
          <a:xfrm flipV="1">
            <a:off x="2292350" y="6119178"/>
            <a:ext cx="3657600" cy="0"/>
          </a:xfrm>
          <a:prstGeom prst="line">
            <a:avLst/>
          </a:prstGeom>
          <a:noFill/>
          <a:ln w="38100">
            <a:noFill/>
            <a:round/>
            <a:headEnd/>
            <a:tailEnd/>
          </a:ln>
        </p:spPr>
        <p:txBody>
          <a:bodyPr anchor="ctr">
            <a:spAutoFit/>
          </a:bodyPr>
          <a:lstStyle/>
          <a:p>
            <a:endParaRPr lang="zh-CN" altLang="en-US"/>
          </a:p>
        </p:txBody>
      </p:sp>
      <p:sp>
        <p:nvSpPr>
          <p:cNvPr id="15" name="Oval 20"/>
          <p:cNvSpPr>
            <a:spLocks noChangeAspect="1" noChangeArrowheads="1"/>
          </p:cNvSpPr>
          <p:nvPr/>
        </p:nvSpPr>
        <p:spPr bwMode="auto">
          <a:xfrm>
            <a:off x="3571875" y="5588953"/>
            <a:ext cx="60325" cy="476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16" name="Oval 21"/>
          <p:cNvSpPr>
            <a:spLocks noChangeAspect="1" noChangeArrowheads="1"/>
          </p:cNvSpPr>
          <p:nvPr/>
        </p:nvSpPr>
        <p:spPr bwMode="auto">
          <a:xfrm>
            <a:off x="2339975" y="4460240"/>
            <a:ext cx="60325" cy="476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17" name="Oval 22"/>
          <p:cNvSpPr>
            <a:spLocks noChangeAspect="1" noChangeArrowheads="1"/>
          </p:cNvSpPr>
          <p:nvPr/>
        </p:nvSpPr>
        <p:spPr bwMode="auto">
          <a:xfrm>
            <a:off x="4194175" y="3371215"/>
            <a:ext cx="60325" cy="476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18" name="Oval 23"/>
          <p:cNvSpPr>
            <a:spLocks noChangeAspect="1" noChangeArrowheads="1"/>
          </p:cNvSpPr>
          <p:nvPr/>
        </p:nvSpPr>
        <p:spPr bwMode="auto">
          <a:xfrm>
            <a:off x="4257675" y="4191953"/>
            <a:ext cx="60325" cy="476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19" name="Oval 24"/>
          <p:cNvSpPr>
            <a:spLocks noChangeAspect="1" noChangeArrowheads="1"/>
          </p:cNvSpPr>
          <p:nvPr/>
        </p:nvSpPr>
        <p:spPr bwMode="auto">
          <a:xfrm>
            <a:off x="3263900" y="3220403"/>
            <a:ext cx="60325" cy="50800"/>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20" name="Oval 25"/>
          <p:cNvSpPr>
            <a:spLocks noChangeAspect="1" noChangeArrowheads="1"/>
          </p:cNvSpPr>
          <p:nvPr/>
        </p:nvSpPr>
        <p:spPr bwMode="auto">
          <a:xfrm>
            <a:off x="3740150" y="4290378"/>
            <a:ext cx="53975" cy="476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21" name="Oval 26"/>
          <p:cNvSpPr>
            <a:spLocks noChangeAspect="1" noChangeArrowheads="1"/>
          </p:cNvSpPr>
          <p:nvPr/>
        </p:nvSpPr>
        <p:spPr bwMode="auto">
          <a:xfrm>
            <a:off x="2901950" y="3680778"/>
            <a:ext cx="60325" cy="58737"/>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22" name="Oval 27"/>
          <p:cNvSpPr>
            <a:spLocks noChangeAspect="1" noChangeArrowheads="1"/>
          </p:cNvSpPr>
          <p:nvPr/>
        </p:nvSpPr>
        <p:spPr bwMode="auto">
          <a:xfrm>
            <a:off x="4959350" y="4671378"/>
            <a:ext cx="60325" cy="50800"/>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23" name="Oval 28"/>
          <p:cNvSpPr>
            <a:spLocks noChangeAspect="1" noChangeArrowheads="1"/>
          </p:cNvSpPr>
          <p:nvPr/>
        </p:nvSpPr>
        <p:spPr bwMode="auto">
          <a:xfrm rot="20481726">
            <a:off x="3741738" y="4999990"/>
            <a:ext cx="53975" cy="476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24" name="Oval 29"/>
          <p:cNvSpPr>
            <a:spLocks noChangeAspect="1" noChangeArrowheads="1"/>
          </p:cNvSpPr>
          <p:nvPr/>
        </p:nvSpPr>
        <p:spPr bwMode="auto">
          <a:xfrm rot="20481726">
            <a:off x="5857875" y="3785553"/>
            <a:ext cx="60325" cy="50800"/>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25" name="Oval 30"/>
          <p:cNvSpPr>
            <a:spLocks noChangeAspect="1" noChangeArrowheads="1"/>
          </p:cNvSpPr>
          <p:nvPr/>
        </p:nvSpPr>
        <p:spPr bwMode="auto">
          <a:xfrm rot="20481726">
            <a:off x="5149850" y="5101590"/>
            <a:ext cx="60325" cy="50800"/>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26" name="Oval 31"/>
          <p:cNvSpPr>
            <a:spLocks noChangeAspect="1" noChangeArrowheads="1"/>
          </p:cNvSpPr>
          <p:nvPr/>
        </p:nvSpPr>
        <p:spPr bwMode="auto">
          <a:xfrm rot="20481726">
            <a:off x="2978150" y="3223578"/>
            <a:ext cx="60325" cy="50800"/>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27" name="Oval 32"/>
          <p:cNvSpPr>
            <a:spLocks noChangeAspect="1" noChangeArrowheads="1"/>
          </p:cNvSpPr>
          <p:nvPr/>
        </p:nvSpPr>
        <p:spPr bwMode="auto">
          <a:xfrm rot="20481726">
            <a:off x="4565650" y="4141153"/>
            <a:ext cx="60325" cy="50800"/>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28" name="Oval 33"/>
          <p:cNvSpPr>
            <a:spLocks noChangeAspect="1" noChangeArrowheads="1"/>
          </p:cNvSpPr>
          <p:nvPr/>
        </p:nvSpPr>
        <p:spPr bwMode="auto">
          <a:xfrm rot="20481726">
            <a:off x="5721350" y="5052378"/>
            <a:ext cx="60325" cy="476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29" name="Oval 34"/>
          <p:cNvSpPr>
            <a:spLocks noChangeAspect="1" noChangeArrowheads="1"/>
          </p:cNvSpPr>
          <p:nvPr/>
        </p:nvSpPr>
        <p:spPr bwMode="auto">
          <a:xfrm rot="20481726">
            <a:off x="2968625" y="4196715"/>
            <a:ext cx="60325" cy="476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30" name="Oval 35"/>
          <p:cNvSpPr>
            <a:spLocks noChangeAspect="1" noChangeArrowheads="1"/>
          </p:cNvSpPr>
          <p:nvPr/>
        </p:nvSpPr>
        <p:spPr bwMode="auto">
          <a:xfrm rot="5895381">
            <a:off x="3721100" y="3614103"/>
            <a:ext cx="47625" cy="5397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31" name="Oval 36"/>
          <p:cNvSpPr>
            <a:spLocks noChangeAspect="1" noChangeArrowheads="1"/>
          </p:cNvSpPr>
          <p:nvPr/>
        </p:nvSpPr>
        <p:spPr bwMode="auto">
          <a:xfrm rot="5895381">
            <a:off x="3990182" y="5799296"/>
            <a:ext cx="55562" cy="603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2" name="Oval 37"/>
          <p:cNvSpPr>
            <a:spLocks noChangeAspect="1" noChangeArrowheads="1"/>
          </p:cNvSpPr>
          <p:nvPr/>
        </p:nvSpPr>
        <p:spPr bwMode="auto">
          <a:xfrm rot="5895381">
            <a:off x="2968625" y="4655503"/>
            <a:ext cx="47625" cy="603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33" name="Oval 38"/>
          <p:cNvSpPr>
            <a:spLocks noChangeAspect="1" noChangeArrowheads="1"/>
          </p:cNvSpPr>
          <p:nvPr/>
        </p:nvSpPr>
        <p:spPr bwMode="auto">
          <a:xfrm rot="5895381">
            <a:off x="4197350" y="2950528"/>
            <a:ext cx="47625" cy="5397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34" name="Oval 39"/>
          <p:cNvSpPr>
            <a:spLocks noChangeAspect="1" noChangeArrowheads="1"/>
          </p:cNvSpPr>
          <p:nvPr/>
        </p:nvSpPr>
        <p:spPr bwMode="auto">
          <a:xfrm rot="5895381">
            <a:off x="5158582" y="4700746"/>
            <a:ext cx="58738" cy="603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5" name="Oval 40"/>
          <p:cNvSpPr>
            <a:spLocks noChangeAspect="1" noChangeArrowheads="1"/>
          </p:cNvSpPr>
          <p:nvPr/>
        </p:nvSpPr>
        <p:spPr bwMode="auto">
          <a:xfrm rot="5895381">
            <a:off x="4224338" y="4636453"/>
            <a:ext cx="47625"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6" name="Oval 41"/>
          <p:cNvSpPr>
            <a:spLocks noChangeAspect="1" noChangeArrowheads="1"/>
          </p:cNvSpPr>
          <p:nvPr/>
        </p:nvSpPr>
        <p:spPr bwMode="auto">
          <a:xfrm rot="5895381">
            <a:off x="5473700" y="3922078"/>
            <a:ext cx="47625"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7" name="Oval 42"/>
          <p:cNvSpPr>
            <a:spLocks noChangeAspect="1" noChangeArrowheads="1"/>
          </p:cNvSpPr>
          <p:nvPr/>
        </p:nvSpPr>
        <p:spPr bwMode="auto">
          <a:xfrm rot="5895381">
            <a:off x="2941638" y="2902903"/>
            <a:ext cx="47625" cy="603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38" name="Oval 43"/>
          <p:cNvSpPr>
            <a:spLocks noChangeAspect="1" noChangeArrowheads="1"/>
          </p:cNvSpPr>
          <p:nvPr/>
        </p:nvSpPr>
        <p:spPr bwMode="auto">
          <a:xfrm rot="5895381">
            <a:off x="5114925" y="3830003"/>
            <a:ext cx="47625"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9" name="Oval 44"/>
          <p:cNvSpPr>
            <a:spLocks noChangeAspect="1" noChangeArrowheads="1"/>
          </p:cNvSpPr>
          <p:nvPr/>
        </p:nvSpPr>
        <p:spPr bwMode="auto">
          <a:xfrm rot="5895381">
            <a:off x="4971257" y="5275421"/>
            <a:ext cx="58738"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0" name="Oval 45"/>
          <p:cNvSpPr>
            <a:spLocks noChangeAspect="1" noChangeArrowheads="1"/>
          </p:cNvSpPr>
          <p:nvPr/>
        </p:nvSpPr>
        <p:spPr bwMode="auto">
          <a:xfrm rot="4777107">
            <a:off x="3352007" y="4091146"/>
            <a:ext cx="58738" cy="603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41" name="Oval 46"/>
          <p:cNvSpPr>
            <a:spLocks noChangeAspect="1" noChangeArrowheads="1"/>
          </p:cNvSpPr>
          <p:nvPr/>
        </p:nvSpPr>
        <p:spPr bwMode="auto">
          <a:xfrm rot="4777107">
            <a:off x="4505325" y="5811203"/>
            <a:ext cx="47625"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2" name="Oval 47"/>
          <p:cNvSpPr>
            <a:spLocks noChangeAspect="1" noChangeArrowheads="1"/>
          </p:cNvSpPr>
          <p:nvPr/>
        </p:nvSpPr>
        <p:spPr bwMode="auto">
          <a:xfrm rot="4777107">
            <a:off x="4200525" y="5430203"/>
            <a:ext cx="47625"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3" name="Oval 48"/>
          <p:cNvSpPr>
            <a:spLocks noChangeAspect="1" noChangeArrowheads="1"/>
          </p:cNvSpPr>
          <p:nvPr/>
        </p:nvSpPr>
        <p:spPr bwMode="auto">
          <a:xfrm rot="4777107">
            <a:off x="2670969" y="4292759"/>
            <a:ext cx="58737" cy="5397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44" name="Oval 49"/>
          <p:cNvSpPr>
            <a:spLocks noChangeAspect="1" noChangeArrowheads="1"/>
          </p:cNvSpPr>
          <p:nvPr/>
        </p:nvSpPr>
        <p:spPr bwMode="auto">
          <a:xfrm rot="4777107">
            <a:off x="3567113" y="3333115"/>
            <a:ext cx="50800" cy="5397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45" name="Oval 50"/>
          <p:cNvSpPr>
            <a:spLocks noChangeAspect="1" noChangeArrowheads="1"/>
          </p:cNvSpPr>
          <p:nvPr/>
        </p:nvSpPr>
        <p:spPr bwMode="auto">
          <a:xfrm rot="4777107">
            <a:off x="4210051" y="4920615"/>
            <a:ext cx="50800" cy="603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6" name="Oval 51"/>
          <p:cNvSpPr>
            <a:spLocks noChangeAspect="1" noChangeArrowheads="1"/>
          </p:cNvSpPr>
          <p:nvPr/>
        </p:nvSpPr>
        <p:spPr bwMode="auto">
          <a:xfrm rot="4777107">
            <a:off x="2358232" y="3638709"/>
            <a:ext cx="58737" cy="603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47" name="Oval 52"/>
          <p:cNvSpPr>
            <a:spLocks noChangeAspect="1" noChangeArrowheads="1"/>
          </p:cNvSpPr>
          <p:nvPr/>
        </p:nvSpPr>
        <p:spPr bwMode="auto">
          <a:xfrm rot="4777107">
            <a:off x="3791745" y="5605621"/>
            <a:ext cx="55562" cy="603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8" name="Oval 53"/>
          <p:cNvSpPr>
            <a:spLocks noChangeAspect="1" noChangeArrowheads="1"/>
          </p:cNvSpPr>
          <p:nvPr/>
        </p:nvSpPr>
        <p:spPr bwMode="auto">
          <a:xfrm rot="4777107">
            <a:off x="5157788" y="5312727"/>
            <a:ext cx="50800" cy="603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9" name="Text Box 54"/>
          <p:cNvSpPr txBox="1">
            <a:spLocks noChangeArrowheads="1"/>
          </p:cNvSpPr>
          <p:nvPr/>
        </p:nvSpPr>
        <p:spPr bwMode="auto">
          <a:xfrm>
            <a:off x="6070600" y="2158365"/>
            <a:ext cx="3200400" cy="396875"/>
          </a:xfrm>
          <a:prstGeom prst="rect">
            <a:avLst/>
          </a:prstGeom>
          <a:noFill/>
          <a:ln w="12700">
            <a:noFill/>
            <a:miter lim="800000"/>
            <a:headEnd/>
            <a:tailEnd/>
          </a:ln>
        </p:spPr>
        <p:txBody>
          <a:bodyPr>
            <a:spAutoFit/>
          </a:bodyPr>
          <a:lstStyle/>
          <a:p>
            <a:pPr>
              <a:spcBef>
                <a:spcPct val="50000"/>
              </a:spcBef>
              <a:buClr>
                <a:schemeClr val="tx1"/>
              </a:buClr>
            </a:pPr>
            <a:r>
              <a:rPr lang="en-US" altLang="zh-CN" sz="2000" b="1" i="1"/>
              <a:t>f</a:t>
            </a:r>
            <a:r>
              <a:rPr lang="en-US" altLang="zh-CN" sz="2000" i="1"/>
              <a:t>(</a:t>
            </a:r>
            <a:r>
              <a:rPr lang="en-US" altLang="zh-CN" sz="2000" b="1" i="1"/>
              <a:t>x</a:t>
            </a:r>
            <a:r>
              <a:rPr lang="en-US" altLang="zh-CN" sz="2000" i="1"/>
              <a:t>,</a:t>
            </a:r>
            <a:r>
              <a:rPr lang="en-US" altLang="zh-CN" sz="2000" b="1" i="1">
                <a:solidFill>
                  <a:srgbClr val="00CC00"/>
                </a:solidFill>
              </a:rPr>
              <a:t>w</a:t>
            </a:r>
            <a:r>
              <a:rPr lang="en-US" altLang="zh-CN" sz="2000" i="1">
                <a:solidFill>
                  <a:srgbClr val="00CC00"/>
                </a:solidFill>
              </a:rPr>
              <a:t>,b</a:t>
            </a:r>
            <a:r>
              <a:rPr lang="en-US" altLang="zh-CN" sz="2000" i="1"/>
              <a:t>) = sign(</a:t>
            </a:r>
            <a:r>
              <a:rPr lang="en-US" altLang="zh-CN" sz="2000" b="1" i="1">
                <a:solidFill>
                  <a:srgbClr val="00CC00"/>
                </a:solidFill>
              </a:rPr>
              <a:t>w</a:t>
            </a:r>
            <a:r>
              <a:rPr lang="en-US" altLang="zh-CN" sz="2000" b="1" i="1"/>
              <a:t> x</a:t>
            </a:r>
            <a:r>
              <a:rPr lang="en-US" altLang="zh-CN" sz="2000" i="1">
                <a:solidFill>
                  <a:srgbClr val="00CC00"/>
                </a:solidFill>
              </a:rPr>
              <a:t> +</a:t>
            </a:r>
            <a:r>
              <a:rPr lang="en-US" altLang="zh-CN" sz="2000" i="1"/>
              <a:t> </a:t>
            </a:r>
            <a:r>
              <a:rPr lang="en-US" altLang="zh-CN" sz="2000" i="1">
                <a:solidFill>
                  <a:srgbClr val="00CC00"/>
                </a:solidFill>
              </a:rPr>
              <a:t>b</a:t>
            </a:r>
            <a:r>
              <a:rPr lang="en-US" altLang="zh-CN" sz="2000" i="1"/>
              <a:t>)</a:t>
            </a:r>
          </a:p>
        </p:txBody>
      </p:sp>
      <p:sp>
        <p:nvSpPr>
          <p:cNvPr id="50" name="Text Box 55"/>
          <p:cNvSpPr txBox="1">
            <a:spLocks noChangeArrowheads="1"/>
          </p:cNvSpPr>
          <p:nvPr/>
        </p:nvSpPr>
        <p:spPr bwMode="auto">
          <a:xfrm>
            <a:off x="7162800" y="3663315"/>
            <a:ext cx="2438400" cy="396875"/>
          </a:xfrm>
          <a:prstGeom prst="rect">
            <a:avLst/>
          </a:prstGeom>
          <a:noFill/>
          <a:ln w="12700">
            <a:noFill/>
            <a:miter lim="800000"/>
            <a:headEnd/>
            <a:tailEnd/>
          </a:ln>
        </p:spPr>
        <p:txBody>
          <a:bodyPr>
            <a:spAutoFit/>
          </a:bodyPr>
          <a:lstStyle/>
          <a:p>
            <a:pPr>
              <a:spcBef>
                <a:spcPct val="50000"/>
              </a:spcBef>
              <a:buClr>
                <a:schemeClr val="tx1"/>
              </a:buClr>
            </a:pPr>
            <a:endParaRPr lang="zh-CN" altLang="zh-CN" sz="2000"/>
          </a:p>
        </p:txBody>
      </p:sp>
      <p:sp>
        <p:nvSpPr>
          <p:cNvPr id="51" name="Text Box 56"/>
          <p:cNvSpPr txBox="1">
            <a:spLocks noChangeArrowheads="1"/>
          </p:cNvSpPr>
          <p:nvPr/>
        </p:nvSpPr>
        <p:spPr bwMode="auto">
          <a:xfrm>
            <a:off x="6408738" y="3215640"/>
            <a:ext cx="5491162" cy="1015663"/>
          </a:xfrm>
          <a:prstGeom prst="rect">
            <a:avLst/>
          </a:prstGeom>
          <a:noFill/>
          <a:ln w="12700">
            <a:noFill/>
            <a:miter lim="800000"/>
            <a:headEnd/>
            <a:tailEnd/>
          </a:ln>
        </p:spPr>
        <p:txBody>
          <a:bodyPr wrap="square">
            <a:spAutoFit/>
          </a:bodyPr>
          <a:lstStyle/>
          <a:p>
            <a:pPr algn="just">
              <a:spcBef>
                <a:spcPct val="50000"/>
              </a:spcBef>
              <a:buClr>
                <a:schemeClr val="tx1"/>
              </a:buClr>
            </a:pPr>
            <a:r>
              <a:rPr lang="zh-CN" altLang="en-US" sz="2400" dirty="0"/>
              <a:t>将线性分类器的</a:t>
            </a:r>
            <a:r>
              <a:rPr lang="zh-CN" altLang="en-US" sz="2400" dirty="0">
                <a:solidFill>
                  <a:srgbClr val="FF0000"/>
                </a:solidFill>
              </a:rPr>
              <a:t>边距</a:t>
            </a:r>
            <a:r>
              <a:rPr lang="zh-CN" altLang="en-US" sz="2400" dirty="0"/>
              <a:t>定义为：</a:t>
            </a:r>
            <a:endParaRPr lang="en-US" altLang="zh-CN" sz="2400" dirty="0"/>
          </a:p>
          <a:p>
            <a:pPr algn="just">
              <a:spcBef>
                <a:spcPct val="50000"/>
              </a:spcBef>
              <a:buClr>
                <a:schemeClr val="tx1"/>
              </a:buClr>
            </a:pPr>
            <a:r>
              <a:rPr lang="zh-CN" altLang="en-US" sz="2400" dirty="0"/>
              <a:t>边界在到达数据点之前可以增加的宽度。</a:t>
            </a:r>
            <a:endParaRPr lang="en-US" altLang="zh-CN" sz="2400" dirty="0"/>
          </a:p>
        </p:txBody>
      </p:sp>
      <p:grpSp>
        <p:nvGrpSpPr>
          <p:cNvPr id="52" name="Group 57"/>
          <p:cNvGrpSpPr>
            <a:grpSpLocks/>
          </p:cNvGrpSpPr>
          <p:nvPr/>
        </p:nvGrpSpPr>
        <p:grpSpPr bwMode="auto">
          <a:xfrm rot="-4217956">
            <a:off x="1316832" y="4403883"/>
            <a:ext cx="5143500" cy="49213"/>
            <a:chOff x="960" y="3888"/>
            <a:chExt cx="3504" cy="0"/>
          </a:xfrm>
        </p:grpSpPr>
        <p:sp>
          <p:nvSpPr>
            <p:cNvPr id="53" name="Line 58"/>
            <p:cNvSpPr>
              <a:spLocks noChangeShapeType="1"/>
            </p:cNvSpPr>
            <p:nvPr/>
          </p:nvSpPr>
          <p:spPr bwMode="auto">
            <a:xfrm>
              <a:off x="1008" y="3888"/>
              <a:ext cx="3408" cy="0"/>
            </a:xfrm>
            <a:prstGeom prst="line">
              <a:avLst/>
            </a:prstGeom>
            <a:noFill/>
            <a:ln w="104775">
              <a:solidFill>
                <a:schemeClr val="accent2"/>
              </a:solidFill>
              <a:round/>
              <a:headEnd/>
              <a:tailEnd/>
            </a:ln>
          </p:spPr>
          <p:txBody>
            <a:bodyPr>
              <a:spAutoFit/>
            </a:bodyPr>
            <a:lstStyle/>
            <a:p>
              <a:endParaRPr lang="zh-CN" altLang="en-US"/>
            </a:p>
          </p:txBody>
        </p:sp>
        <p:sp>
          <p:nvSpPr>
            <p:cNvPr id="54" name="Line 59"/>
            <p:cNvSpPr>
              <a:spLocks noChangeShapeType="1"/>
            </p:cNvSpPr>
            <p:nvPr/>
          </p:nvSpPr>
          <p:spPr bwMode="auto">
            <a:xfrm>
              <a:off x="960" y="3888"/>
              <a:ext cx="3504" cy="0"/>
            </a:xfrm>
            <a:prstGeom prst="line">
              <a:avLst/>
            </a:prstGeom>
            <a:noFill/>
            <a:ln w="12700">
              <a:solidFill>
                <a:schemeClr val="tx1"/>
              </a:solidFill>
              <a:round/>
              <a:headEnd/>
              <a:tailEnd/>
            </a:ln>
          </p:spPr>
          <p:txBody>
            <a:bodyPr>
              <a:spAutoFit/>
            </a:bodyPr>
            <a:lstStyle/>
            <a:p>
              <a:endParaRPr lang="zh-CN" altLang="en-US"/>
            </a:p>
          </p:txBody>
        </p:sp>
      </p:grpSp>
      <p:sp>
        <p:nvSpPr>
          <p:cNvPr id="55" name="Rectangle 61"/>
          <p:cNvSpPr>
            <a:spLocks noChangeArrowheads="1"/>
          </p:cNvSpPr>
          <p:nvPr/>
        </p:nvSpPr>
        <p:spPr bwMode="auto">
          <a:xfrm>
            <a:off x="5918200" y="1258253"/>
            <a:ext cx="1600200" cy="654050"/>
          </a:xfrm>
          <a:prstGeom prst="rect">
            <a:avLst/>
          </a:prstGeom>
          <a:solidFill>
            <a:srgbClr val="FFCCFF"/>
          </a:solidFill>
          <a:ln w="12700">
            <a:solidFill>
              <a:schemeClr val="tx1"/>
            </a:solidFill>
            <a:miter lim="800000"/>
            <a:headEnd/>
            <a:tailEnd/>
          </a:ln>
        </p:spPr>
        <p:txBody>
          <a:bodyPr anchor="ctr">
            <a:spAutoFit/>
          </a:bodyPr>
          <a:lstStyle/>
          <a:p>
            <a:pPr>
              <a:spcBef>
                <a:spcPct val="50000"/>
              </a:spcBef>
              <a:buClr>
                <a:schemeClr val="tx1"/>
              </a:buClr>
            </a:pPr>
            <a:r>
              <a:rPr lang="en-US" altLang="zh-CN" sz="3600" i="1"/>
              <a:t>f </a:t>
            </a:r>
            <a:r>
              <a:rPr lang="en-US" altLang="zh-CN" sz="2000"/>
              <a:t>        </a:t>
            </a:r>
          </a:p>
        </p:txBody>
      </p:sp>
      <p:sp>
        <p:nvSpPr>
          <p:cNvPr id="56" name="Line 62"/>
          <p:cNvSpPr>
            <a:spLocks noChangeShapeType="1"/>
          </p:cNvSpPr>
          <p:nvPr/>
        </p:nvSpPr>
        <p:spPr bwMode="auto">
          <a:xfrm>
            <a:off x="4546600" y="1548765"/>
            <a:ext cx="1371600" cy="0"/>
          </a:xfrm>
          <a:prstGeom prst="line">
            <a:avLst/>
          </a:prstGeom>
          <a:noFill/>
          <a:ln w="12700">
            <a:solidFill>
              <a:schemeClr val="tx1"/>
            </a:solidFill>
            <a:round/>
            <a:headEnd/>
            <a:tailEnd type="triangle" w="med" len="med"/>
          </a:ln>
        </p:spPr>
        <p:txBody>
          <a:bodyPr wrap="none" anchor="ctr">
            <a:spAutoFit/>
          </a:bodyPr>
          <a:lstStyle/>
          <a:p>
            <a:endParaRPr lang="zh-CN" altLang="en-US"/>
          </a:p>
        </p:txBody>
      </p:sp>
      <p:sp>
        <p:nvSpPr>
          <p:cNvPr id="57" name="Text Box 63"/>
          <p:cNvSpPr txBox="1">
            <a:spLocks noChangeArrowheads="1"/>
          </p:cNvSpPr>
          <p:nvPr/>
        </p:nvSpPr>
        <p:spPr bwMode="auto">
          <a:xfrm>
            <a:off x="4089400" y="1243965"/>
            <a:ext cx="609600" cy="519113"/>
          </a:xfrm>
          <a:prstGeom prst="rect">
            <a:avLst/>
          </a:prstGeom>
          <a:noFill/>
          <a:ln w="12700">
            <a:noFill/>
            <a:miter lim="800000"/>
            <a:headEnd/>
            <a:tailEnd/>
          </a:ln>
        </p:spPr>
        <p:txBody>
          <a:bodyPr>
            <a:spAutoFit/>
          </a:bodyPr>
          <a:lstStyle/>
          <a:p>
            <a:pPr>
              <a:spcBef>
                <a:spcPct val="50000"/>
              </a:spcBef>
              <a:buClr>
                <a:schemeClr val="tx1"/>
              </a:buClr>
            </a:pPr>
            <a:r>
              <a:rPr lang="en-US" altLang="zh-CN" sz="2800" b="1" i="1"/>
              <a:t>x</a:t>
            </a:r>
          </a:p>
        </p:txBody>
      </p:sp>
      <p:sp>
        <p:nvSpPr>
          <p:cNvPr id="58" name="Line 64"/>
          <p:cNvSpPr>
            <a:spLocks noChangeShapeType="1"/>
          </p:cNvSpPr>
          <p:nvPr/>
        </p:nvSpPr>
        <p:spPr bwMode="auto">
          <a:xfrm>
            <a:off x="6604000" y="862965"/>
            <a:ext cx="0" cy="381000"/>
          </a:xfrm>
          <a:prstGeom prst="line">
            <a:avLst/>
          </a:prstGeom>
          <a:noFill/>
          <a:ln w="12700">
            <a:solidFill>
              <a:schemeClr val="tx1"/>
            </a:solidFill>
            <a:round/>
            <a:headEnd/>
            <a:tailEnd type="triangle" w="med" len="med"/>
          </a:ln>
        </p:spPr>
        <p:txBody>
          <a:bodyPr wrap="none" anchor="ctr">
            <a:spAutoFit/>
          </a:bodyPr>
          <a:lstStyle/>
          <a:p>
            <a:endParaRPr lang="zh-CN" altLang="en-US"/>
          </a:p>
        </p:txBody>
      </p:sp>
      <p:sp>
        <p:nvSpPr>
          <p:cNvPr id="59" name="Line 66"/>
          <p:cNvSpPr>
            <a:spLocks noChangeShapeType="1"/>
          </p:cNvSpPr>
          <p:nvPr/>
        </p:nvSpPr>
        <p:spPr bwMode="auto">
          <a:xfrm>
            <a:off x="7518400" y="1548765"/>
            <a:ext cx="1371600" cy="0"/>
          </a:xfrm>
          <a:prstGeom prst="line">
            <a:avLst/>
          </a:prstGeom>
          <a:noFill/>
          <a:ln w="12700">
            <a:solidFill>
              <a:schemeClr val="tx1"/>
            </a:solidFill>
            <a:round/>
            <a:headEnd/>
            <a:tailEnd type="triangle" w="med" len="med"/>
          </a:ln>
        </p:spPr>
        <p:txBody>
          <a:bodyPr wrap="none" anchor="ctr">
            <a:spAutoFit/>
          </a:bodyPr>
          <a:lstStyle/>
          <a:p>
            <a:endParaRPr lang="zh-CN" altLang="en-US"/>
          </a:p>
        </p:txBody>
      </p:sp>
      <p:sp>
        <p:nvSpPr>
          <p:cNvPr id="60" name="Text Box 67"/>
          <p:cNvSpPr txBox="1">
            <a:spLocks noChangeArrowheads="1"/>
          </p:cNvSpPr>
          <p:nvPr/>
        </p:nvSpPr>
        <p:spPr bwMode="auto">
          <a:xfrm>
            <a:off x="8890000" y="1320165"/>
            <a:ext cx="838200" cy="579438"/>
          </a:xfrm>
          <a:prstGeom prst="rect">
            <a:avLst/>
          </a:prstGeom>
          <a:noFill/>
          <a:ln w="12700">
            <a:noFill/>
            <a:miter lim="800000"/>
            <a:headEnd/>
            <a:tailEnd/>
          </a:ln>
        </p:spPr>
        <p:txBody>
          <a:bodyPr>
            <a:spAutoFit/>
          </a:bodyPr>
          <a:lstStyle/>
          <a:p>
            <a:pPr>
              <a:spcBef>
                <a:spcPct val="20000"/>
              </a:spcBef>
              <a:buClr>
                <a:schemeClr val="tx1"/>
              </a:buClr>
            </a:pPr>
            <a:r>
              <a:rPr lang="en-US" altLang="zh-CN" sz="3200"/>
              <a:t>y</a:t>
            </a:r>
            <a:r>
              <a:rPr lang="en-US" altLang="zh-CN" sz="3200" baseline="30000"/>
              <a:t>est</a:t>
            </a:r>
          </a:p>
        </p:txBody>
      </p:sp>
      <p:sp>
        <p:nvSpPr>
          <p:cNvPr id="61" name="Line 71"/>
          <p:cNvSpPr>
            <a:spLocks noChangeShapeType="1"/>
          </p:cNvSpPr>
          <p:nvPr/>
        </p:nvSpPr>
        <p:spPr bwMode="auto">
          <a:xfrm>
            <a:off x="2444750" y="2766378"/>
            <a:ext cx="0" cy="3505200"/>
          </a:xfrm>
          <a:prstGeom prst="line">
            <a:avLst/>
          </a:prstGeom>
          <a:noFill/>
          <a:ln w="38100">
            <a:solidFill>
              <a:schemeClr val="hlink"/>
            </a:solidFill>
            <a:round/>
            <a:headEnd/>
            <a:tailEnd/>
          </a:ln>
        </p:spPr>
        <p:txBody>
          <a:bodyPr wrap="none" anchor="ctr">
            <a:spAutoFit/>
          </a:bodyPr>
          <a:lstStyle/>
          <a:p>
            <a:endParaRPr lang="zh-CN" altLang="en-US"/>
          </a:p>
        </p:txBody>
      </p:sp>
      <p:sp>
        <p:nvSpPr>
          <p:cNvPr id="62" name="Line 72"/>
          <p:cNvSpPr>
            <a:spLocks noChangeShapeType="1"/>
          </p:cNvSpPr>
          <p:nvPr/>
        </p:nvSpPr>
        <p:spPr bwMode="auto">
          <a:xfrm flipV="1">
            <a:off x="2292350" y="6119178"/>
            <a:ext cx="3657600" cy="0"/>
          </a:xfrm>
          <a:prstGeom prst="line">
            <a:avLst/>
          </a:prstGeom>
          <a:noFill/>
          <a:ln w="38100">
            <a:solidFill>
              <a:schemeClr val="hlink"/>
            </a:solidFill>
            <a:round/>
            <a:headEnd/>
            <a:tailEnd/>
          </a:ln>
        </p:spPr>
        <p:txBody>
          <a:bodyPr anchor="ctr">
            <a:spAutoFit/>
          </a:bodyPr>
          <a:lstStyle/>
          <a:p>
            <a:endParaRPr lang="zh-CN" altLang="en-US"/>
          </a:p>
        </p:txBody>
      </p:sp>
      <p:sp>
        <p:nvSpPr>
          <p:cNvPr id="63" name="Oval 73"/>
          <p:cNvSpPr>
            <a:spLocks noChangeAspect="1" noChangeArrowheads="1"/>
          </p:cNvSpPr>
          <p:nvPr/>
        </p:nvSpPr>
        <p:spPr bwMode="auto">
          <a:xfrm>
            <a:off x="3571875" y="5588953"/>
            <a:ext cx="60325" cy="476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64" name="Oval 74"/>
          <p:cNvSpPr>
            <a:spLocks noChangeAspect="1" noChangeArrowheads="1"/>
          </p:cNvSpPr>
          <p:nvPr/>
        </p:nvSpPr>
        <p:spPr bwMode="auto">
          <a:xfrm>
            <a:off x="2339975" y="4460240"/>
            <a:ext cx="60325" cy="476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65" name="Oval 75"/>
          <p:cNvSpPr>
            <a:spLocks noChangeAspect="1" noChangeArrowheads="1"/>
          </p:cNvSpPr>
          <p:nvPr/>
        </p:nvSpPr>
        <p:spPr bwMode="auto">
          <a:xfrm>
            <a:off x="4194175" y="3371215"/>
            <a:ext cx="60325" cy="476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66" name="Oval 76"/>
          <p:cNvSpPr>
            <a:spLocks noChangeAspect="1" noChangeArrowheads="1"/>
          </p:cNvSpPr>
          <p:nvPr/>
        </p:nvSpPr>
        <p:spPr bwMode="auto">
          <a:xfrm>
            <a:off x="4257675" y="4191953"/>
            <a:ext cx="60325" cy="476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67" name="Oval 77"/>
          <p:cNvSpPr>
            <a:spLocks noChangeAspect="1" noChangeArrowheads="1"/>
          </p:cNvSpPr>
          <p:nvPr/>
        </p:nvSpPr>
        <p:spPr bwMode="auto">
          <a:xfrm>
            <a:off x="3263900" y="3220403"/>
            <a:ext cx="60325" cy="50800"/>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68" name="Oval 78"/>
          <p:cNvSpPr>
            <a:spLocks noChangeAspect="1" noChangeArrowheads="1"/>
          </p:cNvSpPr>
          <p:nvPr/>
        </p:nvSpPr>
        <p:spPr bwMode="auto">
          <a:xfrm>
            <a:off x="3740150" y="4290378"/>
            <a:ext cx="53975" cy="476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69" name="Oval 79"/>
          <p:cNvSpPr>
            <a:spLocks noChangeAspect="1" noChangeArrowheads="1"/>
          </p:cNvSpPr>
          <p:nvPr/>
        </p:nvSpPr>
        <p:spPr bwMode="auto">
          <a:xfrm>
            <a:off x="2901950" y="3680778"/>
            <a:ext cx="60325" cy="58737"/>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70" name="Oval 80"/>
          <p:cNvSpPr>
            <a:spLocks noChangeAspect="1" noChangeArrowheads="1"/>
          </p:cNvSpPr>
          <p:nvPr/>
        </p:nvSpPr>
        <p:spPr bwMode="auto">
          <a:xfrm>
            <a:off x="4959350" y="4671378"/>
            <a:ext cx="60325" cy="50800"/>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71" name="Oval 81"/>
          <p:cNvSpPr>
            <a:spLocks noChangeAspect="1" noChangeArrowheads="1"/>
          </p:cNvSpPr>
          <p:nvPr/>
        </p:nvSpPr>
        <p:spPr bwMode="auto">
          <a:xfrm rot="20481726">
            <a:off x="3741738" y="4999990"/>
            <a:ext cx="53975" cy="476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72" name="Oval 82"/>
          <p:cNvSpPr>
            <a:spLocks noChangeAspect="1" noChangeArrowheads="1"/>
          </p:cNvSpPr>
          <p:nvPr/>
        </p:nvSpPr>
        <p:spPr bwMode="auto">
          <a:xfrm rot="20481726">
            <a:off x="5857875" y="3785553"/>
            <a:ext cx="60325" cy="50800"/>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73" name="Oval 83"/>
          <p:cNvSpPr>
            <a:spLocks noChangeAspect="1" noChangeArrowheads="1"/>
          </p:cNvSpPr>
          <p:nvPr/>
        </p:nvSpPr>
        <p:spPr bwMode="auto">
          <a:xfrm rot="20481726">
            <a:off x="5149850" y="5101590"/>
            <a:ext cx="60325" cy="50800"/>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74" name="Oval 84"/>
          <p:cNvSpPr>
            <a:spLocks noChangeAspect="1" noChangeArrowheads="1"/>
          </p:cNvSpPr>
          <p:nvPr/>
        </p:nvSpPr>
        <p:spPr bwMode="auto">
          <a:xfrm rot="20481726">
            <a:off x="2978150" y="3223578"/>
            <a:ext cx="60325" cy="50800"/>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75" name="Oval 85"/>
          <p:cNvSpPr>
            <a:spLocks noChangeAspect="1" noChangeArrowheads="1"/>
          </p:cNvSpPr>
          <p:nvPr/>
        </p:nvSpPr>
        <p:spPr bwMode="auto">
          <a:xfrm rot="20481726">
            <a:off x="4565650" y="4141153"/>
            <a:ext cx="60325" cy="50800"/>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76" name="Oval 86"/>
          <p:cNvSpPr>
            <a:spLocks noChangeAspect="1" noChangeArrowheads="1"/>
          </p:cNvSpPr>
          <p:nvPr/>
        </p:nvSpPr>
        <p:spPr bwMode="auto">
          <a:xfrm rot="20481726">
            <a:off x="5721350" y="5052378"/>
            <a:ext cx="60325" cy="476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77" name="Oval 87"/>
          <p:cNvSpPr>
            <a:spLocks noChangeAspect="1" noChangeArrowheads="1"/>
          </p:cNvSpPr>
          <p:nvPr/>
        </p:nvSpPr>
        <p:spPr bwMode="auto">
          <a:xfrm rot="20481726">
            <a:off x="2968625" y="4196715"/>
            <a:ext cx="60325" cy="476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78" name="Oval 88"/>
          <p:cNvSpPr>
            <a:spLocks noChangeAspect="1" noChangeArrowheads="1"/>
          </p:cNvSpPr>
          <p:nvPr/>
        </p:nvSpPr>
        <p:spPr bwMode="auto">
          <a:xfrm rot="5895381">
            <a:off x="3721100" y="3614103"/>
            <a:ext cx="47625" cy="5397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79" name="Oval 89"/>
          <p:cNvSpPr>
            <a:spLocks noChangeAspect="1" noChangeArrowheads="1"/>
          </p:cNvSpPr>
          <p:nvPr/>
        </p:nvSpPr>
        <p:spPr bwMode="auto">
          <a:xfrm rot="5895381">
            <a:off x="3990182" y="5799296"/>
            <a:ext cx="55562" cy="603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80" name="Oval 90"/>
          <p:cNvSpPr>
            <a:spLocks noChangeAspect="1" noChangeArrowheads="1"/>
          </p:cNvSpPr>
          <p:nvPr/>
        </p:nvSpPr>
        <p:spPr bwMode="auto">
          <a:xfrm rot="5895381">
            <a:off x="2968625" y="4655503"/>
            <a:ext cx="47625" cy="603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81" name="Oval 91"/>
          <p:cNvSpPr>
            <a:spLocks noChangeAspect="1" noChangeArrowheads="1"/>
          </p:cNvSpPr>
          <p:nvPr/>
        </p:nvSpPr>
        <p:spPr bwMode="auto">
          <a:xfrm rot="5895381">
            <a:off x="4197350" y="2950528"/>
            <a:ext cx="47625" cy="5397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82" name="Oval 92"/>
          <p:cNvSpPr>
            <a:spLocks noChangeAspect="1" noChangeArrowheads="1"/>
          </p:cNvSpPr>
          <p:nvPr/>
        </p:nvSpPr>
        <p:spPr bwMode="auto">
          <a:xfrm rot="5895381">
            <a:off x="5158582" y="4700746"/>
            <a:ext cx="58738" cy="603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83" name="Oval 93"/>
          <p:cNvSpPr>
            <a:spLocks noChangeAspect="1" noChangeArrowheads="1"/>
          </p:cNvSpPr>
          <p:nvPr/>
        </p:nvSpPr>
        <p:spPr bwMode="auto">
          <a:xfrm rot="5895381">
            <a:off x="4224338" y="4636453"/>
            <a:ext cx="47625"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84" name="Oval 94"/>
          <p:cNvSpPr>
            <a:spLocks noChangeAspect="1" noChangeArrowheads="1"/>
          </p:cNvSpPr>
          <p:nvPr/>
        </p:nvSpPr>
        <p:spPr bwMode="auto">
          <a:xfrm rot="5895381">
            <a:off x="5473700" y="3922078"/>
            <a:ext cx="47625"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85" name="Oval 95"/>
          <p:cNvSpPr>
            <a:spLocks noChangeAspect="1" noChangeArrowheads="1"/>
          </p:cNvSpPr>
          <p:nvPr/>
        </p:nvSpPr>
        <p:spPr bwMode="auto">
          <a:xfrm rot="5895381">
            <a:off x="2941638" y="2902903"/>
            <a:ext cx="47625" cy="603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86" name="Oval 96"/>
          <p:cNvSpPr>
            <a:spLocks noChangeAspect="1" noChangeArrowheads="1"/>
          </p:cNvSpPr>
          <p:nvPr/>
        </p:nvSpPr>
        <p:spPr bwMode="auto">
          <a:xfrm rot="5895381">
            <a:off x="5114925" y="3830003"/>
            <a:ext cx="47625"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87" name="Oval 97"/>
          <p:cNvSpPr>
            <a:spLocks noChangeAspect="1" noChangeArrowheads="1"/>
          </p:cNvSpPr>
          <p:nvPr/>
        </p:nvSpPr>
        <p:spPr bwMode="auto">
          <a:xfrm rot="5895381">
            <a:off x="4971257" y="5275421"/>
            <a:ext cx="58738"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88" name="Oval 98"/>
          <p:cNvSpPr>
            <a:spLocks noChangeAspect="1" noChangeArrowheads="1"/>
          </p:cNvSpPr>
          <p:nvPr/>
        </p:nvSpPr>
        <p:spPr bwMode="auto">
          <a:xfrm rot="4777107">
            <a:off x="3352007" y="4091146"/>
            <a:ext cx="58738" cy="603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89" name="Oval 99"/>
          <p:cNvSpPr>
            <a:spLocks noChangeAspect="1" noChangeArrowheads="1"/>
          </p:cNvSpPr>
          <p:nvPr/>
        </p:nvSpPr>
        <p:spPr bwMode="auto">
          <a:xfrm rot="4777107">
            <a:off x="4505325" y="5811203"/>
            <a:ext cx="47625"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90" name="Oval 100"/>
          <p:cNvSpPr>
            <a:spLocks noChangeAspect="1" noChangeArrowheads="1"/>
          </p:cNvSpPr>
          <p:nvPr/>
        </p:nvSpPr>
        <p:spPr bwMode="auto">
          <a:xfrm rot="4777107">
            <a:off x="4200525" y="5430203"/>
            <a:ext cx="47625"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91" name="Oval 101"/>
          <p:cNvSpPr>
            <a:spLocks noChangeAspect="1" noChangeArrowheads="1"/>
          </p:cNvSpPr>
          <p:nvPr/>
        </p:nvSpPr>
        <p:spPr bwMode="auto">
          <a:xfrm rot="4777107">
            <a:off x="2670969" y="4292759"/>
            <a:ext cx="58737" cy="5397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92" name="Oval 102"/>
          <p:cNvSpPr>
            <a:spLocks noChangeAspect="1" noChangeArrowheads="1"/>
          </p:cNvSpPr>
          <p:nvPr/>
        </p:nvSpPr>
        <p:spPr bwMode="auto">
          <a:xfrm rot="4777107">
            <a:off x="3567113" y="3333115"/>
            <a:ext cx="50800" cy="5397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93" name="Oval 103"/>
          <p:cNvSpPr>
            <a:spLocks noChangeAspect="1" noChangeArrowheads="1"/>
          </p:cNvSpPr>
          <p:nvPr/>
        </p:nvSpPr>
        <p:spPr bwMode="auto">
          <a:xfrm rot="4777107">
            <a:off x="4210051" y="4920615"/>
            <a:ext cx="50800" cy="603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94" name="Oval 104"/>
          <p:cNvSpPr>
            <a:spLocks noChangeAspect="1" noChangeArrowheads="1"/>
          </p:cNvSpPr>
          <p:nvPr/>
        </p:nvSpPr>
        <p:spPr bwMode="auto">
          <a:xfrm rot="4777107">
            <a:off x="2358232" y="3638709"/>
            <a:ext cx="58737" cy="603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95" name="Oval 105"/>
          <p:cNvSpPr>
            <a:spLocks noChangeAspect="1" noChangeArrowheads="1"/>
          </p:cNvSpPr>
          <p:nvPr/>
        </p:nvSpPr>
        <p:spPr bwMode="auto">
          <a:xfrm rot="4777107">
            <a:off x="3791745" y="5605621"/>
            <a:ext cx="55562" cy="603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96" name="Oval 106"/>
          <p:cNvSpPr>
            <a:spLocks noChangeAspect="1" noChangeArrowheads="1"/>
          </p:cNvSpPr>
          <p:nvPr/>
        </p:nvSpPr>
        <p:spPr bwMode="auto">
          <a:xfrm rot="4777107">
            <a:off x="5157788" y="5312727"/>
            <a:ext cx="50800" cy="603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97" name="Text Box 107"/>
          <p:cNvSpPr txBox="1">
            <a:spLocks noChangeArrowheads="1"/>
          </p:cNvSpPr>
          <p:nvPr/>
        </p:nvSpPr>
        <p:spPr bwMode="auto">
          <a:xfrm>
            <a:off x="6070600" y="2158365"/>
            <a:ext cx="3200400" cy="396875"/>
          </a:xfrm>
          <a:prstGeom prst="rect">
            <a:avLst/>
          </a:prstGeom>
          <a:noFill/>
          <a:ln w="12700">
            <a:noFill/>
            <a:miter lim="800000"/>
            <a:headEnd/>
            <a:tailEnd/>
          </a:ln>
        </p:spPr>
        <p:txBody>
          <a:bodyPr>
            <a:spAutoFit/>
          </a:bodyPr>
          <a:lstStyle/>
          <a:p>
            <a:pPr>
              <a:spcBef>
                <a:spcPct val="50000"/>
              </a:spcBef>
              <a:buClr>
                <a:schemeClr val="tx1"/>
              </a:buClr>
            </a:pPr>
            <a:r>
              <a:rPr lang="en-US" altLang="zh-CN" sz="2000" b="1" i="1"/>
              <a:t>f</a:t>
            </a:r>
            <a:r>
              <a:rPr lang="en-US" altLang="zh-CN" sz="2000" i="1"/>
              <a:t>(</a:t>
            </a:r>
            <a:r>
              <a:rPr lang="en-US" altLang="zh-CN" sz="2000" b="1" i="1"/>
              <a:t>x</a:t>
            </a:r>
            <a:r>
              <a:rPr lang="en-US" altLang="zh-CN" sz="2000" i="1"/>
              <a:t>,</a:t>
            </a:r>
            <a:r>
              <a:rPr lang="en-US" altLang="zh-CN" sz="2000" b="1" i="1">
                <a:solidFill>
                  <a:srgbClr val="00CC00"/>
                </a:solidFill>
              </a:rPr>
              <a:t>w</a:t>
            </a:r>
            <a:r>
              <a:rPr lang="en-US" altLang="zh-CN" sz="2000" i="1">
                <a:solidFill>
                  <a:srgbClr val="00CC00"/>
                </a:solidFill>
              </a:rPr>
              <a:t>,b</a:t>
            </a:r>
            <a:r>
              <a:rPr lang="en-US" altLang="zh-CN" sz="2000" i="1"/>
              <a:t>) = sign(</a:t>
            </a:r>
            <a:r>
              <a:rPr lang="en-US" altLang="zh-CN" sz="2000" b="1" i="1">
                <a:solidFill>
                  <a:srgbClr val="00CC00"/>
                </a:solidFill>
              </a:rPr>
              <a:t>w</a:t>
            </a:r>
            <a:r>
              <a:rPr lang="en-US" altLang="zh-CN" sz="2000" b="1" i="1"/>
              <a:t> x</a:t>
            </a:r>
            <a:r>
              <a:rPr lang="en-US" altLang="zh-CN" sz="2000" i="1">
                <a:solidFill>
                  <a:srgbClr val="00CC00"/>
                </a:solidFill>
              </a:rPr>
              <a:t> +</a:t>
            </a:r>
            <a:r>
              <a:rPr lang="en-US" altLang="zh-CN" sz="2000" i="1"/>
              <a:t> </a:t>
            </a:r>
            <a:r>
              <a:rPr lang="en-US" altLang="zh-CN" sz="2000" i="1">
                <a:solidFill>
                  <a:srgbClr val="00CC00"/>
                </a:solidFill>
              </a:rPr>
              <a:t>b</a:t>
            </a:r>
            <a:r>
              <a:rPr lang="en-US" altLang="zh-CN" sz="2000" i="1"/>
              <a:t>)</a:t>
            </a:r>
          </a:p>
        </p:txBody>
      </p:sp>
      <p:sp>
        <p:nvSpPr>
          <p:cNvPr id="98" name="Text Box 65"/>
          <p:cNvSpPr txBox="1">
            <a:spLocks noChangeArrowheads="1"/>
          </p:cNvSpPr>
          <p:nvPr/>
        </p:nvSpPr>
        <p:spPr bwMode="auto">
          <a:xfrm>
            <a:off x="6413500" y="438150"/>
            <a:ext cx="381000" cy="579438"/>
          </a:xfrm>
          <a:prstGeom prst="rect">
            <a:avLst/>
          </a:prstGeom>
          <a:noFill/>
          <a:ln w="12700">
            <a:noFill/>
            <a:miter lim="800000"/>
            <a:headEnd/>
            <a:tailEnd/>
          </a:ln>
        </p:spPr>
        <p:txBody>
          <a:bodyPr>
            <a:spAutoFit/>
          </a:bodyPr>
          <a:lstStyle/>
          <a:p>
            <a:pPr>
              <a:spcBef>
                <a:spcPct val="50000"/>
              </a:spcBef>
              <a:buClr>
                <a:schemeClr val="tx1"/>
              </a:buClr>
            </a:pPr>
            <a:r>
              <a:rPr lang="en-US" altLang="zh-CN" sz="3200" dirty="0">
                <a:solidFill>
                  <a:srgbClr val="00CC00"/>
                </a:solidFill>
                <a:latin typeface="Symbol" pitchFamily="18" charset="2"/>
              </a:rPr>
              <a:t>a</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2"/>
                </a:solidFill>
              </a:rPr>
              <a:t>最大化边距</a:t>
            </a: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43</a:t>
            </a:fld>
            <a:endParaRPr lang="en-US" dirty="0"/>
          </a:p>
        </p:txBody>
      </p:sp>
      <p:sp>
        <p:nvSpPr>
          <p:cNvPr id="7" name="Line 4"/>
          <p:cNvSpPr>
            <a:spLocks noChangeShapeType="1"/>
          </p:cNvSpPr>
          <p:nvPr/>
        </p:nvSpPr>
        <p:spPr bwMode="auto">
          <a:xfrm rot="18127581">
            <a:off x="2725738" y="4076700"/>
            <a:ext cx="5410200" cy="0"/>
          </a:xfrm>
          <a:prstGeom prst="line">
            <a:avLst/>
          </a:prstGeom>
          <a:noFill/>
          <a:ln w="361950">
            <a:solidFill>
              <a:schemeClr val="accent1"/>
            </a:solidFill>
            <a:round/>
            <a:headEnd/>
            <a:tailEnd/>
          </a:ln>
        </p:spPr>
        <p:txBody>
          <a:bodyPr>
            <a:spAutoFit/>
          </a:bodyPr>
          <a:lstStyle/>
          <a:p>
            <a:endParaRPr lang="zh-CN" altLang="en-US"/>
          </a:p>
        </p:txBody>
      </p:sp>
      <p:sp>
        <p:nvSpPr>
          <p:cNvPr id="8" name="Line 5"/>
          <p:cNvSpPr>
            <a:spLocks noChangeShapeType="1"/>
          </p:cNvSpPr>
          <p:nvPr/>
        </p:nvSpPr>
        <p:spPr bwMode="auto">
          <a:xfrm rot="18127581">
            <a:off x="2649538" y="4076700"/>
            <a:ext cx="5562600" cy="0"/>
          </a:xfrm>
          <a:prstGeom prst="line">
            <a:avLst/>
          </a:prstGeom>
          <a:noFill/>
          <a:ln w="12700">
            <a:solidFill>
              <a:schemeClr val="tx1"/>
            </a:solidFill>
            <a:round/>
            <a:headEnd/>
            <a:tailEnd/>
          </a:ln>
        </p:spPr>
        <p:txBody>
          <a:bodyPr>
            <a:spAutoFit/>
          </a:bodyPr>
          <a:lstStyle/>
          <a:p>
            <a:endParaRPr lang="zh-CN" altLang="en-US"/>
          </a:p>
        </p:txBody>
      </p:sp>
      <p:sp>
        <p:nvSpPr>
          <p:cNvPr id="10" name="Rectangle 7"/>
          <p:cNvSpPr>
            <a:spLocks noChangeArrowheads="1"/>
          </p:cNvSpPr>
          <p:nvPr/>
        </p:nvSpPr>
        <p:spPr bwMode="auto">
          <a:xfrm>
            <a:off x="6819900" y="776288"/>
            <a:ext cx="1600200" cy="654050"/>
          </a:xfrm>
          <a:prstGeom prst="rect">
            <a:avLst/>
          </a:prstGeom>
          <a:solidFill>
            <a:srgbClr val="FFCCFF"/>
          </a:solidFill>
          <a:ln w="12700">
            <a:solidFill>
              <a:schemeClr val="tx1"/>
            </a:solidFill>
            <a:miter lim="800000"/>
            <a:headEnd/>
            <a:tailEnd/>
          </a:ln>
        </p:spPr>
        <p:txBody>
          <a:bodyPr anchor="ctr">
            <a:spAutoFit/>
          </a:bodyPr>
          <a:lstStyle/>
          <a:p>
            <a:pPr>
              <a:spcBef>
                <a:spcPct val="50000"/>
              </a:spcBef>
              <a:buClr>
                <a:schemeClr val="tx1"/>
              </a:buClr>
            </a:pPr>
            <a:r>
              <a:rPr lang="en-US" altLang="zh-CN" sz="3600" i="1"/>
              <a:t>f </a:t>
            </a:r>
            <a:r>
              <a:rPr lang="en-US" altLang="zh-CN" sz="2000"/>
              <a:t>        </a:t>
            </a:r>
          </a:p>
        </p:txBody>
      </p:sp>
      <p:sp>
        <p:nvSpPr>
          <p:cNvPr id="11" name="Line 8"/>
          <p:cNvSpPr>
            <a:spLocks noChangeShapeType="1"/>
          </p:cNvSpPr>
          <p:nvPr/>
        </p:nvSpPr>
        <p:spPr bwMode="auto">
          <a:xfrm>
            <a:off x="5448300" y="1066800"/>
            <a:ext cx="1371600" cy="0"/>
          </a:xfrm>
          <a:prstGeom prst="line">
            <a:avLst/>
          </a:prstGeom>
          <a:noFill/>
          <a:ln w="12700">
            <a:solidFill>
              <a:schemeClr val="tx1"/>
            </a:solidFill>
            <a:round/>
            <a:headEnd/>
            <a:tailEnd type="triangle" w="med" len="med"/>
          </a:ln>
        </p:spPr>
        <p:txBody>
          <a:bodyPr wrap="none" anchor="ctr">
            <a:spAutoFit/>
          </a:bodyPr>
          <a:lstStyle/>
          <a:p>
            <a:endParaRPr lang="zh-CN" altLang="en-US"/>
          </a:p>
        </p:txBody>
      </p:sp>
      <p:sp>
        <p:nvSpPr>
          <p:cNvPr id="12" name="Text Box 9"/>
          <p:cNvSpPr txBox="1">
            <a:spLocks noChangeArrowheads="1"/>
          </p:cNvSpPr>
          <p:nvPr/>
        </p:nvSpPr>
        <p:spPr bwMode="auto">
          <a:xfrm>
            <a:off x="4991100" y="762000"/>
            <a:ext cx="609600" cy="519113"/>
          </a:xfrm>
          <a:prstGeom prst="rect">
            <a:avLst/>
          </a:prstGeom>
          <a:noFill/>
          <a:ln w="12700">
            <a:noFill/>
            <a:miter lim="800000"/>
            <a:headEnd/>
            <a:tailEnd/>
          </a:ln>
        </p:spPr>
        <p:txBody>
          <a:bodyPr>
            <a:spAutoFit/>
          </a:bodyPr>
          <a:lstStyle/>
          <a:p>
            <a:pPr>
              <a:spcBef>
                <a:spcPct val="50000"/>
              </a:spcBef>
              <a:buClr>
                <a:schemeClr val="tx1"/>
              </a:buClr>
            </a:pPr>
            <a:r>
              <a:rPr lang="en-US" altLang="zh-CN" sz="2800" b="1" i="1"/>
              <a:t>x</a:t>
            </a:r>
          </a:p>
        </p:txBody>
      </p:sp>
      <p:sp>
        <p:nvSpPr>
          <p:cNvPr id="13" name="Line 10"/>
          <p:cNvSpPr>
            <a:spLocks noChangeShapeType="1"/>
          </p:cNvSpPr>
          <p:nvPr/>
        </p:nvSpPr>
        <p:spPr bwMode="auto">
          <a:xfrm>
            <a:off x="7505700" y="381000"/>
            <a:ext cx="0" cy="381000"/>
          </a:xfrm>
          <a:prstGeom prst="line">
            <a:avLst/>
          </a:prstGeom>
          <a:noFill/>
          <a:ln w="12700">
            <a:solidFill>
              <a:schemeClr val="tx1"/>
            </a:solidFill>
            <a:round/>
            <a:headEnd/>
            <a:tailEnd type="triangle" w="med" len="med"/>
          </a:ln>
        </p:spPr>
        <p:txBody>
          <a:bodyPr wrap="none" anchor="ctr">
            <a:spAutoFit/>
          </a:bodyPr>
          <a:lstStyle/>
          <a:p>
            <a:endParaRPr lang="zh-CN" altLang="en-US"/>
          </a:p>
        </p:txBody>
      </p:sp>
      <p:sp>
        <p:nvSpPr>
          <p:cNvPr id="14" name="Text Box 11"/>
          <p:cNvSpPr txBox="1">
            <a:spLocks noChangeArrowheads="1"/>
          </p:cNvSpPr>
          <p:nvPr/>
        </p:nvSpPr>
        <p:spPr bwMode="auto">
          <a:xfrm>
            <a:off x="7277100" y="0"/>
            <a:ext cx="381000" cy="579438"/>
          </a:xfrm>
          <a:prstGeom prst="rect">
            <a:avLst/>
          </a:prstGeom>
          <a:noFill/>
          <a:ln w="12700">
            <a:noFill/>
            <a:miter lim="800000"/>
            <a:headEnd/>
            <a:tailEnd/>
          </a:ln>
        </p:spPr>
        <p:txBody>
          <a:bodyPr>
            <a:spAutoFit/>
          </a:bodyPr>
          <a:lstStyle/>
          <a:p>
            <a:pPr>
              <a:spcBef>
                <a:spcPct val="50000"/>
              </a:spcBef>
              <a:buClr>
                <a:schemeClr val="tx1"/>
              </a:buClr>
            </a:pPr>
            <a:r>
              <a:rPr lang="en-US" altLang="zh-CN" sz="3200">
                <a:solidFill>
                  <a:srgbClr val="00CC00"/>
                </a:solidFill>
              </a:rPr>
              <a:t>a</a:t>
            </a:r>
          </a:p>
        </p:txBody>
      </p:sp>
      <p:sp>
        <p:nvSpPr>
          <p:cNvPr id="15" name="Line 12"/>
          <p:cNvSpPr>
            <a:spLocks noChangeShapeType="1"/>
          </p:cNvSpPr>
          <p:nvPr/>
        </p:nvSpPr>
        <p:spPr bwMode="auto">
          <a:xfrm>
            <a:off x="8420100" y="1066800"/>
            <a:ext cx="1371600" cy="0"/>
          </a:xfrm>
          <a:prstGeom prst="line">
            <a:avLst/>
          </a:prstGeom>
          <a:noFill/>
          <a:ln w="12700">
            <a:solidFill>
              <a:schemeClr val="tx1"/>
            </a:solidFill>
            <a:round/>
            <a:headEnd/>
            <a:tailEnd type="triangle" w="med" len="med"/>
          </a:ln>
        </p:spPr>
        <p:txBody>
          <a:bodyPr wrap="none" anchor="ctr">
            <a:spAutoFit/>
          </a:bodyPr>
          <a:lstStyle/>
          <a:p>
            <a:endParaRPr lang="zh-CN" altLang="en-US"/>
          </a:p>
        </p:txBody>
      </p:sp>
      <p:sp>
        <p:nvSpPr>
          <p:cNvPr id="16" name="Text Box 13"/>
          <p:cNvSpPr txBox="1">
            <a:spLocks noChangeArrowheads="1"/>
          </p:cNvSpPr>
          <p:nvPr/>
        </p:nvSpPr>
        <p:spPr bwMode="auto">
          <a:xfrm>
            <a:off x="9791700" y="838200"/>
            <a:ext cx="838200" cy="579438"/>
          </a:xfrm>
          <a:prstGeom prst="rect">
            <a:avLst/>
          </a:prstGeom>
          <a:noFill/>
          <a:ln w="12700">
            <a:noFill/>
            <a:miter lim="800000"/>
            <a:headEnd/>
            <a:tailEnd/>
          </a:ln>
        </p:spPr>
        <p:txBody>
          <a:bodyPr>
            <a:spAutoFit/>
          </a:bodyPr>
          <a:lstStyle/>
          <a:p>
            <a:pPr>
              <a:spcBef>
                <a:spcPct val="20000"/>
              </a:spcBef>
              <a:buClr>
                <a:schemeClr val="tx1"/>
              </a:buClr>
            </a:pPr>
            <a:r>
              <a:rPr lang="en-US" altLang="zh-CN" sz="3200"/>
              <a:t>y</a:t>
            </a:r>
            <a:r>
              <a:rPr lang="en-US" altLang="zh-CN" sz="3200" baseline="30000"/>
              <a:t>est</a:t>
            </a:r>
          </a:p>
        </p:txBody>
      </p:sp>
      <p:sp>
        <p:nvSpPr>
          <p:cNvPr id="17" name="Text Box 14"/>
          <p:cNvSpPr txBox="1">
            <a:spLocks noChangeArrowheads="1"/>
          </p:cNvSpPr>
          <p:nvPr/>
        </p:nvSpPr>
        <p:spPr bwMode="auto">
          <a:xfrm>
            <a:off x="2435133" y="1893718"/>
            <a:ext cx="1905000" cy="854075"/>
          </a:xfrm>
          <a:prstGeom prst="rect">
            <a:avLst/>
          </a:prstGeom>
          <a:noFill/>
          <a:ln w="12700">
            <a:noFill/>
            <a:miter lim="800000"/>
            <a:headEnd/>
            <a:tailEnd/>
          </a:ln>
        </p:spPr>
        <p:txBody>
          <a:bodyPr>
            <a:spAutoFit/>
          </a:bodyPr>
          <a:lstStyle/>
          <a:p>
            <a:pPr>
              <a:spcBef>
                <a:spcPct val="50000"/>
              </a:spcBef>
              <a:buClr>
                <a:schemeClr val="tx1"/>
              </a:buClr>
            </a:pPr>
            <a:r>
              <a:rPr lang="zh-CN" altLang="en-US" sz="2000" dirty="0"/>
              <a:t>代表正类别</a:t>
            </a:r>
            <a:endParaRPr lang="en-US" altLang="zh-CN" sz="2000" dirty="0"/>
          </a:p>
          <a:p>
            <a:pPr>
              <a:spcBef>
                <a:spcPct val="50000"/>
              </a:spcBef>
              <a:buClr>
                <a:schemeClr val="tx1"/>
              </a:buClr>
            </a:pPr>
            <a:r>
              <a:rPr lang="zh-CN" altLang="en-US" sz="2000" dirty="0"/>
              <a:t>代表负类别</a:t>
            </a:r>
            <a:endParaRPr lang="en-US" altLang="zh-CN" sz="2000" dirty="0"/>
          </a:p>
        </p:txBody>
      </p:sp>
      <p:sp>
        <p:nvSpPr>
          <p:cNvPr id="18" name="Oval 15"/>
          <p:cNvSpPr>
            <a:spLocks noChangeAspect="1" noChangeArrowheads="1"/>
          </p:cNvSpPr>
          <p:nvPr/>
        </p:nvSpPr>
        <p:spPr bwMode="auto">
          <a:xfrm rot="4777107">
            <a:off x="2401094" y="2056606"/>
            <a:ext cx="58738" cy="603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19" name="Oval 16"/>
          <p:cNvSpPr>
            <a:spLocks noChangeAspect="1" noChangeArrowheads="1"/>
          </p:cNvSpPr>
          <p:nvPr/>
        </p:nvSpPr>
        <p:spPr bwMode="auto">
          <a:xfrm rot="5895381">
            <a:off x="2401888" y="2513012"/>
            <a:ext cx="50800"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20" name="Line 17"/>
          <p:cNvSpPr>
            <a:spLocks noChangeShapeType="1"/>
          </p:cNvSpPr>
          <p:nvPr/>
        </p:nvSpPr>
        <p:spPr bwMode="auto">
          <a:xfrm>
            <a:off x="4076700" y="2209800"/>
            <a:ext cx="0" cy="3505200"/>
          </a:xfrm>
          <a:prstGeom prst="line">
            <a:avLst/>
          </a:prstGeom>
          <a:noFill/>
          <a:ln w="38100">
            <a:solidFill>
              <a:srgbClr val="CC0000"/>
            </a:solidFill>
            <a:round/>
            <a:headEnd/>
            <a:tailEnd/>
          </a:ln>
        </p:spPr>
        <p:txBody>
          <a:bodyPr anchor="ctr">
            <a:spAutoFit/>
          </a:bodyPr>
          <a:lstStyle/>
          <a:p>
            <a:endParaRPr lang="zh-CN" altLang="en-US"/>
          </a:p>
        </p:txBody>
      </p:sp>
      <p:sp>
        <p:nvSpPr>
          <p:cNvPr id="21" name="Line 18"/>
          <p:cNvSpPr>
            <a:spLocks noChangeShapeType="1"/>
          </p:cNvSpPr>
          <p:nvPr/>
        </p:nvSpPr>
        <p:spPr bwMode="auto">
          <a:xfrm flipV="1">
            <a:off x="3924300" y="5562600"/>
            <a:ext cx="3657600" cy="0"/>
          </a:xfrm>
          <a:prstGeom prst="line">
            <a:avLst/>
          </a:prstGeom>
          <a:noFill/>
          <a:ln w="38100">
            <a:solidFill>
              <a:srgbClr val="CC0000"/>
            </a:solidFill>
            <a:round/>
            <a:headEnd/>
            <a:tailEnd/>
          </a:ln>
        </p:spPr>
        <p:txBody>
          <a:bodyPr anchor="ctr">
            <a:spAutoFit/>
          </a:bodyPr>
          <a:lstStyle/>
          <a:p>
            <a:endParaRPr lang="zh-CN" altLang="en-US"/>
          </a:p>
        </p:txBody>
      </p:sp>
      <p:sp>
        <p:nvSpPr>
          <p:cNvPr id="22" name="Oval 19"/>
          <p:cNvSpPr>
            <a:spLocks noChangeAspect="1" noChangeArrowheads="1"/>
          </p:cNvSpPr>
          <p:nvPr/>
        </p:nvSpPr>
        <p:spPr bwMode="auto">
          <a:xfrm>
            <a:off x="5203825" y="5032375"/>
            <a:ext cx="60325" cy="476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23" name="Oval 20"/>
          <p:cNvSpPr>
            <a:spLocks noChangeAspect="1" noChangeArrowheads="1"/>
          </p:cNvSpPr>
          <p:nvPr/>
        </p:nvSpPr>
        <p:spPr bwMode="auto">
          <a:xfrm>
            <a:off x="3971925" y="3903663"/>
            <a:ext cx="60325" cy="476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24" name="Oval 21"/>
          <p:cNvSpPr>
            <a:spLocks noChangeAspect="1" noChangeArrowheads="1"/>
          </p:cNvSpPr>
          <p:nvPr/>
        </p:nvSpPr>
        <p:spPr bwMode="auto">
          <a:xfrm>
            <a:off x="5826125" y="2814638"/>
            <a:ext cx="60325" cy="476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25" name="Oval 22"/>
          <p:cNvSpPr>
            <a:spLocks noChangeAspect="1" noChangeArrowheads="1"/>
          </p:cNvSpPr>
          <p:nvPr/>
        </p:nvSpPr>
        <p:spPr bwMode="auto">
          <a:xfrm>
            <a:off x="5889625" y="3635375"/>
            <a:ext cx="60325" cy="476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26" name="Oval 23"/>
          <p:cNvSpPr>
            <a:spLocks noChangeAspect="1" noChangeArrowheads="1"/>
          </p:cNvSpPr>
          <p:nvPr/>
        </p:nvSpPr>
        <p:spPr bwMode="auto">
          <a:xfrm>
            <a:off x="4895850" y="2663825"/>
            <a:ext cx="60325" cy="50800"/>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27" name="Oval 24"/>
          <p:cNvSpPr>
            <a:spLocks noChangeAspect="1" noChangeArrowheads="1"/>
          </p:cNvSpPr>
          <p:nvPr/>
        </p:nvSpPr>
        <p:spPr bwMode="auto">
          <a:xfrm>
            <a:off x="5372100" y="3733800"/>
            <a:ext cx="53975" cy="476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28" name="Oval 25"/>
          <p:cNvSpPr>
            <a:spLocks noChangeAspect="1" noChangeArrowheads="1"/>
          </p:cNvSpPr>
          <p:nvPr/>
        </p:nvSpPr>
        <p:spPr bwMode="auto">
          <a:xfrm>
            <a:off x="4533900" y="3124200"/>
            <a:ext cx="60325" cy="58738"/>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29" name="Oval 26"/>
          <p:cNvSpPr>
            <a:spLocks noChangeAspect="1" noChangeArrowheads="1"/>
          </p:cNvSpPr>
          <p:nvPr/>
        </p:nvSpPr>
        <p:spPr bwMode="auto">
          <a:xfrm>
            <a:off x="6591300" y="4114800"/>
            <a:ext cx="60325" cy="50800"/>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0" name="Oval 27"/>
          <p:cNvSpPr>
            <a:spLocks noChangeAspect="1" noChangeArrowheads="1"/>
          </p:cNvSpPr>
          <p:nvPr/>
        </p:nvSpPr>
        <p:spPr bwMode="auto">
          <a:xfrm rot="20481726">
            <a:off x="5373688" y="4443413"/>
            <a:ext cx="53975" cy="476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1" name="Oval 28"/>
          <p:cNvSpPr>
            <a:spLocks noChangeAspect="1" noChangeArrowheads="1"/>
          </p:cNvSpPr>
          <p:nvPr/>
        </p:nvSpPr>
        <p:spPr bwMode="auto">
          <a:xfrm rot="20481726">
            <a:off x="7489825" y="3228975"/>
            <a:ext cx="60325" cy="50800"/>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2" name="Oval 29"/>
          <p:cNvSpPr>
            <a:spLocks noChangeAspect="1" noChangeArrowheads="1"/>
          </p:cNvSpPr>
          <p:nvPr/>
        </p:nvSpPr>
        <p:spPr bwMode="auto">
          <a:xfrm rot="20481726">
            <a:off x="6781800" y="4545013"/>
            <a:ext cx="60325" cy="50800"/>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3" name="Oval 30"/>
          <p:cNvSpPr>
            <a:spLocks noChangeAspect="1" noChangeArrowheads="1"/>
          </p:cNvSpPr>
          <p:nvPr/>
        </p:nvSpPr>
        <p:spPr bwMode="auto">
          <a:xfrm rot="20481726">
            <a:off x="4610100" y="2667000"/>
            <a:ext cx="60325" cy="50800"/>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34" name="Oval 31"/>
          <p:cNvSpPr>
            <a:spLocks noChangeAspect="1" noChangeArrowheads="1"/>
          </p:cNvSpPr>
          <p:nvPr/>
        </p:nvSpPr>
        <p:spPr bwMode="auto">
          <a:xfrm rot="20481726">
            <a:off x="6197600" y="3584575"/>
            <a:ext cx="60325" cy="50800"/>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5" name="Oval 32"/>
          <p:cNvSpPr>
            <a:spLocks noChangeAspect="1" noChangeArrowheads="1"/>
          </p:cNvSpPr>
          <p:nvPr/>
        </p:nvSpPr>
        <p:spPr bwMode="auto">
          <a:xfrm rot="20481726">
            <a:off x="7353300" y="4495800"/>
            <a:ext cx="60325" cy="476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6" name="Oval 33"/>
          <p:cNvSpPr>
            <a:spLocks noChangeAspect="1" noChangeArrowheads="1"/>
          </p:cNvSpPr>
          <p:nvPr/>
        </p:nvSpPr>
        <p:spPr bwMode="auto">
          <a:xfrm rot="20481726">
            <a:off x="4600575" y="3640138"/>
            <a:ext cx="60325" cy="476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37" name="Oval 34"/>
          <p:cNvSpPr>
            <a:spLocks noChangeAspect="1" noChangeArrowheads="1"/>
          </p:cNvSpPr>
          <p:nvPr/>
        </p:nvSpPr>
        <p:spPr bwMode="auto">
          <a:xfrm rot="5895381">
            <a:off x="5353050" y="3057525"/>
            <a:ext cx="47625" cy="5397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38" name="Oval 35"/>
          <p:cNvSpPr>
            <a:spLocks noChangeAspect="1" noChangeArrowheads="1"/>
          </p:cNvSpPr>
          <p:nvPr/>
        </p:nvSpPr>
        <p:spPr bwMode="auto">
          <a:xfrm rot="5895381">
            <a:off x="5622131" y="5242719"/>
            <a:ext cx="55563" cy="603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9" name="Oval 36"/>
          <p:cNvSpPr>
            <a:spLocks noChangeAspect="1" noChangeArrowheads="1"/>
          </p:cNvSpPr>
          <p:nvPr/>
        </p:nvSpPr>
        <p:spPr bwMode="auto">
          <a:xfrm rot="5895381">
            <a:off x="4600575" y="4098925"/>
            <a:ext cx="47625" cy="603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40" name="Oval 37"/>
          <p:cNvSpPr>
            <a:spLocks noChangeAspect="1" noChangeArrowheads="1"/>
          </p:cNvSpPr>
          <p:nvPr/>
        </p:nvSpPr>
        <p:spPr bwMode="auto">
          <a:xfrm rot="5895381">
            <a:off x="5829300" y="2393950"/>
            <a:ext cx="47625" cy="5397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41" name="Oval 38"/>
          <p:cNvSpPr>
            <a:spLocks noChangeAspect="1" noChangeArrowheads="1"/>
          </p:cNvSpPr>
          <p:nvPr/>
        </p:nvSpPr>
        <p:spPr bwMode="auto">
          <a:xfrm rot="5895381">
            <a:off x="6790532" y="4144169"/>
            <a:ext cx="58737" cy="603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2" name="Oval 39"/>
          <p:cNvSpPr>
            <a:spLocks noChangeAspect="1" noChangeArrowheads="1"/>
          </p:cNvSpPr>
          <p:nvPr/>
        </p:nvSpPr>
        <p:spPr bwMode="auto">
          <a:xfrm rot="5895381">
            <a:off x="5856288" y="4079875"/>
            <a:ext cx="47625"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3" name="Oval 40"/>
          <p:cNvSpPr>
            <a:spLocks noChangeAspect="1" noChangeArrowheads="1"/>
          </p:cNvSpPr>
          <p:nvPr/>
        </p:nvSpPr>
        <p:spPr bwMode="auto">
          <a:xfrm rot="5895381">
            <a:off x="7105650" y="3365500"/>
            <a:ext cx="47625"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4" name="Oval 41"/>
          <p:cNvSpPr>
            <a:spLocks noChangeAspect="1" noChangeArrowheads="1"/>
          </p:cNvSpPr>
          <p:nvPr/>
        </p:nvSpPr>
        <p:spPr bwMode="auto">
          <a:xfrm rot="5895381">
            <a:off x="4573588" y="2346325"/>
            <a:ext cx="47625" cy="603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45" name="Oval 42"/>
          <p:cNvSpPr>
            <a:spLocks noChangeAspect="1" noChangeArrowheads="1"/>
          </p:cNvSpPr>
          <p:nvPr/>
        </p:nvSpPr>
        <p:spPr bwMode="auto">
          <a:xfrm rot="5895381">
            <a:off x="6746875" y="3273425"/>
            <a:ext cx="47625"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6" name="Oval 43"/>
          <p:cNvSpPr>
            <a:spLocks noChangeAspect="1" noChangeArrowheads="1"/>
          </p:cNvSpPr>
          <p:nvPr/>
        </p:nvSpPr>
        <p:spPr bwMode="auto">
          <a:xfrm rot="5895381">
            <a:off x="6603207" y="4718844"/>
            <a:ext cx="58737"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7" name="Oval 44"/>
          <p:cNvSpPr>
            <a:spLocks noChangeAspect="1" noChangeArrowheads="1"/>
          </p:cNvSpPr>
          <p:nvPr/>
        </p:nvSpPr>
        <p:spPr bwMode="auto">
          <a:xfrm rot="4777107">
            <a:off x="4983957" y="3534569"/>
            <a:ext cx="58737" cy="603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48" name="Oval 45"/>
          <p:cNvSpPr>
            <a:spLocks noChangeAspect="1" noChangeArrowheads="1"/>
          </p:cNvSpPr>
          <p:nvPr/>
        </p:nvSpPr>
        <p:spPr bwMode="auto">
          <a:xfrm rot="4777107">
            <a:off x="6137275" y="5254625"/>
            <a:ext cx="47625"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9" name="Oval 46"/>
          <p:cNvSpPr>
            <a:spLocks noChangeAspect="1" noChangeArrowheads="1"/>
          </p:cNvSpPr>
          <p:nvPr/>
        </p:nvSpPr>
        <p:spPr bwMode="auto">
          <a:xfrm rot="4777107">
            <a:off x="5832475" y="4873625"/>
            <a:ext cx="47625" cy="5397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50" name="Oval 47"/>
          <p:cNvSpPr>
            <a:spLocks noChangeAspect="1" noChangeArrowheads="1"/>
          </p:cNvSpPr>
          <p:nvPr/>
        </p:nvSpPr>
        <p:spPr bwMode="auto">
          <a:xfrm rot="4777107">
            <a:off x="4302919" y="3736181"/>
            <a:ext cx="58738" cy="5397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51" name="Oval 48"/>
          <p:cNvSpPr>
            <a:spLocks noChangeAspect="1" noChangeArrowheads="1"/>
          </p:cNvSpPr>
          <p:nvPr/>
        </p:nvSpPr>
        <p:spPr bwMode="auto">
          <a:xfrm rot="4777107">
            <a:off x="5199063" y="2776537"/>
            <a:ext cx="50800" cy="5397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52" name="Oval 49"/>
          <p:cNvSpPr>
            <a:spLocks noChangeAspect="1" noChangeArrowheads="1"/>
          </p:cNvSpPr>
          <p:nvPr/>
        </p:nvSpPr>
        <p:spPr bwMode="auto">
          <a:xfrm rot="4777107">
            <a:off x="5842001" y="4364037"/>
            <a:ext cx="50800" cy="603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53" name="Oval 50"/>
          <p:cNvSpPr>
            <a:spLocks noChangeAspect="1" noChangeArrowheads="1"/>
          </p:cNvSpPr>
          <p:nvPr/>
        </p:nvSpPr>
        <p:spPr bwMode="auto">
          <a:xfrm rot="4777107">
            <a:off x="3990182" y="3082131"/>
            <a:ext cx="58738" cy="60325"/>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54" name="Oval 51"/>
          <p:cNvSpPr>
            <a:spLocks noChangeAspect="1" noChangeArrowheads="1"/>
          </p:cNvSpPr>
          <p:nvPr/>
        </p:nvSpPr>
        <p:spPr bwMode="auto">
          <a:xfrm rot="4777107">
            <a:off x="5423694" y="5049044"/>
            <a:ext cx="55563" cy="603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55" name="Oval 52"/>
          <p:cNvSpPr>
            <a:spLocks noChangeAspect="1" noChangeArrowheads="1"/>
          </p:cNvSpPr>
          <p:nvPr/>
        </p:nvSpPr>
        <p:spPr bwMode="auto">
          <a:xfrm rot="4777107">
            <a:off x="6789738" y="4756150"/>
            <a:ext cx="50800" cy="603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56" name="Text Box 53"/>
          <p:cNvSpPr txBox="1">
            <a:spLocks noChangeArrowheads="1"/>
          </p:cNvSpPr>
          <p:nvPr/>
        </p:nvSpPr>
        <p:spPr bwMode="auto">
          <a:xfrm>
            <a:off x="6972300" y="1676400"/>
            <a:ext cx="3200400" cy="396875"/>
          </a:xfrm>
          <a:prstGeom prst="rect">
            <a:avLst/>
          </a:prstGeom>
          <a:noFill/>
          <a:ln w="12700">
            <a:noFill/>
            <a:miter lim="800000"/>
            <a:headEnd/>
            <a:tailEnd/>
          </a:ln>
        </p:spPr>
        <p:txBody>
          <a:bodyPr>
            <a:spAutoFit/>
          </a:bodyPr>
          <a:lstStyle/>
          <a:p>
            <a:pPr>
              <a:spcBef>
                <a:spcPct val="50000"/>
              </a:spcBef>
              <a:buClr>
                <a:schemeClr val="tx1"/>
              </a:buClr>
            </a:pPr>
            <a:r>
              <a:rPr lang="en-US" altLang="zh-CN" sz="2000" b="1" i="1"/>
              <a:t>f</a:t>
            </a:r>
            <a:r>
              <a:rPr lang="en-US" altLang="zh-CN" sz="2000" i="1"/>
              <a:t>(</a:t>
            </a:r>
            <a:r>
              <a:rPr lang="en-US" altLang="zh-CN" sz="2000" b="1" i="1"/>
              <a:t>x</a:t>
            </a:r>
            <a:r>
              <a:rPr lang="en-US" altLang="zh-CN" sz="2000" i="1"/>
              <a:t>,</a:t>
            </a:r>
            <a:r>
              <a:rPr lang="en-US" altLang="zh-CN" sz="2000" b="1" i="1">
                <a:solidFill>
                  <a:srgbClr val="00CC00"/>
                </a:solidFill>
              </a:rPr>
              <a:t>w</a:t>
            </a:r>
            <a:r>
              <a:rPr lang="en-US" altLang="zh-CN" sz="2000" i="1">
                <a:solidFill>
                  <a:srgbClr val="00CC00"/>
                </a:solidFill>
              </a:rPr>
              <a:t>,b</a:t>
            </a:r>
            <a:r>
              <a:rPr lang="en-US" altLang="zh-CN" sz="2000" i="1"/>
              <a:t>) = sign(</a:t>
            </a:r>
            <a:r>
              <a:rPr lang="en-US" altLang="zh-CN" sz="2000" b="1" i="1">
                <a:solidFill>
                  <a:srgbClr val="00CC00"/>
                </a:solidFill>
              </a:rPr>
              <a:t>w</a:t>
            </a:r>
            <a:r>
              <a:rPr lang="en-US" altLang="zh-CN" sz="2000" b="1" i="1"/>
              <a:t> x</a:t>
            </a:r>
            <a:r>
              <a:rPr lang="en-US" altLang="zh-CN" sz="2000" i="1">
                <a:solidFill>
                  <a:srgbClr val="00CC00"/>
                </a:solidFill>
              </a:rPr>
              <a:t> </a:t>
            </a:r>
            <a:r>
              <a:rPr lang="en-US" altLang="zh-CN" sz="2000" i="1"/>
              <a:t>+ </a:t>
            </a:r>
            <a:r>
              <a:rPr lang="en-US" altLang="zh-CN" sz="2000" i="1">
                <a:solidFill>
                  <a:srgbClr val="00CC00"/>
                </a:solidFill>
              </a:rPr>
              <a:t>b</a:t>
            </a:r>
            <a:r>
              <a:rPr lang="en-US" altLang="zh-CN" sz="2000" i="1"/>
              <a:t>)</a:t>
            </a:r>
          </a:p>
        </p:txBody>
      </p:sp>
      <p:sp>
        <p:nvSpPr>
          <p:cNvPr id="57" name="Text Box 54"/>
          <p:cNvSpPr txBox="1">
            <a:spLocks noChangeArrowheads="1"/>
          </p:cNvSpPr>
          <p:nvPr/>
        </p:nvSpPr>
        <p:spPr bwMode="auto">
          <a:xfrm>
            <a:off x="7734300" y="3200400"/>
            <a:ext cx="2438400" cy="396875"/>
          </a:xfrm>
          <a:prstGeom prst="rect">
            <a:avLst/>
          </a:prstGeom>
          <a:noFill/>
          <a:ln w="12700">
            <a:noFill/>
            <a:miter lim="800000"/>
            <a:headEnd/>
            <a:tailEnd/>
          </a:ln>
        </p:spPr>
        <p:txBody>
          <a:bodyPr>
            <a:spAutoFit/>
          </a:bodyPr>
          <a:lstStyle/>
          <a:p>
            <a:pPr>
              <a:spcBef>
                <a:spcPct val="50000"/>
              </a:spcBef>
              <a:buClr>
                <a:schemeClr val="tx1"/>
              </a:buClr>
            </a:pPr>
            <a:endParaRPr lang="zh-CN" altLang="zh-CN" sz="2000"/>
          </a:p>
        </p:txBody>
      </p:sp>
      <p:sp>
        <p:nvSpPr>
          <p:cNvPr id="58" name="Text Box 55"/>
          <p:cNvSpPr txBox="1">
            <a:spLocks noChangeArrowheads="1"/>
          </p:cNvSpPr>
          <p:nvPr/>
        </p:nvSpPr>
        <p:spPr bwMode="auto">
          <a:xfrm>
            <a:off x="7886700" y="2286000"/>
            <a:ext cx="3797300" cy="2123658"/>
          </a:xfrm>
          <a:prstGeom prst="rect">
            <a:avLst/>
          </a:prstGeom>
          <a:noFill/>
          <a:ln w="12700">
            <a:noFill/>
            <a:miter lim="800000"/>
            <a:headEnd/>
            <a:tailEnd/>
          </a:ln>
        </p:spPr>
        <p:txBody>
          <a:bodyPr wrap="square">
            <a:spAutoFit/>
          </a:bodyPr>
          <a:lstStyle/>
          <a:p>
            <a:pPr>
              <a:spcBef>
                <a:spcPct val="50000"/>
              </a:spcBef>
              <a:buClr>
                <a:schemeClr val="tx1"/>
              </a:buClr>
            </a:pPr>
            <a:r>
              <a:rPr lang="zh-CN" altLang="en-US" sz="2400" dirty="0">
                <a:solidFill>
                  <a:srgbClr val="CC0000"/>
                </a:solidFill>
              </a:rPr>
              <a:t>最大化线性分类器的边距</a:t>
            </a:r>
            <a:r>
              <a:rPr lang="zh-CN" altLang="en-US" sz="2400" dirty="0"/>
              <a:t>使得线性分类器的边距最大。</a:t>
            </a:r>
            <a:endParaRPr lang="en-US" altLang="zh-CN" sz="2400" dirty="0"/>
          </a:p>
          <a:p>
            <a:pPr>
              <a:spcBef>
                <a:spcPct val="50000"/>
              </a:spcBef>
              <a:buClr>
                <a:schemeClr val="tx1"/>
              </a:buClr>
            </a:pPr>
            <a:r>
              <a:rPr lang="zh-CN" altLang="en-US" sz="2400" dirty="0"/>
              <a:t>这是最简单的一种</a:t>
            </a:r>
            <a:r>
              <a:rPr lang="en-US" altLang="zh-CN" sz="2400" dirty="0"/>
              <a:t>SVM</a:t>
            </a:r>
            <a:r>
              <a:rPr lang="zh-CN" altLang="en-US" sz="2400" dirty="0"/>
              <a:t>（</a:t>
            </a:r>
            <a:r>
              <a:rPr lang="en-US" altLang="zh-CN" sz="2400" dirty="0"/>
              <a:t>LSVM</a:t>
            </a:r>
            <a:r>
              <a:rPr lang="zh-CN" altLang="en-US" sz="2400" dirty="0"/>
              <a:t>）</a:t>
            </a:r>
            <a:endParaRPr lang="en-US" altLang="zh-CN" sz="2400" dirty="0"/>
          </a:p>
        </p:txBody>
      </p:sp>
      <p:sp>
        <p:nvSpPr>
          <p:cNvPr id="59" name="AutoShape 56"/>
          <p:cNvSpPr>
            <a:spLocks noChangeArrowheads="1"/>
          </p:cNvSpPr>
          <p:nvPr/>
        </p:nvSpPr>
        <p:spPr bwMode="auto">
          <a:xfrm>
            <a:off x="7806221" y="4938621"/>
            <a:ext cx="1758950" cy="381000"/>
          </a:xfrm>
          <a:prstGeom prst="wedgeRectCallout">
            <a:avLst>
              <a:gd name="adj1" fmla="val -20046"/>
              <a:gd name="adj2" fmla="val -193207"/>
            </a:avLst>
          </a:prstGeom>
          <a:solidFill>
            <a:srgbClr val="CCFFCC"/>
          </a:solidFill>
          <a:ln w="12700">
            <a:solidFill>
              <a:schemeClr val="tx1"/>
            </a:solidFill>
            <a:miter lim="800000"/>
            <a:headEnd/>
            <a:tailEnd/>
          </a:ln>
        </p:spPr>
        <p:txBody>
          <a:bodyPr/>
          <a:lstStyle/>
          <a:p>
            <a:pPr>
              <a:spcBef>
                <a:spcPct val="50000"/>
              </a:spcBef>
              <a:buClr>
                <a:schemeClr val="tx1"/>
              </a:buClr>
            </a:pPr>
            <a:r>
              <a:rPr lang="en-US" altLang="zh-CN" sz="2000" dirty="0"/>
              <a:t>Linear SVM</a:t>
            </a:r>
          </a:p>
        </p:txBody>
      </p:sp>
      <p:sp>
        <p:nvSpPr>
          <p:cNvPr id="60" name="Text Box 57"/>
          <p:cNvSpPr txBox="1">
            <a:spLocks noChangeArrowheads="1"/>
          </p:cNvSpPr>
          <p:nvPr/>
        </p:nvSpPr>
        <p:spPr bwMode="auto">
          <a:xfrm>
            <a:off x="1658938" y="3675063"/>
            <a:ext cx="2120900" cy="1169551"/>
          </a:xfrm>
          <a:prstGeom prst="rect">
            <a:avLst/>
          </a:prstGeom>
          <a:noFill/>
          <a:ln w="12700">
            <a:noFill/>
            <a:miter lim="800000"/>
            <a:headEnd/>
            <a:tailEnd/>
          </a:ln>
        </p:spPr>
        <p:txBody>
          <a:bodyPr>
            <a:spAutoFit/>
          </a:bodyPr>
          <a:lstStyle/>
          <a:p>
            <a:pPr>
              <a:spcBef>
                <a:spcPct val="50000"/>
              </a:spcBef>
              <a:buClr>
                <a:schemeClr val="tx1"/>
              </a:buClr>
            </a:pPr>
            <a:r>
              <a:rPr lang="zh-CN" altLang="en-US" sz="2000" dirty="0">
                <a:solidFill>
                  <a:srgbClr val="00CC00"/>
                </a:solidFill>
              </a:rPr>
              <a:t>支持向量</a:t>
            </a:r>
            <a:endParaRPr lang="en-US" altLang="zh-CN" sz="2000" dirty="0">
              <a:solidFill>
                <a:srgbClr val="00CC00"/>
              </a:solidFill>
            </a:endParaRPr>
          </a:p>
          <a:p>
            <a:pPr>
              <a:spcBef>
                <a:spcPct val="50000"/>
              </a:spcBef>
              <a:buClr>
                <a:schemeClr val="tx1"/>
              </a:buClr>
            </a:pPr>
            <a:r>
              <a:rPr lang="zh-CN" altLang="en-US" sz="2000" dirty="0"/>
              <a:t>为边距最大处的数据点</a:t>
            </a:r>
            <a:endParaRPr lang="en-US" altLang="zh-CN" sz="2000" dirty="0"/>
          </a:p>
        </p:txBody>
      </p:sp>
      <p:sp>
        <p:nvSpPr>
          <p:cNvPr id="61" name="Freeform 58"/>
          <p:cNvSpPr>
            <a:spLocks/>
          </p:cNvSpPr>
          <p:nvPr/>
        </p:nvSpPr>
        <p:spPr bwMode="auto">
          <a:xfrm>
            <a:off x="3598863" y="3725863"/>
            <a:ext cx="1708150" cy="369332"/>
          </a:xfrm>
          <a:custGeom>
            <a:avLst/>
            <a:gdLst>
              <a:gd name="T0" fmla="*/ 0 w 1076"/>
              <a:gd name="T1" fmla="*/ 2147483647 h 98"/>
              <a:gd name="T2" fmla="*/ 2147483647 w 1076"/>
              <a:gd name="T3" fmla="*/ 2147483647 h 98"/>
              <a:gd name="T4" fmla="*/ 2147483647 w 1076"/>
              <a:gd name="T5" fmla="*/ 0 h 98"/>
              <a:gd name="T6" fmla="*/ 2147483647 w 1076"/>
              <a:gd name="T7" fmla="*/ 2147483647 h 98"/>
              <a:gd name="T8" fmla="*/ 2147483647 w 1076"/>
              <a:gd name="T9" fmla="*/ 2147483647 h 98"/>
              <a:gd name="T10" fmla="*/ 2147483647 w 1076"/>
              <a:gd name="T11" fmla="*/ 2147483647 h 98"/>
              <a:gd name="T12" fmla="*/ 2147483647 w 1076"/>
              <a:gd name="T13" fmla="*/ 2147483647 h 98"/>
              <a:gd name="T14" fmla="*/ 2147483647 w 1076"/>
              <a:gd name="T15" fmla="*/ 2147483647 h 98"/>
              <a:gd name="T16" fmla="*/ 2147483647 w 1076"/>
              <a:gd name="T17" fmla="*/ 2147483647 h 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6"/>
              <a:gd name="T28" fmla="*/ 0 h 98"/>
              <a:gd name="T29" fmla="*/ 1076 w 1076"/>
              <a:gd name="T30" fmla="*/ 98 h 9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6" h="98">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w="38100" cap="flat" cmpd="sng">
            <a:solidFill>
              <a:srgbClr val="33CC33"/>
            </a:solidFill>
            <a:prstDash val="solid"/>
            <a:round/>
            <a:headEnd type="none" w="med" len="med"/>
            <a:tailEnd type="triangle" w="med" len="med"/>
          </a:ln>
        </p:spPr>
        <p:txBody>
          <a:bodyPr>
            <a:spAutoFit/>
          </a:bodyPr>
          <a:lstStyle/>
          <a:p>
            <a:endParaRPr lang="zh-CN" altLang="en-US"/>
          </a:p>
        </p:txBody>
      </p:sp>
      <p:sp>
        <p:nvSpPr>
          <p:cNvPr id="62" name="Freeform 59"/>
          <p:cNvSpPr>
            <a:spLocks/>
          </p:cNvSpPr>
          <p:nvPr/>
        </p:nvSpPr>
        <p:spPr bwMode="auto">
          <a:xfrm>
            <a:off x="3565525" y="3317875"/>
            <a:ext cx="2293938" cy="369332"/>
          </a:xfrm>
          <a:custGeom>
            <a:avLst/>
            <a:gdLst>
              <a:gd name="T0" fmla="*/ 0 w 1445"/>
              <a:gd name="T1" fmla="*/ 2147483647 h 306"/>
              <a:gd name="T2" fmla="*/ 2147483647 w 1445"/>
              <a:gd name="T3" fmla="*/ 2147483647 h 306"/>
              <a:gd name="T4" fmla="*/ 2147483647 w 1445"/>
              <a:gd name="T5" fmla="*/ 2147483647 h 306"/>
              <a:gd name="T6" fmla="*/ 2147483647 w 1445"/>
              <a:gd name="T7" fmla="*/ 2147483647 h 306"/>
              <a:gd name="T8" fmla="*/ 2147483647 w 1445"/>
              <a:gd name="T9" fmla="*/ 2147483647 h 306"/>
              <a:gd name="T10" fmla="*/ 2147483647 w 1445"/>
              <a:gd name="T11" fmla="*/ 2147483647 h 306"/>
              <a:gd name="T12" fmla="*/ 2147483647 w 1445"/>
              <a:gd name="T13" fmla="*/ 2147483647 h 306"/>
              <a:gd name="T14" fmla="*/ 2147483647 w 1445"/>
              <a:gd name="T15" fmla="*/ 2147483647 h 306"/>
              <a:gd name="T16" fmla="*/ 2147483647 w 1445"/>
              <a:gd name="T17" fmla="*/ 2147483647 h 306"/>
              <a:gd name="T18" fmla="*/ 2147483647 w 1445"/>
              <a:gd name="T19" fmla="*/ 2147483647 h 306"/>
              <a:gd name="T20" fmla="*/ 2147483647 w 1445"/>
              <a:gd name="T21" fmla="*/ 2147483647 h 306"/>
              <a:gd name="T22" fmla="*/ 2147483647 w 1445"/>
              <a:gd name="T23" fmla="*/ 2147483647 h 306"/>
              <a:gd name="T24" fmla="*/ 2147483647 w 1445"/>
              <a:gd name="T25" fmla="*/ 2147483647 h 30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45"/>
              <a:gd name="T40" fmla="*/ 0 h 306"/>
              <a:gd name="T41" fmla="*/ 1445 w 1445"/>
              <a:gd name="T42" fmla="*/ 306 h 30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cap="flat" cmpd="sng">
            <a:solidFill>
              <a:srgbClr val="33CC33"/>
            </a:solidFill>
            <a:prstDash val="solid"/>
            <a:round/>
            <a:headEnd type="none" w="med" len="med"/>
            <a:tailEnd type="triangle" w="med" len="med"/>
          </a:ln>
        </p:spPr>
        <p:txBody>
          <a:bodyPr>
            <a:spAutoFit/>
          </a:bodyPr>
          <a:lstStyle/>
          <a:p>
            <a:endParaRPr lang="zh-CN" altLang="en-US"/>
          </a:p>
        </p:txBody>
      </p:sp>
      <p:sp>
        <p:nvSpPr>
          <p:cNvPr id="63" name="Freeform 60"/>
          <p:cNvSpPr>
            <a:spLocks/>
          </p:cNvSpPr>
          <p:nvPr/>
        </p:nvSpPr>
        <p:spPr bwMode="auto">
          <a:xfrm>
            <a:off x="3590925" y="3994150"/>
            <a:ext cx="1733550" cy="369332"/>
          </a:xfrm>
          <a:custGeom>
            <a:avLst/>
            <a:gdLst>
              <a:gd name="T0" fmla="*/ 0 w 1092"/>
              <a:gd name="T1" fmla="*/ 0 h 283"/>
              <a:gd name="T2" fmla="*/ 2147483647 w 1092"/>
              <a:gd name="T3" fmla="*/ 2147483647 h 283"/>
              <a:gd name="T4" fmla="*/ 2147483647 w 1092"/>
              <a:gd name="T5" fmla="*/ 2147483647 h 283"/>
              <a:gd name="T6" fmla="*/ 2147483647 w 1092"/>
              <a:gd name="T7" fmla="*/ 2147483647 h 283"/>
              <a:gd name="T8" fmla="*/ 2147483647 w 1092"/>
              <a:gd name="T9" fmla="*/ 2147483647 h 283"/>
              <a:gd name="T10" fmla="*/ 2147483647 w 1092"/>
              <a:gd name="T11" fmla="*/ 2147483647 h 283"/>
              <a:gd name="T12" fmla="*/ 0 60000 65536"/>
              <a:gd name="T13" fmla="*/ 0 60000 65536"/>
              <a:gd name="T14" fmla="*/ 0 60000 65536"/>
              <a:gd name="T15" fmla="*/ 0 60000 65536"/>
              <a:gd name="T16" fmla="*/ 0 60000 65536"/>
              <a:gd name="T17" fmla="*/ 0 60000 65536"/>
              <a:gd name="T18" fmla="*/ 0 w 1092"/>
              <a:gd name="T19" fmla="*/ 0 h 283"/>
              <a:gd name="T20" fmla="*/ 1092 w 1092"/>
              <a:gd name="T21" fmla="*/ 283 h 283"/>
            </a:gdLst>
            <a:ahLst/>
            <a:cxnLst>
              <a:cxn ang="T12">
                <a:pos x="T0" y="T1"/>
              </a:cxn>
              <a:cxn ang="T13">
                <a:pos x="T2" y="T3"/>
              </a:cxn>
              <a:cxn ang="T14">
                <a:pos x="T4" y="T5"/>
              </a:cxn>
              <a:cxn ang="T15">
                <a:pos x="T6" y="T7"/>
              </a:cxn>
              <a:cxn ang="T16">
                <a:pos x="T8" y="T9"/>
              </a:cxn>
              <a:cxn ang="T17">
                <a:pos x="T10" y="T11"/>
              </a:cxn>
            </a:cxnLst>
            <a:rect l="T18" t="T19" r="T20" b="T21"/>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cap="flat" cmpd="sng">
            <a:solidFill>
              <a:srgbClr val="33CC33"/>
            </a:solidFill>
            <a:prstDash val="solid"/>
            <a:round/>
            <a:headEnd type="none" w="med" len="med"/>
            <a:tailEnd type="triangle" w="med" len="med"/>
          </a:ln>
        </p:spPr>
        <p:txBody>
          <a:bodyPr>
            <a:spAutoFit/>
          </a:bodyPr>
          <a:lstStyle/>
          <a:p>
            <a:endParaRPr lang="zh-CN" altLang="en-US"/>
          </a:p>
        </p:txBody>
      </p:sp>
      <p:sp>
        <p:nvSpPr>
          <p:cNvPr id="64" name="Oval 63"/>
          <p:cNvSpPr>
            <a:spLocks noChangeArrowheads="1"/>
          </p:cNvSpPr>
          <p:nvPr/>
        </p:nvSpPr>
        <p:spPr bwMode="auto">
          <a:xfrm>
            <a:off x="5827713" y="3396338"/>
            <a:ext cx="259766" cy="519351"/>
          </a:xfrm>
          <a:prstGeom prst="ellipse">
            <a:avLst/>
          </a:prstGeom>
          <a:noFill/>
          <a:ln w="38100">
            <a:solidFill>
              <a:srgbClr val="33CC33"/>
            </a:solidFill>
            <a:prstDash val="dash"/>
            <a:round/>
            <a:headEnd/>
            <a:tailEnd/>
          </a:ln>
        </p:spPr>
        <p:txBody>
          <a:bodyPr wrap="none" anchor="ctr">
            <a:spAutoFit/>
          </a:bodyPr>
          <a:lstStyle/>
          <a:p>
            <a:endParaRPr lang="zh-CN" altLang="en-US"/>
          </a:p>
        </p:txBody>
      </p:sp>
      <p:sp>
        <p:nvSpPr>
          <p:cNvPr id="65" name="Oval 64"/>
          <p:cNvSpPr>
            <a:spLocks noChangeArrowheads="1"/>
          </p:cNvSpPr>
          <p:nvPr/>
        </p:nvSpPr>
        <p:spPr bwMode="auto">
          <a:xfrm>
            <a:off x="5330825" y="3505875"/>
            <a:ext cx="259766" cy="519351"/>
          </a:xfrm>
          <a:prstGeom prst="ellipse">
            <a:avLst/>
          </a:prstGeom>
          <a:noFill/>
          <a:ln w="38100">
            <a:solidFill>
              <a:srgbClr val="33CC33"/>
            </a:solidFill>
            <a:prstDash val="dash"/>
            <a:round/>
            <a:headEnd/>
            <a:tailEnd/>
          </a:ln>
        </p:spPr>
        <p:txBody>
          <a:bodyPr wrap="none" anchor="ctr">
            <a:spAutoFit/>
          </a:bodyPr>
          <a:lstStyle/>
          <a:p>
            <a:endParaRPr lang="zh-CN" altLang="en-US"/>
          </a:p>
        </p:txBody>
      </p:sp>
      <p:sp>
        <p:nvSpPr>
          <p:cNvPr id="66" name="Oval 65"/>
          <p:cNvSpPr>
            <a:spLocks noChangeArrowheads="1"/>
          </p:cNvSpPr>
          <p:nvPr/>
        </p:nvSpPr>
        <p:spPr bwMode="auto">
          <a:xfrm>
            <a:off x="5319713" y="4201200"/>
            <a:ext cx="259766" cy="519351"/>
          </a:xfrm>
          <a:prstGeom prst="ellipse">
            <a:avLst/>
          </a:prstGeom>
          <a:noFill/>
          <a:ln w="38100">
            <a:solidFill>
              <a:srgbClr val="33CC33"/>
            </a:solidFill>
            <a:prstDash val="dash"/>
            <a:round/>
            <a:headEnd/>
            <a:tailEnd/>
          </a:ln>
        </p:spPr>
        <p:txBody>
          <a:bodyPr wrap="none" anchor="ctr">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500" fill="hold"/>
                                        <p:tgtEl>
                                          <p:spTgt spid="62"/>
                                        </p:tgtEl>
                                        <p:attrNameLst>
                                          <p:attrName>ppt_x</p:attrName>
                                        </p:attrNameLst>
                                      </p:cBhvr>
                                      <p:tavLst>
                                        <p:tav tm="0">
                                          <p:val>
                                            <p:strVal val="#ppt_x"/>
                                          </p:val>
                                        </p:tav>
                                        <p:tav tm="100000">
                                          <p:val>
                                            <p:strVal val="#ppt_x"/>
                                          </p:val>
                                        </p:tav>
                                      </p:tavLst>
                                    </p:anim>
                                    <p:anim calcmode="lin" valueType="num">
                                      <p:cBhvr additive="base">
                                        <p:cTn id="12" dur="500" fill="hold"/>
                                        <p:tgtEl>
                                          <p:spTgt spid="6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ppt_x"/>
                                          </p:val>
                                        </p:tav>
                                        <p:tav tm="100000">
                                          <p:val>
                                            <p:strVal val="#ppt_x"/>
                                          </p:val>
                                        </p:tav>
                                      </p:tavLst>
                                    </p:anim>
                                    <p:anim calcmode="lin" valueType="num">
                                      <p:cBhvr additive="base">
                                        <p:cTn id="16" dur="500" fill="hold"/>
                                        <p:tgtEl>
                                          <p:spTgt spid="6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ppt_x"/>
                                          </p:val>
                                        </p:tav>
                                        <p:tav tm="100000">
                                          <p:val>
                                            <p:strVal val="#ppt_x"/>
                                          </p:val>
                                        </p:tav>
                                      </p:tavLst>
                                    </p:anim>
                                    <p:anim calcmode="lin" valueType="num">
                                      <p:cBhvr additive="base">
                                        <p:cTn id="20"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animBg="1"/>
      <p:bldP spid="62" grpId="0" animBg="1"/>
      <p:bldP spid="6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a:t>
            </a:r>
            <a:r>
              <a:rPr lang="en-US" altLang="zh-CN" dirty="0"/>
              <a:t>SVM</a:t>
            </a:r>
            <a:r>
              <a:rPr lang="zh-CN" altLang="en-US" dirty="0"/>
              <a:t>数学推导</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44</a:t>
            </a:fld>
            <a:endParaRPr lang="en-US" dirty="0"/>
          </a:p>
        </p:txBody>
      </p:sp>
      <p:sp>
        <p:nvSpPr>
          <p:cNvPr id="8" name="Rectangle 4"/>
          <p:cNvSpPr txBox="1">
            <a:spLocks noChangeArrowheads="1"/>
          </p:cNvSpPr>
          <p:nvPr/>
        </p:nvSpPr>
        <p:spPr>
          <a:xfrm>
            <a:off x="2222500" y="4343400"/>
            <a:ext cx="3886200" cy="1939925"/>
          </a:xfrm>
          <a:prstGeom prst="rect">
            <a:avLst/>
          </a:prstGeom>
          <a:noFill/>
        </p:spPr>
        <p:txBody>
          <a:bodyPr vert="horz" lIns="0" tIns="45720" rIns="0" bIns="45720" rtlCol="0">
            <a:normAutofit lnSpcReduction="10000"/>
          </a:bodyPr>
          <a:lstStyle/>
          <a:p>
            <a:pPr marL="91440" marR="0" lvl="0" indent="-91440" algn="l" defTabSz="914400" rtl="0" eaLnBrk="1" fontAlgn="auto" latinLnBrk="0" hangingPunct="1">
              <a:lnSpc>
                <a:spcPct val="90000"/>
              </a:lnSpc>
              <a:spcBef>
                <a:spcPts val="1200"/>
              </a:spcBef>
              <a:spcAft>
                <a:spcPts val="200"/>
              </a:spcAft>
              <a:buClr>
                <a:schemeClr val="accent1"/>
              </a:buClr>
              <a:buSzPct val="100000"/>
              <a:buFont typeface="Wingdings" pitchFamily="2" charset="2"/>
              <a:buNone/>
              <a:tabLst/>
              <a:defRPr/>
            </a:pPr>
            <a:r>
              <a:rPr kumimoji="0" lang="zh-CN" altLang="en-US" sz="2600" b="0" i="0" u="none" strike="noStrike" kern="1200" cap="none" spc="0" normalizeH="0" baseline="0" noProof="0" dirty="0">
                <a:ln>
                  <a:noFill/>
                </a:ln>
                <a:solidFill>
                  <a:schemeClr val="tx1">
                    <a:lumMod val="75000"/>
                    <a:lumOff val="25000"/>
                  </a:schemeClr>
                </a:solidFill>
                <a:effectLst/>
                <a:uLnTx/>
                <a:uFillTx/>
                <a:ea typeface="+mn-ea"/>
                <a:cs typeface="+mn-cs"/>
              </a:rPr>
              <a:t>其中</a:t>
            </a:r>
            <a:r>
              <a:rPr kumimoji="0" lang="en-US" altLang="zh-CN" sz="2600" b="0" i="0" u="none" strike="noStrike" kern="1200" cap="none" spc="0" normalizeH="0" baseline="0" noProof="0" dirty="0">
                <a:ln>
                  <a:noFill/>
                </a:ln>
                <a:solidFill>
                  <a:schemeClr val="tx1">
                    <a:lumMod val="75000"/>
                    <a:lumOff val="25000"/>
                  </a:schemeClr>
                </a:solidFill>
                <a:effectLst/>
                <a:uLnTx/>
                <a:uFillTx/>
                <a:ea typeface="+mn-ea"/>
                <a:cs typeface="+mn-cs"/>
              </a:rPr>
              <a:t>:</a:t>
            </a:r>
          </a:p>
          <a:p>
            <a:pPr marL="91440" marR="0" lvl="0" indent="-91440" algn="l" defTabSz="914400" rtl="0" eaLnBrk="1" fontAlgn="auto" latinLnBrk="0" hangingPunct="1">
              <a:lnSpc>
                <a:spcPct val="90000"/>
              </a:lnSpc>
              <a:spcBef>
                <a:spcPts val="1200"/>
              </a:spcBef>
              <a:spcAft>
                <a:spcPts val="200"/>
              </a:spcAft>
              <a:buClr>
                <a:schemeClr val="accent1"/>
              </a:buClr>
              <a:buSzPct val="100000"/>
              <a:buFont typeface="Calibri" panose="020F0502020204030204" pitchFamily="34" charset="0"/>
              <a:buChar char=" "/>
              <a:tabLst/>
              <a:defRPr/>
            </a:pPr>
            <a:r>
              <a:rPr kumimoji="0" lang="en-US" altLang="zh-CN" sz="2600" b="1" i="1" u="none" strike="noStrike" kern="1200" cap="none" spc="0" normalizeH="0" baseline="0" noProof="0" dirty="0">
                <a:ln>
                  <a:noFill/>
                </a:ln>
                <a:solidFill>
                  <a:schemeClr val="tx1">
                    <a:lumMod val="75000"/>
                    <a:lumOff val="25000"/>
                  </a:schemeClr>
                </a:solidFill>
                <a:effectLst/>
                <a:uLnTx/>
                <a:uFillTx/>
                <a:ea typeface="+mn-ea"/>
                <a:cs typeface="+mn-cs"/>
              </a:rPr>
              <a:t>w</a:t>
            </a:r>
            <a:r>
              <a:rPr kumimoji="0" lang="en-US" altLang="zh-CN" sz="2600" b="0" i="1" u="none" strike="noStrike" kern="1200" cap="none" spc="0" normalizeH="0" baseline="0" noProof="0" dirty="0">
                <a:ln>
                  <a:noFill/>
                </a:ln>
                <a:solidFill>
                  <a:schemeClr val="tx1">
                    <a:lumMod val="75000"/>
                    <a:lumOff val="25000"/>
                  </a:schemeClr>
                </a:solidFill>
                <a:effectLst/>
                <a:uLnTx/>
                <a:uFillTx/>
                <a:ea typeface="+mn-ea"/>
                <a:cs typeface="+mn-cs"/>
              </a:rPr>
              <a:t> . </a:t>
            </a:r>
            <a:r>
              <a:rPr kumimoji="0" lang="en-US" altLang="zh-CN" sz="2600" b="1" i="1" u="none" strike="noStrike" kern="1200" cap="none" spc="0" normalizeH="0" baseline="0" noProof="0" dirty="0">
                <a:ln>
                  <a:noFill/>
                </a:ln>
                <a:solidFill>
                  <a:schemeClr val="tx1">
                    <a:lumMod val="75000"/>
                    <a:lumOff val="25000"/>
                  </a:schemeClr>
                </a:solidFill>
                <a:effectLst/>
                <a:uLnTx/>
                <a:uFillTx/>
                <a:ea typeface="+mn-ea"/>
                <a:cs typeface="+mn-cs"/>
              </a:rPr>
              <a:t>x</a:t>
            </a:r>
            <a:r>
              <a:rPr kumimoji="0" lang="en-US" altLang="zh-CN" sz="2600" b="1" i="1" u="none" strike="noStrike" kern="1200" cap="none" spc="0" normalizeH="0" baseline="30000" noProof="0" dirty="0">
                <a:ln>
                  <a:noFill/>
                </a:ln>
                <a:solidFill>
                  <a:schemeClr val="tx1">
                    <a:lumMod val="75000"/>
                    <a:lumOff val="25000"/>
                  </a:schemeClr>
                </a:solidFill>
                <a:effectLst/>
                <a:uLnTx/>
                <a:uFillTx/>
                <a:ea typeface="+mn-ea"/>
                <a:cs typeface="+mn-cs"/>
              </a:rPr>
              <a:t>+</a:t>
            </a:r>
            <a:r>
              <a:rPr kumimoji="0" lang="en-US" altLang="zh-CN" sz="2600" b="0" i="1" u="none" strike="noStrike" kern="1200" cap="none" spc="0" normalizeH="0" baseline="0" noProof="0" dirty="0">
                <a:ln>
                  <a:noFill/>
                </a:ln>
                <a:solidFill>
                  <a:schemeClr val="tx1">
                    <a:lumMod val="75000"/>
                    <a:lumOff val="25000"/>
                  </a:schemeClr>
                </a:solidFill>
                <a:effectLst/>
                <a:uLnTx/>
                <a:uFillTx/>
                <a:ea typeface="+mn-ea"/>
                <a:cs typeface="+mn-cs"/>
              </a:rPr>
              <a:t> + b = +1 </a:t>
            </a:r>
          </a:p>
          <a:p>
            <a:pPr marL="91440" marR="0" lvl="0" indent="-91440" algn="l" defTabSz="914400" rtl="0" eaLnBrk="1" fontAlgn="auto" latinLnBrk="0" hangingPunct="1">
              <a:lnSpc>
                <a:spcPct val="90000"/>
              </a:lnSpc>
              <a:spcBef>
                <a:spcPts val="1200"/>
              </a:spcBef>
              <a:spcAft>
                <a:spcPts val="200"/>
              </a:spcAft>
              <a:buClr>
                <a:schemeClr val="accent1"/>
              </a:buClr>
              <a:buSzPct val="100000"/>
              <a:buFont typeface="Calibri" panose="020F0502020204030204" pitchFamily="34" charset="0"/>
              <a:buChar char=" "/>
              <a:tabLst/>
              <a:defRPr/>
            </a:pPr>
            <a:r>
              <a:rPr kumimoji="0" lang="en-US" altLang="zh-CN" sz="2600" b="1" i="1" u="none" strike="noStrike" kern="1200" cap="none" spc="0" normalizeH="0" baseline="0" noProof="0" dirty="0">
                <a:ln>
                  <a:noFill/>
                </a:ln>
                <a:solidFill>
                  <a:schemeClr val="tx1">
                    <a:lumMod val="75000"/>
                    <a:lumOff val="25000"/>
                  </a:schemeClr>
                </a:solidFill>
                <a:effectLst/>
                <a:uLnTx/>
                <a:uFillTx/>
                <a:ea typeface="+mn-ea"/>
                <a:cs typeface="+mn-cs"/>
              </a:rPr>
              <a:t>w</a:t>
            </a:r>
            <a:r>
              <a:rPr kumimoji="0" lang="en-US" altLang="zh-CN" sz="2600" b="0" i="1" u="none" strike="noStrike" kern="1200" cap="none" spc="0" normalizeH="0" baseline="0" noProof="0" dirty="0">
                <a:ln>
                  <a:noFill/>
                </a:ln>
                <a:solidFill>
                  <a:schemeClr val="tx1">
                    <a:lumMod val="75000"/>
                    <a:lumOff val="25000"/>
                  </a:schemeClr>
                </a:solidFill>
                <a:effectLst/>
                <a:uLnTx/>
                <a:uFillTx/>
                <a:ea typeface="+mn-ea"/>
                <a:cs typeface="+mn-cs"/>
              </a:rPr>
              <a:t> . </a:t>
            </a:r>
            <a:r>
              <a:rPr kumimoji="0" lang="en-US" altLang="zh-CN" sz="2600" b="1" i="1" u="none" strike="noStrike" kern="1200" cap="none" spc="0" normalizeH="0" baseline="0" noProof="0" dirty="0">
                <a:ln>
                  <a:noFill/>
                </a:ln>
                <a:solidFill>
                  <a:schemeClr val="tx1">
                    <a:lumMod val="75000"/>
                    <a:lumOff val="25000"/>
                  </a:schemeClr>
                </a:solidFill>
                <a:effectLst/>
                <a:uLnTx/>
                <a:uFillTx/>
                <a:ea typeface="+mn-ea"/>
                <a:cs typeface="+mn-cs"/>
              </a:rPr>
              <a:t>x</a:t>
            </a:r>
            <a:r>
              <a:rPr kumimoji="0" lang="en-US" altLang="zh-CN" sz="2600" b="1" i="1" u="none" strike="noStrike" kern="1200" cap="none" spc="0" normalizeH="0" baseline="30000" noProof="0" dirty="0">
                <a:ln>
                  <a:noFill/>
                </a:ln>
                <a:solidFill>
                  <a:schemeClr val="tx1">
                    <a:lumMod val="75000"/>
                    <a:lumOff val="25000"/>
                  </a:schemeClr>
                </a:solidFill>
                <a:effectLst/>
                <a:uLnTx/>
                <a:uFillTx/>
                <a:ea typeface="+mn-ea"/>
                <a:cs typeface="+mn-cs"/>
              </a:rPr>
              <a:t>-</a:t>
            </a:r>
            <a:r>
              <a:rPr kumimoji="0" lang="en-US" altLang="zh-CN" sz="2600" b="0" i="1" u="none" strike="noStrike" kern="1200" cap="none" spc="0" normalizeH="0" baseline="0" noProof="0" dirty="0">
                <a:ln>
                  <a:noFill/>
                </a:ln>
                <a:solidFill>
                  <a:schemeClr val="tx1">
                    <a:lumMod val="75000"/>
                    <a:lumOff val="25000"/>
                  </a:schemeClr>
                </a:solidFill>
                <a:effectLst/>
                <a:uLnTx/>
                <a:uFillTx/>
                <a:ea typeface="+mn-ea"/>
                <a:cs typeface="+mn-cs"/>
              </a:rPr>
              <a:t> + b = -1 </a:t>
            </a:r>
          </a:p>
          <a:p>
            <a:pPr marL="91440" marR="0" lvl="0" indent="-91440" algn="l" defTabSz="914400" rtl="0" eaLnBrk="1" fontAlgn="auto" latinLnBrk="0" hangingPunct="1">
              <a:lnSpc>
                <a:spcPct val="90000"/>
              </a:lnSpc>
              <a:spcBef>
                <a:spcPts val="1200"/>
              </a:spcBef>
              <a:spcAft>
                <a:spcPts val="200"/>
              </a:spcAft>
              <a:buClr>
                <a:schemeClr val="accent1"/>
              </a:buClr>
              <a:buSzPct val="100000"/>
              <a:buFont typeface="Calibri" panose="020F0502020204030204" pitchFamily="34" charset="0"/>
              <a:buChar char=" "/>
              <a:tabLst/>
              <a:defRPr/>
            </a:pPr>
            <a:r>
              <a:rPr kumimoji="0" lang="en-US" altLang="zh-CN" sz="2600" b="1" i="1" u="none" strike="noStrike" kern="1200" cap="none" spc="0" normalizeH="0" baseline="0" noProof="0" dirty="0">
                <a:ln>
                  <a:noFill/>
                </a:ln>
                <a:solidFill>
                  <a:schemeClr val="tx1">
                    <a:lumMod val="75000"/>
                    <a:lumOff val="25000"/>
                  </a:schemeClr>
                </a:solidFill>
                <a:effectLst/>
                <a:uLnTx/>
                <a:uFillTx/>
                <a:ea typeface="+mn-ea"/>
                <a:cs typeface="+mn-cs"/>
              </a:rPr>
              <a:t>w</a:t>
            </a:r>
            <a:r>
              <a:rPr kumimoji="0" lang="en-US" altLang="zh-CN" sz="2600" b="0" i="1" u="none" strike="noStrike" kern="1200" cap="none" spc="0" normalizeH="0" baseline="0" noProof="0" dirty="0">
                <a:ln>
                  <a:noFill/>
                </a:ln>
                <a:solidFill>
                  <a:schemeClr val="tx1">
                    <a:lumMod val="75000"/>
                    <a:lumOff val="25000"/>
                  </a:schemeClr>
                </a:solidFill>
                <a:effectLst/>
                <a:uLnTx/>
                <a:uFillTx/>
                <a:ea typeface="+mn-ea"/>
                <a:cs typeface="+mn-cs"/>
              </a:rPr>
              <a:t> . (</a:t>
            </a:r>
            <a:r>
              <a:rPr kumimoji="0" lang="en-US" altLang="zh-CN" sz="2600" b="1" i="1" u="none" strike="noStrike" kern="1200" cap="none" spc="0" normalizeH="0" baseline="0" noProof="0" dirty="0">
                <a:ln>
                  <a:noFill/>
                </a:ln>
                <a:solidFill>
                  <a:schemeClr val="tx1">
                    <a:lumMod val="75000"/>
                    <a:lumOff val="25000"/>
                  </a:schemeClr>
                </a:solidFill>
                <a:effectLst/>
                <a:uLnTx/>
                <a:uFillTx/>
                <a:ea typeface="+mn-ea"/>
                <a:cs typeface="+mn-cs"/>
              </a:rPr>
              <a:t>x</a:t>
            </a:r>
            <a:r>
              <a:rPr kumimoji="0" lang="en-US" altLang="zh-CN" sz="2600" b="1" i="1" u="none" strike="noStrike" kern="1200" cap="none" spc="0" normalizeH="0" baseline="30000" noProof="0" dirty="0">
                <a:ln>
                  <a:noFill/>
                </a:ln>
                <a:solidFill>
                  <a:schemeClr val="tx1">
                    <a:lumMod val="75000"/>
                    <a:lumOff val="25000"/>
                  </a:schemeClr>
                </a:solidFill>
                <a:effectLst/>
                <a:uLnTx/>
                <a:uFillTx/>
                <a:ea typeface="+mn-ea"/>
                <a:cs typeface="+mn-cs"/>
              </a:rPr>
              <a:t>+</a:t>
            </a:r>
            <a:r>
              <a:rPr kumimoji="0" lang="en-US" altLang="zh-CN" sz="2600" b="1" i="1" u="none" strike="noStrike" kern="1200" cap="none" spc="0" normalizeH="0" baseline="0" noProof="0" dirty="0">
                <a:ln>
                  <a:noFill/>
                </a:ln>
                <a:solidFill>
                  <a:schemeClr val="tx1">
                    <a:lumMod val="75000"/>
                    <a:lumOff val="25000"/>
                  </a:schemeClr>
                </a:solidFill>
                <a:effectLst/>
                <a:uLnTx/>
                <a:uFillTx/>
                <a:ea typeface="+mn-ea"/>
                <a:cs typeface="+mn-cs"/>
              </a:rPr>
              <a:t>-x</a:t>
            </a:r>
            <a:r>
              <a:rPr kumimoji="0" lang="en-US" altLang="zh-CN" sz="2600" b="1" i="1" u="none" strike="noStrike" kern="1200" cap="none" spc="0" normalizeH="0" baseline="30000" noProof="0" dirty="0">
                <a:ln>
                  <a:noFill/>
                </a:ln>
                <a:solidFill>
                  <a:schemeClr val="tx1">
                    <a:lumMod val="75000"/>
                    <a:lumOff val="25000"/>
                  </a:schemeClr>
                </a:solidFill>
                <a:effectLst/>
                <a:uLnTx/>
                <a:uFillTx/>
                <a:ea typeface="+mn-ea"/>
                <a:cs typeface="+mn-cs"/>
              </a:rPr>
              <a:t>-)</a:t>
            </a:r>
            <a:r>
              <a:rPr kumimoji="0" lang="en-US" altLang="zh-CN" sz="2600" b="0" i="1" u="none" strike="noStrike" kern="1200" cap="none" spc="0" normalizeH="0" baseline="0" noProof="0" dirty="0">
                <a:ln>
                  <a:noFill/>
                </a:ln>
                <a:solidFill>
                  <a:schemeClr val="tx1">
                    <a:lumMod val="75000"/>
                    <a:lumOff val="25000"/>
                  </a:schemeClr>
                </a:solidFill>
                <a:effectLst/>
                <a:uLnTx/>
                <a:uFillTx/>
                <a:ea typeface="+mn-ea"/>
                <a:cs typeface="+mn-cs"/>
              </a:rPr>
              <a:t> = 2 </a:t>
            </a:r>
            <a:endParaRPr kumimoji="0" lang="en-US" altLang="zh-CN" sz="2600" b="0" i="0" u="none" strike="noStrike" kern="1200" cap="none" spc="0" normalizeH="0" baseline="0" noProof="0" dirty="0">
              <a:ln>
                <a:noFill/>
              </a:ln>
              <a:solidFill>
                <a:schemeClr val="tx1">
                  <a:lumMod val="75000"/>
                  <a:lumOff val="25000"/>
                </a:schemeClr>
              </a:solidFill>
              <a:effectLst/>
              <a:uLnTx/>
              <a:uFillTx/>
              <a:ea typeface="+mn-ea"/>
              <a:cs typeface="+mn-cs"/>
            </a:endParaRPr>
          </a:p>
        </p:txBody>
      </p:sp>
      <p:sp>
        <p:nvSpPr>
          <p:cNvPr id="9" name="Line 5"/>
          <p:cNvSpPr>
            <a:spLocks noChangeShapeType="1"/>
          </p:cNvSpPr>
          <p:nvPr/>
        </p:nvSpPr>
        <p:spPr bwMode="auto">
          <a:xfrm rot="20000665">
            <a:off x="3905250" y="1862138"/>
            <a:ext cx="2971800" cy="0"/>
          </a:xfrm>
          <a:prstGeom prst="line">
            <a:avLst/>
          </a:prstGeom>
          <a:noFill/>
          <a:ln w="12700">
            <a:solidFill>
              <a:srgbClr val="993300"/>
            </a:solidFill>
            <a:round/>
            <a:headEnd/>
            <a:tailEnd/>
          </a:ln>
        </p:spPr>
        <p:txBody>
          <a:bodyPr>
            <a:spAutoFit/>
          </a:bodyPr>
          <a:lstStyle/>
          <a:p>
            <a:endParaRPr lang="zh-CN" altLang="en-US"/>
          </a:p>
        </p:txBody>
      </p:sp>
      <p:sp>
        <p:nvSpPr>
          <p:cNvPr id="10" name="Line 6"/>
          <p:cNvSpPr>
            <a:spLocks noChangeShapeType="1"/>
          </p:cNvSpPr>
          <p:nvPr/>
        </p:nvSpPr>
        <p:spPr bwMode="auto">
          <a:xfrm rot="20000665">
            <a:off x="4051300" y="2152650"/>
            <a:ext cx="2971800" cy="0"/>
          </a:xfrm>
          <a:prstGeom prst="line">
            <a:avLst/>
          </a:prstGeom>
          <a:noFill/>
          <a:ln w="12700">
            <a:solidFill>
              <a:schemeClr val="tx1"/>
            </a:solidFill>
            <a:round/>
            <a:headEnd/>
            <a:tailEnd/>
          </a:ln>
        </p:spPr>
        <p:txBody>
          <a:bodyPr>
            <a:spAutoFit/>
          </a:bodyPr>
          <a:lstStyle/>
          <a:p>
            <a:endParaRPr lang="zh-CN" altLang="en-US"/>
          </a:p>
        </p:txBody>
      </p:sp>
      <p:sp>
        <p:nvSpPr>
          <p:cNvPr id="11" name="Line 7"/>
          <p:cNvSpPr>
            <a:spLocks noChangeShapeType="1"/>
          </p:cNvSpPr>
          <p:nvPr/>
        </p:nvSpPr>
        <p:spPr bwMode="auto">
          <a:xfrm rot="20000665">
            <a:off x="4195763" y="2441575"/>
            <a:ext cx="2971800" cy="0"/>
          </a:xfrm>
          <a:prstGeom prst="line">
            <a:avLst/>
          </a:prstGeom>
          <a:noFill/>
          <a:ln w="12700">
            <a:solidFill>
              <a:schemeClr val="accent2"/>
            </a:solidFill>
            <a:round/>
            <a:headEnd/>
            <a:tailEnd/>
          </a:ln>
        </p:spPr>
        <p:txBody>
          <a:bodyPr>
            <a:spAutoFit/>
          </a:bodyPr>
          <a:lstStyle/>
          <a:p>
            <a:endParaRPr lang="zh-CN" altLang="en-US"/>
          </a:p>
        </p:txBody>
      </p:sp>
      <p:sp>
        <p:nvSpPr>
          <p:cNvPr id="12" name="Text Box 8"/>
          <p:cNvSpPr txBox="1">
            <a:spLocks noChangeArrowheads="1"/>
          </p:cNvSpPr>
          <p:nvPr/>
        </p:nvSpPr>
        <p:spPr bwMode="auto">
          <a:xfrm rot="20013014">
            <a:off x="3048001" y="1649382"/>
            <a:ext cx="3048000" cy="400110"/>
          </a:xfrm>
          <a:prstGeom prst="rect">
            <a:avLst/>
          </a:prstGeom>
          <a:noFill/>
          <a:ln w="19050" algn="ctr">
            <a:noFill/>
            <a:miter lim="800000"/>
            <a:headEnd/>
            <a:tailEnd/>
          </a:ln>
        </p:spPr>
        <p:txBody>
          <a:bodyPr>
            <a:spAutoFit/>
          </a:bodyPr>
          <a:lstStyle/>
          <a:p>
            <a:pPr marL="342900" indent="-342900" algn="ctr" eaLnBrk="1" hangingPunct="1">
              <a:spcBef>
                <a:spcPct val="50000"/>
              </a:spcBef>
              <a:buClr>
                <a:srgbClr val="000000"/>
              </a:buClr>
            </a:pPr>
            <a:r>
              <a:rPr lang="en-US" altLang="zh-CN" sz="2000" dirty="0">
                <a:solidFill>
                  <a:srgbClr val="FF0000"/>
                </a:solidFill>
              </a:rPr>
              <a:t>“</a:t>
            </a:r>
            <a:r>
              <a:rPr lang="zh-CN" altLang="en-US" sz="2000" dirty="0">
                <a:solidFill>
                  <a:srgbClr val="FF0000"/>
                </a:solidFill>
              </a:rPr>
              <a:t>预测类别</a:t>
            </a:r>
            <a:r>
              <a:rPr lang="en-US" altLang="zh-CN" sz="2000" dirty="0">
                <a:solidFill>
                  <a:srgbClr val="FF0000"/>
                </a:solidFill>
              </a:rPr>
              <a:t>= +1”</a:t>
            </a:r>
            <a:r>
              <a:rPr lang="zh-CN" altLang="en-US" sz="2000" dirty="0">
                <a:solidFill>
                  <a:srgbClr val="FF0000"/>
                </a:solidFill>
              </a:rPr>
              <a:t>的空间</a:t>
            </a:r>
            <a:endParaRPr lang="en-US" altLang="zh-CN" sz="2000" dirty="0">
              <a:solidFill>
                <a:srgbClr val="FF0000"/>
              </a:solidFill>
            </a:endParaRPr>
          </a:p>
        </p:txBody>
      </p:sp>
      <p:sp>
        <p:nvSpPr>
          <p:cNvPr id="13" name="Text Box 9"/>
          <p:cNvSpPr txBox="1">
            <a:spLocks noChangeArrowheads="1"/>
          </p:cNvSpPr>
          <p:nvPr/>
        </p:nvSpPr>
        <p:spPr bwMode="auto">
          <a:xfrm rot="20013014">
            <a:off x="4584700" y="2817782"/>
            <a:ext cx="2887663" cy="400110"/>
          </a:xfrm>
          <a:prstGeom prst="rect">
            <a:avLst/>
          </a:prstGeom>
          <a:noFill/>
          <a:ln w="19050" algn="ctr">
            <a:noFill/>
            <a:miter lim="800000"/>
            <a:headEnd/>
            <a:tailEnd/>
          </a:ln>
        </p:spPr>
        <p:txBody>
          <a:bodyPr>
            <a:spAutoFit/>
          </a:bodyPr>
          <a:lstStyle/>
          <a:p>
            <a:pPr marL="342900" indent="-342900" algn="ctr" eaLnBrk="1" hangingPunct="1">
              <a:spcBef>
                <a:spcPct val="50000"/>
              </a:spcBef>
              <a:buClr>
                <a:srgbClr val="000000"/>
              </a:buClr>
            </a:pPr>
            <a:r>
              <a:rPr lang="en-US" altLang="zh-CN" sz="2000" dirty="0">
                <a:solidFill>
                  <a:srgbClr val="33CC33"/>
                </a:solidFill>
              </a:rPr>
              <a:t>“</a:t>
            </a:r>
            <a:r>
              <a:rPr lang="zh-CN" altLang="en-US" sz="2000" dirty="0">
                <a:solidFill>
                  <a:srgbClr val="33CC33"/>
                </a:solidFill>
              </a:rPr>
              <a:t>预测类别</a:t>
            </a:r>
            <a:r>
              <a:rPr lang="en-US" altLang="zh-CN" sz="2000" dirty="0">
                <a:solidFill>
                  <a:srgbClr val="33CC33"/>
                </a:solidFill>
              </a:rPr>
              <a:t>= -1” </a:t>
            </a:r>
            <a:r>
              <a:rPr lang="zh-CN" altLang="en-US" sz="2000" dirty="0">
                <a:solidFill>
                  <a:srgbClr val="33CC33"/>
                </a:solidFill>
              </a:rPr>
              <a:t>的空间</a:t>
            </a:r>
            <a:endParaRPr lang="en-US" altLang="zh-CN" sz="2000" dirty="0">
              <a:solidFill>
                <a:srgbClr val="33CC33"/>
              </a:solidFill>
            </a:endParaRPr>
          </a:p>
        </p:txBody>
      </p:sp>
      <p:sp>
        <p:nvSpPr>
          <p:cNvPr id="14" name="Text Box 10"/>
          <p:cNvSpPr txBox="1">
            <a:spLocks noChangeArrowheads="1"/>
          </p:cNvSpPr>
          <p:nvPr/>
        </p:nvSpPr>
        <p:spPr bwMode="auto">
          <a:xfrm rot="19822108">
            <a:off x="2832100" y="2590800"/>
            <a:ext cx="1493838" cy="336550"/>
          </a:xfrm>
          <a:prstGeom prst="rect">
            <a:avLst/>
          </a:prstGeom>
          <a:noFill/>
          <a:ln w="19050" algn="ctr">
            <a:noFill/>
            <a:miter lim="800000"/>
            <a:headEnd/>
            <a:tailEnd/>
          </a:ln>
        </p:spPr>
        <p:txBody>
          <a:bodyPr>
            <a:spAutoFit/>
          </a:bodyPr>
          <a:lstStyle/>
          <a:p>
            <a:pPr marL="342900" indent="-342900" algn="ctr" eaLnBrk="1" hangingPunct="1">
              <a:spcBef>
                <a:spcPct val="50000"/>
              </a:spcBef>
              <a:buClr>
                <a:srgbClr val="000000"/>
              </a:buClr>
            </a:pPr>
            <a:r>
              <a:rPr lang="en-US" altLang="zh-CN" sz="1600">
                <a:solidFill>
                  <a:srgbClr val="996600"/>
                </a:solidFill>
              </a:rPr>
              <a:t>wx+b=1</a:t>
            </a:r>
          </a:p>
        </p:txBody>
      </p:sp>
      <p:sp>
        <p:nvSpPr>
          <p:cNvPr id="15" name="Text Box 11"/>
          <p:cNvSpPr txBox="1">
            <a:spLocks noChangeArrowheads="1"/>
          </p:cNvSpPr>
          <p:nvPr/>
        </p:nvSpPr>
        <p:spPr bwMode="auto">
          <a:xfrm rot="19822108">
            <a:off x="3213100" y="2895600"/>
            <a:ext cx="990600" cy="336550"/>
          </a:xfrm>
          <a:prstGeom prst="rect">
            <a:avLst/>
          </a:prstGeom>
          <a:noFill/>
          <a:ln w="19050" algn="ctr">
            <a:noFill/>
            <a:miter lim="800000"/>
            <a:headEnd/>
            <a:tailEnd/>
          </a:ln>
        </p:spPr>
        <p:txBody>
          <a:bodyPr>
            <a:spAutoFit/>
          </a:bodyPr>
          <a:lstStyle/>
          <a:p>
            <a:pPr marL="342900" indent="-342900" algn="ctr" eaLnBrk="1" hangingPunct="1">
              <a:spcBef>
                <a:spcPct val="50000"/>
              </a:spcBef>
              <a:buClr>
                <a:srgbClr val="000000"/>
              </a:buClr>
            </a:pPr>
            <a:r>
              <a:rPr lang="en-US" altLang="zh-CN" sz="1600">
                <a:solidFill>
                  <a:srgbClr val="000000"/>
                </a:solidFill>
              </a:rPr>
              <a:t>wx+b=0</a:t>
            </a:r>
          </a:p>
        </p:txBody>
      </p:sp>
      <p:sp>
        <p:nvSpPr>
          <p:cNvPr id="16" name="Text Box 12"/>
          <p:cNvSpPr txBox="1">
            <a:spLocks noChangeArrowheads="1"/>
          </p:cNvSpPr>
          <p:nvPr/>
        </p:nvSpPr>
        <p:spPr bwMode="auto">
          <a:xfrm rot="19822108">
            <a:off x="3289300" y="3200400"/>
            <a:ext cx="1287463" cy="336550"/>
          </a:xfrm>
          <a:prstGeom prst="rect">
            <a:avLst/>
          </a:prstGeom>
          <a:noFill/>
          <a:ln w="19050" algn="ctr">
            <a:noFill/>
            <a:miter lim="800000"/>
            <a:headEnd/>
            <a:tailEnd/>
          </a:ln>
        </p:spPr>
        <p:txBody>
          <a:bodyPr>
            <a:spAutoFit/>
          </a:bodyPr>
          <a:lstStyle/>
          <a:p>
            <a:pPr marL="342900" indent="-342900" algn="ctr" eaLnBrk="1" hangingPunct="1">
              <a:spcBef>
                <a:spcPct val="50000"/>
              </a:spcBef>
              <a:buClr>
                <a:srgbClr val="000000"/>
              </a:buClr>
            </a:pPr>
            <a:r>
              <a:rPr lang="en-US" altLang="zh-CN" sz="1600">
                <a:solidFill>
                  <a:srgbClr val="747E26"/>
                </a:solidFill>
              </a:rPr>
              <a:t>wx+b=-1</a:t>
            </a:r>
          </a:p>
        </p:txBody>
      </p:sp>
      <p:sp>
        <p:nvSpPr>
          <p:cNvPr id="17" name="Line 13"/>
          <p:cNvSpPr>
            <a:spLocks noChangeShapeType="1"/>
          </p:cNvSpPr>
          <p:nvPr/>
        </p:nvSpPr>
        <p:spPr bwMode="auto">
          <a:xfrm>
            <a:off x="6783388" y="1171575"/>
            <a:ext cx="327025" cy="598488"/>
          </a:xfrm>
          <a:prstGeom prst="line">
            <a:avLst/>
          </a:prstGeom>
          <a:noFill/>
          <a:ln w="9525">
            <a:solidFill>
              <a:schemeClr val="tx1"/>
            </a:solidFill>
            <a:round/>
            <a:headEnd type="triangle" w="med" len="med"/>
            <a:tailEnd type="triangle" w="med" len="med"/>
          </a:ln>
        </p:spPr>
        <p:txBody>
          <a:bodyPr>
            <a:spAutoFit/>
          </a:bodyPr>
          <a:lstStyle/>
          <a:p>
            <a:endParaRPr lang="zh-CN" altLang="en-US"/>
          </a:p>
        </p:txBody>
      </p:sp>
      <p:sp>
        <p:nvSpPr>
          <p:cNvPr id="19" name="Text Box 17"/>
          <p:cNvSpPr txBox="1">
            <a:spLocks noChangeArrowheads="1"/>
          </p:cNvSpPr>
          <p:nvPr/>
        </p:nvSpPr>
        <p:spPr bwMode="auto">
          <a:xfrm>
            <a:off x="5880100" y="2209800"/>
            <a:ext cx="457200" cy="415925"/>
          </a:xfrm>
          <a:prstGeom prst="rect">
            <a:avLst/>
          </a:prstGeom>
          <a:solidFill>
            <a:schemeClr val="bg1"/>
          </a:solidFill>
          <a:ln w="19050" algn="ctr">
            <a:solidFill>
              <a:srgbClr val="990099"/>
            </a:solidFill>
            <a:miter lim="800000"/>
            <a:headEnd/>
            <a:tailEnd/>
          </a:ln>
        </p:spPr>
        <p:txBody>
          <a:bodyPr>
            <a:spAutoFit/>
          </a:bodyPr>
          <a:lstStyle/>
          <a:p>
            <a:pPr marL="342900" indent="-342900" eaLnBrk="1" hangingPunct="1">
              <a:spcBef>
                <a:spcPct val="50000"/>
              </a:spcBef>
              <a:buClr>
                <a:srgbClr val="000000"/>
              </a:buClr>
            </a:pPr>
            <a:r>
              <a:rPr lang="en-US" altLang="zh-CN" sz="2000" b="1" i="1">
                <a:solidFill>
                  <a:srgbClr val="990099"/>
                </a:solidFill>
              </a:rPr>
              <a:t>X</a:t>
            </a:r>
            <a:r>
              <a:rPr lang="en-US" altLang="zh-CN" sz="2000" b="1" i="1" baseline="40000">
                <a:solidFill>
                  <a:srgbClr val="990099"/>
                </a:solidFill>
              </a:rPr>
              <a:t>-</a:t>
            </a:r>
          </a:p>
        </p:txBody>
      </p:sp>
      <p:sp>
        <p:nvSpPr>
          <p:cNvPr id="21" name="Text Box 19"/>
          <p:cNvSpPr txBox="1">
            <a:spLocks noChangeArrowheads="1"/>
          </p:cNvSpPr>
          <p:nvPr/>
        </p:nvSpPr>
        <p:spPr bwMode="auto">
          <a:xfrm>
            <a:off x="5913438" y="1174750"/>
            <a:ext cx="515937" cy="415925"/>
          </a:xfrm>
          <a:prstGeom prst="rect">
            <a:avLst/>
          </a:prstGeom>
          <a:solidFill>
            <a:schemeClr val="bg1"/>
          </a:solidFill>
          <a:ln w="19050" algn="ctr">
            <a:solidFill>
              <a:srgbClr val="CC3300"/>
            </a:solidFill>
            <a:miter lim="800000"/>
            <a:headEnd/>
            <a:tailEnd/>
          </a:ln>
        </p:spPr>
        <p:txBody>
          <a:bodyPr>
            <a:spAutoFit/>
          </a:bodyPr>
          <a:lstStyle/>
          <a:p>
            <a:pPr marL="342900" indent="-342900" eaLnBrk="1" hangingPunct="1">
              <a:spcBef>
                <a:spcPct val="50000"/>
              </a:spcBef>
              <a:buClr>
                <a:srgbClr val="000000"/>
              </a:buClr>
            </a:pPr>
            <a:r>
              <a:rPr lang="en-US" altLang="zh-CN" sz="2000" b="1" i="1">
                <a:solidFill>
                  <a:srgbClr val="CC3300"/>
                </a:solidFill>
              </a:rPr>
              <a:t>x</a:t>
            </a:r>
            <a:r>
              <a:rPr lang="en-US" altLang="zh-CN" sz="2400" i="1" baseline="30000">
                <a:solidFill>
                  <a:srgbClr val="CC3300"/>
                </a:solidFill>
              </a:rPr>
              <a:t>+</a:t>
            </a:r>
          </a:p>
        </p:txBody>
      </p:sp>
      <p:graphicFrame>
        <p:nvGraphicFramePr>
          <p:cNvPr id="22" name="Object 29"/>
          <p:cNvGraphicFramePr>
            <a:graphicFrameLocks noChangeAspect="1"/>
          </p:cNvGraphicFramePr>
          <p:nvPr/>
        </p:nvGraphicFramePr>
        <p:xfrm>
          <a:off x="7251700" y="3230563"/>
          <a:ext cx="2781300" cy="3052762"/>
        </p:xfrm>
        <a:graphic>
          <a:graphicData uri="http://schemas.openxmlformats.org/presentationml/2006/ole">
            <mc:AlternateContent xmlns:mc="http://schemas.openxmlformats.org/markup-compatibility/2006">
              <mc:Choice xmlns:v="urn:schemas-microsoft-com:vml" Requires="v">
                <p:oleObj spid="_x0000_s8194" name="Equation" r:id="rId4" imgW="1054100" imgH="1168400" progId="Equation.DSMT4">
                  <p:embed/>
                </p:oleObj>
              </mc:Choice>
              <mc:Fallback>
                <p:oleObj name="Equation" r:id="rId4" imgW="1054100" imgH="1168400" progId="Equation.DSMT4">
                  <p:embed/>
                  <p:pic>
                    <p:nvPicPr>
                      <p:cNvPr id="0" name="Object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1700" y="3230563"/>
                        <a:ext cx="2781300" cy="3052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Text Box 31"/>
          <p:cNvSpPr txBox="1">
            <a:spLocks noChangeArrowheads="1"/>
          </p:cNvSpPr>
          <p:nvPr/>
        </p:nvSpPr>
        <p:spPr bwMode="auto">
          <a:xfrm>
            <a:off x="7251700" y="1219200"/>
            <a:ext cx="2743200" cy="457200"/>
          </a:xfrm>
          <a:prstGeom prst="rect">
            <a:avLst/>
          </a:prstGeom>
          <a:noFill/>
          <a:ln w="19050" algn="ctr">
            <a:noFill/>
            <a:miter lim="800000"/>
            <a:headEnd/>
            <a:tailEnd/>
          </a:ln>
        </p:spPr>
        <p:txBody>
          <a:bodyPr>
            <a:spAutoFit/>
          </a:bodyPr>
          <a:lstStyle/>
          <a:p>
            <a:pPr marL="342900" indent="-342900" eaLnBrk="1" hangingPunct="1">
              <a:spcBef>
                <a:spcPct val="50000"/>
              </a:spcBef>
              <a:buClr>
                <a:srgbClr val="000000"/>
              </a:buClr>
            </a:pPr>
            <a:r>
              <a:rPr lang="en-US" altLang="zh-CN" sz="2400" b="1" i="1" dirty="0">
                <a:solidFill>
                  <a:srgbClr val="000000"/>
                </a:solidFill>
              </a:rPr>
              <a:t>M</a:t>
            </a:r>
            <a:r>
              <a:rPr lang="en-US" altLang="zh-CN" sz="2400" dirty="0">
                <a:solidFill>
                  <a:srgbClr val="000000"/>
                </a:solidFill>
              </a:rPr>
              <a:t>=</a:t>
            </a:r>
            <a:r>
              <a:rPr lang="zh-CN" altLang="en-US" sz="2400" dirty="0">
                <a:solidFill>
                  <a:srgbClr val="000000"/>
                </a:solidFill>
              </a:rPr>
              <a:t>边距大小</a:t>
            </a:r>
            <a:endParaRPr lang="en-US" altLang="zh-CN" sz="2400" i="1" dirty="0">
              <a:solidFill>
                <a:srgbClr val="000000"/>
              </a:solidFill>
            </a:endParaRPr>
          </a:p>
        </p:txBody>
      </p:sp>
      <p:sp>
        <p:nvSpPr>
          <p:cNvPr id="24" name="Oval 16"/>
          <p:cNvSpPr>
            <a:spLocks noChangeArrowheads="1"/>
          </p:cNvSpPr>
          <p:nvPr/>
        </p:nvSpPr>
        <p:spPr bwMode="auto">
          <a:xfrm>
            <a:off x="5623560" y="2407920"/>
            <a:ext cx="76200" cy="76200"/>
          </a:xfrm>
          <a:prstGeom prst="ellipse">
            <a:avLst/>
          </a:prstGeom>
          <a:solidFill>
            <a:srgbClr val="990099"/>
          </a:solidFill>
          <a:ln w="19050" cap="rnd" algn="ctr">
            <a:solidFill>
              <a:schemeClr val="tx1"/>
            </a:solidFill>
            <a:prstDash val="sysDot"/>
            <a:round/>
            <a:headEnd/>
            <a:tailEnd/>
          </a:ln>
        </p:spPr>
        <p:txBody>
          <a:bodyPr wrap="none" anchor="ctr">
            <a:spAutoFit/>
          </a:bodyPr>
          <a:lstStyle/>
          <a:p>
            <a:pPr algn="ctr" eaLnBrk="1" hangingPunct="1"/>
            <a:endParaRPr lang="zh-CN" altLang="en-US" sz="1800">
              <a:solidFill>
                <a:srgbClr val="000000"/>
              </a:solidFill>
              <a:latin typeface="Arial" pitchFamily="34" charset="0"/>
            </a:endParaRPr>
          </a:p>
        </p:txBody>
      </p:sp>
      <p:sp>
        <p:nvSpPr>
          <p:cNvPr id="25" name="Oval 18"/>
          <p:cNvSpPr>
            <a:spLocks noChangeArrowheads="1"/>
          </p:cNvSpPr>
          <p:nvPr/>
        </p:nvSpPr>
        <p:spPr bwMode="auto">
          <a:xfrm>
            <a:off x="5629593" y="1696720"/>
            <a:ext cx="76200" cy="76200"/>
          </a:xfrm>
          <a:prstGeom prst="ellipse">
            <a:avLst/>
          </a:prstGeom>
          <a:solidFill>
            <a:srgbClr val="CC3300"/>
          </a:solidFill>
          <a:ln w="19050" algn="ctr">
            <a:noFill/>
            <a:round/>
            <a:headEnd/>
            <a:tailEnd/>
          </a:ln>
        </p:spPr>
        <p:txBody>
          <a:bodyPr wrap="none" anchor="ctr">
            <a:spAutoFit/>
          </a:bodyPr>
          <a:lstStyle/>
          <a:p>
            <a:pPr algn="ctr" eaLnBrk="1" hangingPunct="1"/>
            <a:endParaRPr lang="zh-CN" altLang="en-US" sz="1800">
              <a:solidFill>
                <a:srgbClr val="000000"/>
              </a:solidFill>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线性</a:t>
            </a:r>
            <a:r>
              <a:rPr lang="en-US" altLang="zh-CN" dirty="0"/>
              <a:t>SVM</a:t>
            </a:r>
            <a:r>
              <a:rPr lang="zh-CN" altLang="en-US" dirty="0"/>
              <a:t>数学推导</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45</a:t>
            </a:fld>
            <a:endParaRPr lang="en-US" dirty="0"/>
          </a:p>
        </p:txBody>
      </p:sp>
      <p:sp>
        <p:nvSpPr>
          <p:cNvPr id="7" name="Rectangle 5"/>
          <p:cNvSpPr>
            <a:spLocks noChangeArrowheads="1"/>
          </p:cNvSpPr>
          <p:nvPr/>
        </p:nvSpPr>
        <p:spPr bwMode="auto">
          <a:xfrm>
            <a:off x="1349829" y="1273628"/>
            <a:ext cx="8915400" cy="3124200"/>
          </a:xfrm>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Char char="n"/>
            </a:pPr>
            <a:r>
              <a:rPr lang="zh-CN" altLang="en-US" sz="2400" b="1" dirty="0"/>
              <a:t>目标</a:t>
            </a:r>
            <a:r>
              <a:rPr lang="en-US" altLang="zh-CN" sz="2400" dirty="0"/>
              <a:t>: </a:t>
            </a:r>
            <a:r>
              <a:rPr lang="en-US" altLang="zh-CN" sz="2000" b="1" dirty="0"/>
              <a:t>1) </a:t>
            </a:r>
            <a:r>
              <a:rPr lang="zh-CN" altLang="en-US" sz="2000" b="1" dirty="0"/>
              <a:t>正确分类所有训练数据</a:t>
            </a:r>
            <a:endParaRPr lang="en-US" altLang="zh-CN" sz="2000" b="1" dirty="0"/>
          </a:p>
          <a:p>
            <a:pPr marL="342900" indent="-342900">
              <a:spcBef>
                <a:spcPct val="20000"/>
              </a:spcBef>
              <a:buClr>
                <a:schemeClr val="accent1"/>
              </a:buClr>
              <a:buSzPct val="65000"/>
              <a:buFont typeface="Wingdings" pitchFamily="2" charset="2"/>
              <a:buNone/>
            </a:pPr>
            <a:r>
              <a:rPr lang="en-US" altLang="zh-CN" sz="2400" i="1" dirty="0">
                <a:solidFill>
                  <a:schemeClr val="tx2"/>
                </a:solidFill>
              </a:rPr>
              <a:t>                                                           if </a:t>
            </a:r>
            <a:r>
              <a:rPr lang="en-US" altLang="zh-CN" sz="2400" i="1" dirty="0" err="1">
                <a:solidFill>
                  <a:schemeClr val="tx2"/>
                </a:solidFill>
              </a:rPr>
              <a:t>y</a:t>
            </a:r>
            <a:r>
              <a:rPr lang="en-US" altLang="zh-CN" sz="2400" i="1" baseline="-25000" dirty="0" err="1">
                <a:solidFill>
                  <a:schemeClr val="tx2"/>
                </a:solidFill>
              </a:rPr>
              <a:t>i</a:t>
            </a:r>
            <a:r>
              <a:rPr lang="en-US" altLang="zh-CN" sz="2400" i="1" dirty="0">
                <a:solidFill>
                  <a:schemeClr val="tx2"/>
                </a:solidFill>
              </a:rPr>
              <a:t> = +1</a:t>
            </a:r>
          </a:p>
          <a:p>
            <a:pPr marL="342900" indent="-342900">
              <a:spcBef>
                <a:spcPct val="20000"/>
              </a:spcBef>
              <a:buClr>
                <a:schemeClr val="accent1"/>
              </a:buClr>
              <a:buSzPct val="65000"/>
              <a:buFont typeface="Wingdings" pitchFamily="2" charset="2"/>
              <a:buNone/>
            </a:pPr>
            <a:r>
              <a:rPr lang="en-US" altLang="zh-CN" sz="2400" i="1" dirty="0">
                <a:solidFill>
                  <a:schemeClr val="tx2"/>
                </a:solidFill>
              </a:rPr>
              <a:t>                                                           if </a:t>
            </a:r>
            <a:r>
              <a:rPr lang="en-US" altLang="zh-CN" sz="2400" i="1" dirty="0" err="1">
                <a:solidFill>
                  <a:schemeClr val="tx2"/>
                </a:solidFill>
              </a:rPr>
              <a:t>y</a:t>
            </a:r>
            <a:r>
              <a:rPr lang="en-US" altLang="zh-CN" sz="2400" i="1" baseline="-30000" dirty="0" err="1">
                <a:solidFill>
                  <a:schemeClr val="tx2"/>
                </a:solidFill>
              </a:rPr>
              <a:t>i</a:t>
            </a:r>
            <a:r>
              <a:rPr lang="en-US" altLang="zh-CN" sz="2400" i="1" dirty="0">
                <a:solidFill>
                  <a:schemeClr val="tx2"/>
                </a:solidFill>
              </a:rPr>
              <a:t> = -1</a:t>
            </a:r>
            <a:endParaRPr lang="en-US" altLang="zh-CN" sz="2400" dirty="0">
              <a:solidFill>
                <a:schemeClr val="tx2"/>
              </a:solidFill>
            </a:endParaRPr>
          </a:p>
          <a:p>
            <a:pPr marL="342900" indent="-342900">
              <a:spcBef>
                <a:spcPct val="20000"/>
              </a:spcBef>
              <a:buClr>
                <a:schemeClr val="accent1"/>
              </a:buClr>
              <a:buSzPct val="65000"/>
              <a:buFont typeface="Wingdings" pitchFamily="2" charset="2"/>
              <a:buNone/>
            </a:pPr>
            <a:r>
              <a:rPr lang="en-US" altLang="zh-CN" sz="2400" dirty="0"/>
              <a:t>                                                           </a:t>
            </a:r>
            <a:r>
              <a:rPr lang="en-US" altLang="zh-CN" sz="2400" dirty="0">
                <a:solidFill>
                  <a:schemeClr val="tx2"/>
                </a:solidFill>
              </a:rPr>
              <a:t>for all </a:t>
            </a:r>
            <a:r>
              <a:rPr lang="en-US" altLang="zh-CN" sz="2400" dirty="0" err="1">
                <a:solidFill>
                  <a:schemeClr val="tx2"/>
                </a:solidFill>
              </a:rPr>
              <a:t>i</a:t>
            </a:r>
            <a:r>
              <a:rPr lang="en-US" altLang="zh-CN" sz="2400" dirty="0"/>
              <a:t>             </a:t>
            </a:r>
          </a:p>
          <a:p>
            <a:pPr marL="342900" indent="-342900">
              <a:spcBef>
                <a:spcPct val="20000"/>
              </a:spcBef>
              <a:buClr>
                <a:schemeClr val="accent1"/>
              </a:buClr>
              <a:buSzPct val="65000"/>
              <a:buFont typeface="Wingdings" pitchFamily="2" charset="2"/>
              <a:buNone/>
            </a:pPr>
            <a:r>
              <a:rPr lang="en-US" altLang="zh-CN" sz="2400" dirty="0"/>
              <a:t>              </a:t>
            </a:r>
            <a:r>
              <a:rPr lang="en-US" altLang="zh-CN" sz="2000" b="1" dirty="0"/>
              <a:t>2) </a:t>
            </a:r>
            <a:r>
              <a:rPr lang="zh-CN" altLang="en-US" sz="2000" b="1" dirty="0"/>
              <a:t>最大化边距</a:t>
            </a:r>
            <a:endParaRPr lang="en-US" altLang="zh-CN" sz="2400" dirty="0"/>
          </a:p>
          <a:p>
            <a:pPr marL="342900" indent="-342900">
              <a:spcBef>
                <a:spcPct val="20000"/>
              </a:spcBef>
              <a:buClr>
                <a:schemeClr val="accent1"/>
              </a:buClr>
              <a:buSzPct val="65000"/>
              <a:buFont typeface="Wingdings" pitchFamily="2" charset="2"/>
              <a:buNone/>
            </a:pPr>
            <a:r>
              <a:rPr lang="en-US" altLang="zh-CN" sz="2400" dirty="0"/>
              <a:t>                  </a:t>
            </a:r>
            <a:r>
              <a:rPr lang="zh-CN" altLang="en-US" sz="2000" b="1" dirty="0"/>
              <a:t>等价于最小化</a:t>
            </a:r>
            <a:endParaRPr lang="en-US" altLang="zh-CN" sz="2400" dirty="0"/>
          </a:p>
          <a:p>
            <a:pPr marL="342900" indent="-342900">
              <a:spcBef>
                <a:spcPct val="20000"/>
              </a:spcBef>
              <a:buClr>
                <a:schemeClr val="accent1"/>
              </a:buClr>
              <a:buSzPct val="65000"/>
              <a:buFont typeface="Wingdings" pitchFamily="2" charset="2"/>
              <a:buChar char="n"/>
            </a:pPr>
            <a:endParaRPr lang="en-US" altLang="zh-CN" sz="2400" b="1" dirty="0"/>
          </a:p>
          <a:p>
            <a:pPr marL="342900" indent="-342900">
              <a:spcBef>
                <a:spcPct val="20000"/>
              </a:spcBef>
              <a:buClr>
                <a:schemeClr val="accent1"/>
              </a:buClr>
              <a:buSzPct val="65000"/>
              <a:buFont typeface="Wingdings" pitchFamily="2" charset="2"/>
              <a:buChar char="n"/>
            </a:pPr>
            <a:r>
              <a:rPr lang="zh-CN" altLang="en-US" sz="2000" b="1" dirty="0"/>
              <a:t>我们可以建立一个二次优化问题并求解</a:t>
            </a:r>
            <a:r>
              <a:rPr lang="en-US" altLang="zh-CN" sz="2000" b="1" dirty="0"/>
              <a:t>w</a:t>
            </a:r>
            <a:r>
              <a:rPr lang="zh-CN" altLang="en-US" sz="2000" b="1" dirty="0"/>
              <a:t>和</a:t>
            </a:r>
            <a:r>
              <a:rPr lang="en-US" altLang="zh-CN" sz="2000" b="1" dirty="0"/>
              <a:t>b</a:t>
            </a:r>
          </a:p>
          <a:p>
            <a:pPr marL="342900" indent="-342900">
              <a:spcBef>
                <a:spcPct val="20000"/>
              </a:spcBef>
              <a:buClr>
                <a:schemeClr val="accent1"/>
              </a:buClr>
              <a:buSzPct val="65000"/>
              <a:buFont typeface="Wingdings" pitchFamily="2" charset="2"/>
              <a:buChar char="n"/>
            </a:pPr>
            <a:endParaRPr lang="en-US" altLang="zh-CN" sz="2000" dirty="0"/>
          </a:p>
          <a:p>
            <a:pPr marL="342900" indent="-342900">
              <a:spcBef>
                <a:spcPct val="20000"/>
              </a:spcBef>
              <a:buClr>
                <a:schemeClr val="accent1"/>
              </a:buClr>
              <a:buSzPct val="65000"/>
              <a:buFont typeface="Wingdings" pitchFamily="2" charset="2"/>
              <a:buChar char="n"/>
            </a:pPr>
            <a:r>
              <a:rPr lang="en-US" altLang="zh-CN" sz="2400" dirty="0"/>
              <a:t>Minimize </a:t>
            </a:r>
          </a:p>
          <a:p>
            <a:pPr marL="342900" indent="-342900">
              <a:spcBef>
                <a:spcPct val="20000"/>
              </a:spcBef>
              <a:buClr>
                <a:schemeClr val="accent1"/>
              </a:buClr>
              <a:buSzPct val="65000"/>
              <a:buFont typeface="Wingdings" pitchFamily="2" charset="2"/>
              <a:buNone/>
            </a:pPr>
            <a:r>
              <a:rPr lang="en-US" altLang="zh-CN" sz="2400" dirty="0"/>
              <a:t>    </a:t>
            </a:r>
          </a:p>
          <a:p>
            <a:pPr marL="342900" indent="-342900">
              <a:spcBef>
                <a:spcPct val="20000"/>
              </a:spcBef>
              <a:buClr>
                <a:schemeClr val="accent1"/>
              </a:buClr>
              <a:buSzPct val="65000"/>
              <a:buFont typeface="Wingdings" pitchFamily="2" charset="2"/>
              <a:buNone/>
            </a:pPr>
            <a:r>
              <a:rPr lang="en-US" altLang="zh-CN" sz="2400" dirty="0"/>
              <a:t>    subject to                          </a:t>
            </a:r>
          </a:p>
          <a:p>
            <a:pPr marL="342900" indent="-342900">
              <a:spcBef>
                <a:spcPct val="20000"/>
              </a:spcBef>
              <a:buClr>
                <a:schemeClr val="accent1"/>
              </a:buClr>
              <a:buSzPct val="65000"/>
              <a:buFont typeface="Wingdings" pitchFamily="2" charset="2"/>
              <a:buChar char="n"/>
            </a:pPr>
            <a:endParaRPr lang="en-US" altLang="zh-CN" sz="2400" dirty="0"/>
          </a:p>
        </p:txBody>
      </p:sp>
      <p:graphicFrame>
        <p:nvGraphicFramePr>
          <p:cNvPr id="8" name="Object 9"/>
          <p:cNvGraphicFramePr>
            <a:graphicFrameLocks noChangeAspect="1"/>
          </p:cNvGraphicFramePr>
          <p:nvPr/>
        </p:nvGraphicFramePr>
        <p:xfrm>
          <a:off x="5040087" y="2960914"/>
          <a:ext cx="976009" cy="819150"/>
        </p:xfrm>
        <a:graphic>
          <a:graphicData uri="http://schemas.openxmlformats.org/presentationml/2006/ole">
            <mc:AlternateContent xmlns:mc="http://schemas.openxmlformats.org/markup-compatibility/2006">
              <mc:Choice xmlns:v="urn:schemas-microsoft-com:vml" Requires="v">
                <p:oleObj spid="_x0000_s9218" name="Equation" r:id="rId3" imgW="533169" imgH="444307" progId="Equation.3">
                  <p:embed/>
                </p:oleObj>
              </mc:Choice>
              <mc:Fallback>
                <p:oleObj name="Equation" r:id="rId3" imgW="533169" imgH="444307"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0087" y="2960914"/>
                        <a:ext cx="976009"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1"/>
          <p:cNvGraphicFramePr>
            <a:graphicFrameLocks noChangeAspect="1"/>
          </p:cNvGraphicFramePr>
          <p:nvPr/>
        </p:nvGraphicFramePr>
        <p:xfrm>
          <a:off x="3178629" y="4778828"/>
          <a:ext cx="1981200" cy="877888"/>
        </p:xfrm>
        <a:graphic>
          <a:graphicData uri="http://schemas.openxmlformats.org/presentationml/2006/ole">
            <mc:AlternateContent xmlns:mc="http://schemas.openxmlformats.org/markup-compatibility/2006">
              <mc:Choice xmlns:v="urn:schemas-microsoft-com:vml" Requires="v">
                <p:oleObj spid="_x0000_s9219" name="Equation" r:id="rId5" imgW="888614" imgH="393529" progId="Equation.3">
                  <p:embed/>
                </p:oleObj>
              </mc:Choice>
              <mc:Fallback>
                <p:oleObj name="Equation" r:id="rId5" imgW="888614" imgH="393529"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8629" y="4778828"/>
                        <a:ext cx="1981200" cy="87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2"/>
          <p:cNvGraphicFramePr>
            <a:graphicFrameLocks noChangeAspect="1"/>
          </p:cNvGraphicFramePr>
          <p:nvPr/>
        </p:nvGraphicFramePr>
        <p:xfrm>
          <a:off x="3372304" y="1667328"/>
          <a:ext cx="1852839" cy="564985"/>
        </p:xfrm>
        <a:graphic>
          <a:graphicData uri="http://schemas.openxmlformats.org/presentationml/2006/ole">
            <mc:AlternateContent xmlns:mc="http://schemas.openxmlformats.org/markup-compatibility/2006">
              <mc:Choice xmlns:v="urn:schemas-microsoft-com:vml" Requires="v">
                <p:oleObj spid="_x0000_s9220" name="Equation" r:id="rId7" imgW="672808" imgH="228501" progId="Equation.3">
                  <p:embed/>
                </p:oleObj>
              </mc:Choice>
              <mc:Fallback>
                <p:oleObj name="Equation" r:id="rId7" imgW="672808" imgH="228501"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2304" y="1667328"/>
                        <a:ext cx="1852839" cy="564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13"/>
          <p:cNvGraphicFramePr>
            <a:graphicFrameLocks noChangeAspect="1"/>
          </p:cNvGraphicFramePr>
          <p:nvPr/>
        </p:nvGraphicFramePr>
        <p:xfrm>
          <a:off x="3312207" y="2160361"/>
          <a:ext cx="1923822" cy="489830"/>
        </p:xfrm>
        <a:graphic>
          <a:graphicData uri="http://schemas.openxmlformats.org/presentationml/2006/ole">
            <mc:AlternateContent xmlns:mc="http://schemas.openxmlformats.org/markup-compatibility/2006">
              <mc:Choice xmlns:v="urn:schemas-microsoft-com:vml" Requires="v">
                <p:oleObj spid="_x0000_s9221" name="Equation" r:id="rId9" imgW="761669" imgH="228501" progId="Equation.DSMT4">
                  <p:embed/>
                </p:oleObj>
              </mc:Choice>
              <mc:Fallback>
                <p:oleObj name="Equation" r:id="rId9" imgW="761669" imgH="228501" progId="Equation.DSMT4">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2207" y="2160361"/>
                        <a:ext cx="1923822" cy="489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4"/>
          <p:cNvGraphicFramePr>
            <a:graphicFrameLocks noChangeAspect="1"/>
          </p:cNvGraphicFramePr>
          <p:nvPr/>
        </p:nvGraphicFramePr>
        <p:xfrm>
          <a:off x="3331029" y="5769428"/>
          <a:ext cx="2362200" cy="598488"/>
        </p:xfrm>
        <a:graphic>
          <a:graphicData uri="http://schemas.openxmlformats.org/presentationml/2006/ole">
            <mc:AlternateContent xmlns:mc="http://schemas.openxmlformats.org/markup-compatibility/2006">
              <mc:Choice xmlns:v="urn:schemas-microsoft-com:vml" Requires="v">
                <p:oleObj spid="_x0000_s9222" name="Equation" r:id="rId11" imgW="901309" imgH="228501" progId="Equation.3">
                  <p:embed/>
                </p:oleObj>
              </mc:Choice>
              <mc:Fallback>
                <p:oleObj name="Equation" r:id="rId11" imgW="901309" imgH="228501"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31029" y="5769428"/>
                        <a:ext cx="2362200" cy="598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AutoShape 16"/>
          <p:cNvSpPr>
            <a:spLocks/>
          </p:cNvSpPr>
          <p:nvPr/>
        </p:nvSpPr>
        <p:spPr bwMode="auto">
          <a:xfrm>
            <a:off x="6553200" y="1904999"/>
            <a:ext cx="250372" cy="598716"/>
          </a:xfrm>
          <a:prstGeom prst="rightBrace">
            <a:avLst>
              <a:gd name="adj1" fmla="val 22222"/>
              <a:gd name="adj2" fmla="val 50000"/>
            </a:avLst>
          </a:prstGeom>
          <a:noFill/>
          <a:ln w="9525">
            <a:solidFill>
              <a:schemeClr val="tx1"/>
            </a:solidFill>
            <a:round/>
            <a:headEnd/>
            <a:tailEnd/>
          </a:ln>
        </p:spPr>
        <p:txBody>
          <a:bodyPr wrap="none" anchor="ctr"/>
          <a:lstStyle/>
          <a:p>
            <a:endParaRPr lang="zh-CN" altLang="en-US"/>
          </a:p>
        </p:txBody>
      </p:sp>
      <p:sp>
        <p:nvSpPr>
          <p:cNvPr id="14" name="AutoShape 17"/>
          <p:cNvSpPr>
            <a:spLocks noChangeArrowheads="1"/>
          </p:cNvSpPr>
          <p:nvPr/>
        </p:nvSpPr>
        <p:spPr bwMode="auto">
          <a:xfrm>
            <a:off x="6803572" y="2209799"/>
            <a:ext cx="609600" cy="685800"/>
          </a:xfrm>
          <a:prstGeom prst="curvedLeftArrow">
            <a:avLst>
              <a:gd name="adj1" fmla="val 22500"/>
              <a:gd name="adj2" fmla="val 45000"/>
              <a:gd name="adj3" fmla="val 33333"/>
            </a:avLst>
          </a:prstGeom>
          <a:solidFill>
            <a:schemeClr val="accent1"/>
          </a:solidFill>
          <a:ln w="9525">
            <a:solidFill>
              <a:schemeClr val="tx1"/>
            </a:solidFill>
            <a:miter lim="800000"/>
            <a:headEnd/>
            <a:tailEnd/>
          </a:ln>
        </p:spPr>
        <p:txBody>
          <a:bodyPr wrap="none" anchor="ctr"/>
          <a:lstStyle/>
          <a:p>
            <a:endParaRPr lang="zh-CN" altLang="en-US"/>
          </a:p>
        </p:txBody>
      </p:sp>
      <p:graphicFrame>
        <p:nvGraphicFramePr>
          <p:cNvPr id="15" name="Object 19"/>
          <p:cNvGraphicFramePr>
            <a:graphicFrameLocks noChangeAspect="1"/>
          </p:cNvGraphicFramePr>
          <p:nvPr/>
        </p:nvGraphicFramePr>
        <p:xfrm>
          <a:off x="3200400" y="2569028"/>
          <a:ext cx="2108503" cy="533401"/>
        </p:xfrm>
        <a:graphic>
          <a:graphicData uri="http://schemas.openxmlformats.org/presentationml/2006/ole">
            <mc:AlternateContent xmlns:mc="http://schemas.openxmlformats.org/markup-compatibility/2006">
              <mc:Choice xmlns:v="urn:schemas-microsoft-com:vml" Requires="v">
                <p:oleObj spid="_x0000_s9223" name="Equation" r:id="rId13" imgW="901309" imgH="228501" progId="Equation.3">
                  <p:embed/>
                </p:oleObj>
              </mc:Choice>
              <mc:Fallback>
                <p:oleObj name="Equation" r:id="rId13" imgW="901309" imgH="228501"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0400" y="2569028"/>
                        <a:ext cx="2108503" cy="5334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20"/>
          <p:cNvGraphicFramePr>
            <a:graphicFrameLocks noChangeAspect="1"/>
          </p:cNvGraphicFramePr>
          <p:nvPr/>
        </p:nvGraphicFramePr>
        <p:xfrm>
          <a:off x="6607629" y="5845628"/>
          <a:ext cx="457200" cy="414338"/>
        </p:xfrm>
        <a:graphic>
          <a:graphicData uri="http://schemas.openxmlformats.org/presentationml/2006/ole">
            <mc:AlternateContent xmlns:mc="http://schemas.openxmlformats.org/markup-compatibility/2006">
              <mc:Choice xmlns:v="urn:schemas-microsoft-com:vml" Requires="v">
                <p:oleObj spid="_x0000_s9224" name="Equation" r:id="rId15" imgW="202936" imgH="177569" progId="Equation.3">
                  <p:embed/>
                </p:oleObj>
              </mc:Choice>
              <mc:Fallback>
                <p:oleObj name="Equation" r:id="rId15" imgW="202936" imgH="177569" progId="Equation.3">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07629" y="5845628"/>
                        <a:ext cx="457200" cy="414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Line 24"/>
          <p:cNvSpPr>
            <a:spLocks noChangeShapeType="1"/>
          </p:cNvSpPr>
          <p:nvPr/>
        </p:nvSpPr>
        <p:spPr bwMode="auto">
          <a:xfrm flipH="1">
            <a:off x="1654629" y="4855028"/>
            <a:ext cx="0" cy="1447800"/>
          </a:xfrm>
          <a:prstGeom prst="line">
            <a:avLst/>
          </a:prstGeom>
          <a:noFill/>
          <a:ln w="9525">
            <a:solidFill>
              <a:schemeClr val="tx1"/>
            </a:solidFill>
            <a:round/>
            <a:headEnd/>
            <a:tailEnd/>
          </a:ln>
        </p:spPr>
        <p:txBody>
          <a:bodyPr wrap="none" anchor="ctr"/>
          <a:lstStyle/>
          <a:p>
            <a:endParaRPr lang="zh-CN" altLang="en-US"/>
          </a:p>
        </p:txBody>
      </p:sp>
      <p:sp>
        <p:nvSpPr>
          <p:cNvPr id="18" name="Line 26"/>
          <p:cNvSpPr>
            <a:spLocks noChangeShapeType="1"/>
          </p:cNvSpPr>
          <p:nvPr/>
        </p:nvSpPr>
        <p:spPr bwMode="auto">
          <a:xfrm>
            <a:off x="1654629" y="6302828"/>
            <a:ext cx="6172200" cy="0"/>
          </a:xfrm>
          <a:prstGeom prst="line">
            <a:avLst/>
          </a:prstGeom>
          <a:noFill/>
          <a:ln w="9525">
            <a:solidFill>
              <a:schemeClr val="tx1"/>
            </a:solidFill>
            <a:round/>
            <a:headEnd/>
            <a:tailEnd/>
          </a:ln>
        </p:spPr>
        <p:txBody>
          <a:bodyPr wrap="none" anchor="ctr"/>
          <a:lstStyle/>
          <a:p>
            <a:endParaRPr lang="zh-CN" altLang="en-US"/>
          </a:p>
        </p:txBody>
      </p:sp>
      <p:sp>
        <p:nvSpPr>
          <p:cNvPr id="19" name="Line 27"/>
          <p:cNvSpPr>
            <a:spLocks noChangeShapeType="1"/>
          </p:cNvSpPr>
          <p:nvPr/>
        </p:nvSpPr>
        <p:spPr bwMode="auto">
          <a:xfrm>
            <a:off x="7826829" y="4855028"/>
            <a:ext cx="0" cy="1447800"/>
          </a:xfrm>
          <a:prstGeom prst="line">
            <a:avLst/>
          </a:prstGeom>
          <a:noFill/>
          <a:ln w="9525">
            <a:solidFill>
              <a:schemeClr val="tx1"/>
            </a:solidFill>
            <a:round/>
            <a:headEnd/>
            <a:tailEnd/>
          </a:ln>
        </p:spPr>
        <p:txBody>
          <a:bodyPr wrap="none" anchor="ctr"/>
          <a:lstStyle/>
          <a:p>
            <a:endParaRPr lang="zh-CN" altLang="en-US"/>
          </a:p>
        </p:txBody>
      </p:sp>
      <p:sp>
        <p:nvSpPr>
          <p:cNvPr id="20" name="Line 28"/>
          <p:cNvSpPr>
            <a:spLocks noChangeShapeType="1"/>
          </p:cNvSpPr>
          <p:nvPr/>
        </p:nvSpPr>
        <p:spPr bwMode="auto">
          <a:xfrm>
            <a:off x="1654629" y="4855028"/>
            <a:ext cx="6172200" cy="0"/>
          </a:xfrm>
          <a:prstGeom prst="line">
            <a:avLst/>
          </a:prstGeom>
          <a:noFill/>
          <a:ln w="9525">
            <a:solidFill>
              <a:schemeClr val="tx1"/>
            </a:solidFill>
            <a:round/>
            <a:headEnd/>
            <a:tailEnd/>
          </a:ln>
        </p:spPr>
        <p:txBody>
          <a:bodyPr wrap="none" anchor="ctr"/>
          <a:lstStyle/>
          <a:p>
            <a:endParaRPr lang="zh-CN" altLang="en-US"/>
          </a:p>
        </p:txBody>
      </p:sp>
      <p:graphicFrame>
        <p:nvGraphicFramePr>
          <p:cNvPr id="21" name="Object 29"/>
          <p:cNvGraphicFramePr>
            <a:graphicFrameLocks noChangeAspect="1"/>
          </p:cNvGraphicFramePr>
          <p:nvPr/>
        </p:nvGraphicFramePr>
        <p:xfrm>
          <a:off x="4702629" y="3396343"/>
          <a:ext cx="718457" cy="674914"/>
        </p:xfrm>
        <a:graphic>
          <a:graphicData uri="http://schemas.openxmlformats.org/presentationml/2006/ole">
            <mc:AlternateContent xmlns:mc="http://schemas.openxmlformats.org/markup-compatibility/2006">
              <mc:Choice xmlns:v="urn:schemas-microsoft-com:vml" Requires="v">
                <p:oleObj spid="_x0000_s9225" name="Equation" r:id="rId17" imgW="418918" imgH="393529" progId="Equation.3">
                  <p:embed/>
                </p:oleObj>
              </mc:Choice>
              <mc:Fallback>
                <p:oleObj name="Equation" r:id="rId17" imgW="418918" imgH="393529" progId="Equation.3">
                  <p:embed/>
                  <p:pic>
                    <p:nvPicPr>
                      <p:cNvPr id="0" name="Object 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02629" y="3396343"/>
                        <a:ext cx="718457" cy="674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a:spLocks noChangeArrowheads="1"/>
          </p:cNvSpPr>
          <p:nvPr/>
        </p:nvSpPr>
        <p:spPr bwMode="auto">
          <a:xfrm>
            <a:off x="1066798" y="1540329"/>
            <a:ext cx="10874829" cy="5029200"/>
          </a:xfrm>
          <a:prstGeom prst="rect">
            <a:avLst/>
          </a:prstGeom>
          <a:noFill/>
          <a:ln w="9525">
            <a:noFill/>
            <a:miter lim="800000"/>
            <a:headEnd/>
            <a:tailEnd/>
          </a:ln>
        </p:spPr>
        <p:txBody>
          <a:bodyPr/>
          <a:lstStyle/>
          <a:p>
            <a:pPr marL="342900" indent="-342900" eaLnBrk="1" hangingPunct="1">
              <a:spcBef>
                <a:spcPct val="20000"/>
              </a:spcBef>
              <a:buClr>
                <a:srgbClr val="CC9900"/>
              </a:buClr>
              <a:buSzPct val="65000"/>
              <a:buFont typeface="Wingdings" pitchFamily="2" charset="2"/>
              <a:buChar char="n"/>
            </a:pPr>
            <a:endParaRPr lang="en-US" altLang="zh-CN" sz="3000" dirty="0">
              <a:solidFill>
                <a:srgbClr val="000000"/>
              </a:solidFill>
              <a:latin typeface="Arial" pitchFamily="34" charset="0"/>
            </a:endParaRPr>
          </a:p>
          <a:p>
            <a:pPr marL="342900" indent="-342900" eaLnBrk="1" hangingPunct="1">
              <a:spcBef>
                <a:spcPct val="20000"/>
              </a:spcBef>
              <a:buClr>
                <a:srgbClr val="CC9900"/>
              </a:buClr>
              <a:buSzPct val="65000"/>
            </a:pPr>
            <a:endParaRPr lang="en-US" altLang="zh-CN" sz="3000" dirty="0">
              <a:solidFill>
                <a:srgbClr val="000000"/>
              </a:solidFill>
            </a:endParaRPr>
          </a:p>
          <a:p>
            <a:pPr marL="342900" indent="-342900" eaLnBrk="1" hangingPunct="1">
              <a:spcBef>
                <a:spcPct val="20000"/>
              </a:spcBef>
              <a:buClr>
                <a:srgbClr val="CC9900"/>
              </a:buClr>
              <a:buSzPct val="65000"/>
              <a:buFont typeface="Wingdings" pitchFamily="2" charset="2"/>
              <a:buChar char="n"/>
            </a:pPr>
            <a:r>
              <a:rPr lang="zh-CN" altLang="en-US" sz="2000" dirty="0">
                <a:solidFill>
                  <a:srgbClr val="000000"/>
                </a:solidFill>
              </a:rPr>
              <a:t>需要优化受线性约束的二次函数。</a:t>
            </a:r>
          </a:p>
          <a:p>
            <a:pPr marL="342900" indent="-342900" eaLnBrk="1" hangingPunct="1">
              <a:spcBef>
                <a:spcPct val="20000"/>
              </a:spcBef>
              <a:buClr>
                <a:srgbClr val="CC9900"/>
              </a:buClr>
              <a:buSzPct val="65000"/>
              <a:buFont typeface="Wingdings" pitchFamily="2" charset="2"/>
              <a:buChar char="n"/>
            </a:pPr>
            <a:endParaRPr lang="en-US" altLang="zh-CN" sz="2000" dirty="0">
              <a:solidFill>
                <a:srgbClr val="000000"/>
              </a:solidFill>
            </a:endParaRPr>
          </a:p>
          <a:p>
            <a:pPr marL="342900" indent="-342900" eaLnBrk="1" hangingPunct="1">
              <a:spcBef>
                <a:spcPct val="20000"/>
              </a:spcBef>
              <a:buClr>
                <a:srgbClr val="CC9900"/>
              </a:buClr>
              <a:buSzPct val="65000"/>
              <a:buFont typeface="Wingdings" pitchFamily="2" charset="2"/>
              <a:buChar char="n"/>
            </a:pPr>
            <a:r>
              <a:rPr lang="zh-CN" altLang="en-US" sz="2000" dirty="0">
                <a:solidFill>
                  <a:srgbClr val="000000"/>
                </a:solidFill>
              </a:rPr>
              <a:t>二次优化问题是一类众所周知的数学规划问题，有许多（相当复杂的）算法来解决它们。</a:t>
            </a:r>
          </a:p>
          <a:p>
            <a:pPr marL="342900" indent="-342900" eaLnBrk="1" hangingPunct="1">
              <a:spcBef>
                <a:spcPct val="20000"/>
              </a:spcBef>
              <a:buClr>
                <a:srgbClr val="CC9900"/>
              </a:buClr>
              <a:buSzPct val="65000"/>
              <a:buFont typeface="Wingdings" pitchFamily="2" charset="2"/>
              <a:buChar char="n"/>
            </a:pPr>
            <a:endParaRPr lang="en-US" altLang="zh-CN" sz="2000" dirty="0">
              <a:solidFill>
                <a:srgbClr val="000000"/>
              </a:solidFill>
            </a:endParaRPr>
          </a:p>
          <a:p>
            <a:pPr marL="342900" indent="-342900" eaLnBrk="1" hangingPunct="1">
              <a:spcBef>
                <a:spcPct val="20000"/>
              </a:spcBef>
              <a:buClr>
                <a:srgbClr val="CC9900"/>
              </a:buClr>
              <a:buSzPct val="65000"/>
              <a:buFont typeface="Wingdings" pitchFamily="2" charset="2"/>
              <a:buChar char="n"/>
            </a:pPr>
            <a:r>
              <a:rPr lang="zh-CN" altLang="en-US" sz="2000" dirty="0">
                <a:solidFill>
                  <a:srgbClr val="000000"/>
                </a:solidFill>
              </a:rPr>
              <a:t>解决方案包括构造对偶问题，其中拉格朗日乘子</a:t>
            </a:r>
            <a:r>
              <a:rPr lang="en-US" altLang="zh-CN" sz="2000" dirty="0">
                <a:solidFill>
                  <a:srgbClr val="000000"/>
                </a:solidFill>
              </a:rPr>
              <a:t>α</a:t>
            </a:r>
            <a:r>
              <a:rPr lang="en-US" altLang="zh-CN" sz="2000" dirty="0" err="1">
                <a:solidFill>
                  <a:srgbClr val="000000"/>
                </a:solidFill>
              </a:rPr>
              <a:t>i</a:t>
            </a:r>
            <a:r>
              <a:rPr lang="zh-CN" altLang="en-US" sz="2000" dirty="0">
                <a:solidFill>
                  <a:srgbClr val="000000"/>
                </a:solidFill>
              </a:rPr>
              <a:t>与主要问题中的每个约束相关联：</a:t>
            </a:r>
            <a:endParaRPr lang="en-US" altLang="zh-CN" sz="2000" b="1" dirty="0">
              <a:solidFill>
                <a:srgbClr val="000000"/>
              </a:solidFill>
              <a:latin typeface="Arial" pitchFamily="34" charset="0"/>
            </a:endParaRPr>
          </a:p>
        </p:txBody>
      </p:sp>
      <p:sp>
        <p:nvSpPr>
          <p:cNvPr id="2" name="标题 1"/>
          <p:cNvSpPr>
            <a:spLocks noGrp="1"/>
          </p:cNvSpPr>
          <p:nvPr>
            <p:ph type="title"/>
          </p:nvPr>
        </p:nvSpPr>
        <p:spPr/>
        <p:txBody>
          <a:bodyPr>
            <a:normAutofit/>
          </a:bodyPr>
          <a:lstStyle/>
          <a:p>
            <a:r>
              <a:rPr lang="zh-CN" altLang="en-US" dirty="0">
                <a:solidFill>
                  <a:schemeClr val="tx1"/>
                </a:solidFill>
              </a:rPr>
              <a:t>优化问题求解</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46</a:t>
            </a:fld>
            <a:endParaRPr lang="en-US" dirty="0"/>
          </a:p>
        </p:txBody>
      </p:sp>
      <p:sp>
        <p:nvSpPr>
          <p:cNvPr id="7" name="Text Box 6"/>
          <p:cNvSpPr txBox="1">
            <a:spLocks noChangeArrowheads="1"/>
          </p:cNvSpPr>
          <p:nvPr/>
        </p:nvSpPr>
        <p:spPr bwMode="auto">
          <a:xfrm>
            <a:off x="1110342" y="1447800"/>
            <a:ext cx="8349343" cy="1092200"/>
          </a:xfrm>
          <a:prstGeom prst="rect">
            <a:avLst/>
          </a:prstGeom>
          <a:noFill/>
          <a:ln w="25400" algn="ctr">
            <a:solidFill>
              <a:srgbClr val="008000"/>
            </a:solidFill>
            <a:miter lim="800000"/>
            <a:headEnd/>
            <a:tailEnd/>
          </a:ln>
        </p:spPr>
        <p:txBody>
          <a:bodyPr wrap="square">
            <a:spAutoFit/>
          </a:bodyPr>
          <a:lstStyle/>
          <a:p>
            <a:pPr eaLnBrk="1" hangingPunct="1"/>
            <a:r>
              <a:rPr lang="zh-CN" altLang="en-US" sz="2000" dirty="0">
                <a:solidFill>
                  <a:srgbClr val="000000"/>
                </a:solidFill>
              </a:rPr>
              <a:t>求解</a:t>
            </a:r>
            <a:r>
              <a:rPr lang="en-US" altLang="zh-CN" sz="2000" dirty="0">
                <a:solidFill>
                  <a:srgbClr val="000000"/>
                </a:solidFill>
              </a:rPr>
              <a:t> </a:t>
            </a:r>
            <a:r>
              <a:rPr lang="en-US" altLang="zh-CN" sz="2000" b="1" dirty="0">
                <a:solidFill>
                  <a:srgbClr val="000000"/>
                </a:solidFill>
              </a:rPr>
              <a:t>w</a:t>
            </a:r>
            <a:r>
              <a:rPr lang="en-US" altLang="zh-CN" sz="2000" dirty="0">
                <a:solidFill>
                  <a:srgbClr val="000000"/>
                </a:solidFill>
              </a:rPr>
              <a:t> </a:t>
            </a:r>
            <a:r>
              <a:rPr lang="zh-CN" altLang="en-US" sz="2000" dirty="0">
                <a:solidFill>
                  <a:srgbClr val="000000"/>
                </a:solidFill>
              </a:rPr>
              <a:t>和</a:t>
            </a:r>
            <a:r>
              <a:rPr lang="en-US" altLang="zh-CN" sz="2000" dirty="0">
                <a:solidFill>
                  <a:srgbClr val="000000"/>
                </a:solidFill>
              </a:rPr>
              <a:t> b </a:t>
            </a:r>
            <a:r>
              <a:rPr lang="zh-CN" altLang="en-US" sz="2000" dirty="0">
                <a:solidFill>
                  <a:srgbClr val="000000"/>
                </a:solidFill>
              </a:rPr>
              <a:t>使得</a:t>
            </a:r>
            <a:endParaRPr lang="en-US" altLang="zh-CN" sz="2000" dirty="0">
              <a:solidFill>
                <a:srgbClr val="000000"/>
              </a:solidFill>
            </a:endParaRPr>
          </a:p>
          <a:p>
            <a:pPr eaLnBrk="1" hangingPunct="1"/>
            <a:r>
              <a:rPr lang="el-GR" altLang="zh-CN" sz="2000" b="1" dirty="0">
                <a:solidFill>
                  <a:srgbClr val="000000"/>
                </a:solidFill>
                <a:cs typeface="Times New Roman" pitchFamily="18" charset="0"/>
              </a:rPr>
              <a:t>Φ</a:t>
            </a:r>
            <a:r>
              <a:rPr lang="en-US" altLang="zh-CN" sz="2000" dirty="0">
                <a:solidFill>
                  <a:srgbClr val="000000"/>
                </a:solidFill>
                <a:cs typeface="Times New Roman" pitchFamily="18" charset="0"/>
              </a:rPr>
              <a:t>(</a:t>
            </a:r>
            <a:r>
              <a:rPr lang="en-US" altLang="zh-CN" sz="2000" b="1" dirty="0">
                <a:solidFill>
                  <a:srgbClr val="000000"/>
                </a:solidFill>
                <a:cs typeface="Times New Roman" pitchFamily="18" charset="0"/>
              </a:rPr>
              <a:t>w</a:t>
            </a:r>
            <a:r>
              <a:rPr lang="en-US" altLang="zh-CN" sz="2000" dirty="0">
                <a:solidFill>
                  <a:srgbClr val="000000"/>
                </a:solidFill>
                <a:cs typeface="Times New Roman" pitchFamily="18" charset="0"/>
              </a:rPr>
              <a:t>)</a:t>
            </a:r>
            <a:r>
              <a:rPr lang="en-US" altLang="zh-CN" sz="2000" b="1" dirty="0">
                <a:solidFill>
                  <a:srgbClr val="000000"/>
                </a:solidFill>
                <a:cs typeface="Times New Roman" pitchFamily="18" charset="0"/>
              </a:rPr>
              <a:t> =½ </a:t>
            </a:r>
            <a:r>
              <a:rPr lang="en-US" altLang="zh-CN" sz="2000" b="1" dirty="0" err="1">
                <a:solidFill>
                  <a:srgbClr val="000000"/>
                </a:solidFill>
              </a:rPr>
              <a:t>w</a:t>
            </a:r>
            <a:r>
              <a:rPr lang="en-US" altLang="zh-CN" sz="2000" baseline="30000" dirty="0" err="1">
                <a:solidFill>
                  <a:srgbClr val="000000"/>
                </a:solidFill>
              </a:rPr>
              <a:t>T</a:t>
            </a:r>
            <a:r>
              <a:rPr lang="en-US" altLang="zh-CN" sz="2000" b="1" dirty="0" err="1">
                <a:solidFill>
                  <a:srgbClr val="000000"/>
                </a:solidFill>
              </a:rPr>
              <a:t>w</a:t>
            </a:r>
            <a:r>
              <a:rPr lang="en-US" altLang="zh-CN" sz="2000" dirty="0">
                <a:solidFill>
                  <a:srgbClr val="000000"/>
                </a:solidFill>
              </a:rPr>
              <a:t>  </a:t>
            </a:r>
            <a:r>
              <a:rPr lang="zh-CN" altLang="en-US" sz="2000" dirty="0">
                <a:solidFill>
                  <a:srgbClr val="000000"/>
                </a:solidFill>
              </a:rPr>
              <a:t>最小</a:t>
            </a:r>
            <a:r>
              <a:rPr lang="en-US" altLang="zh-CN" sz="2000" dirty="0">
                <a:solidFill>
                  <a:srgbClr val="000000"/>
                </a:solidFill>
              </a:rPr>
              <a:t>; </a:t>
            </a:r>
          </a:p>
          <a:p>
            <a:pPr eaLnBrk="1" hangingPunct="1"/>
            <a:r>
              <a:rPr lang="zh-CN" altLang="en-US" sz="2000" dirty="0">
                <a:solidFill>
                  <a:srgbClr val="000000"/>
                </a:solidFill>
              </a:rPr>
              <a:t>并且对于所有</a:t>
            </a:r>
            <a:r>
              <a:rPr lang="en-US" altLang="zh-CN" sz="2400" dirty="0">
                <a:solidFill>
                  <a:srgbClr val="000000"/>
                </a:solidFill>
              </a:rPr>
              <a:t>{</a:t>
            </a:r>
            <a:r>
              <a:rPr lang="en-US" altLang="zh-CN" sz="2000" dirty="0">
                <a:solidFill>
                  <a:srgbClr val="000000"/>
                </a:solidFill>
              </a:rPr>
              <a:t>(</a:t>
            </a:r>
            <a:r>
              <a:rPr lang="en-US" altLang="zh-CN" sz="2400" b="1" dirty="0">
                <a:solidFill>
                  <a:srgbClr val="000000"/>
                </a:solidFill>
              </a:rPr>
              <a:t>x</a:t>
            </a:r>
            <a:r>
              <a:rPr lang="en-US" altLang="zh-CN" sz="2400" b="1" baseline="-25000" dirty="0">
                <a:solidFill>
                  <a:srgbClr val="000000"/>
                </a:solidFill>
              </a:rPr>
              <a:t>i</a:t>
            </a:r>
            <a:r>
              <a:rPr lang="en-US" altLang="zh-CN" sz="2400" b="1" dirty="0">
                <a:solidFill>
                  <a:srgbClr val="000000"/>
                </a:solidFill>
              </a:rPr>
              <a:t> </a:t>
            </a:r>
            <a:r>
              <a:rPr lang="en-US" altLang="zh-CN" sz="2400" dirty="0">
                <a:solidFill>
                  <a:srgbClr val="000000"/>
                </a:solidFill>
              </a:rPr>
              <a:t>,</a:t>
            </a:r>
            <a:r>
              <a:rPr lang="en-US" altLang="zh-CN" sz="2400" i="1" dirty="0" err="1">
                <a:solidFill>
                  <a:srgbClr val="000000"/>
                </a:solidFill>
              </a:rPr>
              <a:t>y</a:t>
            </a:r>
            <a:r>
              <a:rPr lang="en-US" altLang="zh-CN" sz="2400" i="1" baseline="-25000" dirty="0" err="1">
                <a:solidFill>
                  <a:srgbClr val="000000"/>
                </a:solidFill>
              </a:rPr>
              <a:t>i</a:t>
            </a:r>
            <a:r>
              <a:rPr lang="en-US" altLang="zh-CN" sz="2400" dirty="0">
                <a:solidFill>
                  <a:srgbClr val="000000"/>
                </a:solidFill>
              </a:rPr>
              <a:t>)}</a:t>
            </a:r>
            <a:r>
              <a:rPr lang="zh-CN" altLang="en-US" sz="2400" dirty="0">
                <a:solidFill>
                  <a:srgbClr val="000000"/>
                </a:solidFill>
              </a:rPr>
              <a:t>满足</a:t>
            </a:r>
            <a:r>
              <a:rPr lang="en-US" altLang="zh-CN" sz="2000" dirty="0">
                <a:solidFill>
                  <a:srgbClr val="000000"/>
                </a:solidFill>
              </a:rPr>
              <a:t>:  </a:t>
            </a:r>
            <a:r>
              <a:rPr lang="en-US" altLang="zh-CN" sz="2000" i="1" dirty="0" err="1">
                <a:solidFill>
                  <a:srgbClr val="000000"/>
                </a:solidFill>
              </a:rPr>
              <a:t>y</a:t>
            </a:r>
            <a:r>
              <a:rPr lang="en-US" altLang="zh-CN" sz="2000" i="1" baseline="-25000" dirty="0" err="1">
                <a:solidFill>
                  <a:srgbClr val="000000"/>
                </a:solidFill>
              </a:rPr>
              <a:t>i</a:t>
            </a:r>
            <a:r>
              <a:rPr lang="en-US" altLang="zh-CN" sz="2000" dirty="0">
                <a:solidFill>
                  <a:srgbClr val="000000"/>
                </a:solidFill>
              </a:rPr>
              <a:t> (</a:t>
            </a:r>
            <a:r>
              <a:rPr lang="en-US" altLang="zh-CN" sz="2000" b="1" dirty="0" err="1">
                <a:solidFill>
                  <a:srgbClr val="000000"/>
                </a:solidFill>
              </a:rPr>
              <a:t>w</a:t>
            </a:r>
            <a:r>
              <a:rPr lang="en-US" altLang="zh-CN" sz="2000" b="1" baseline="30000" dirty="0" err="1">
                <a:solidFill>
                  <a:srgbClr val="000000"/>
                </a:solidFill>
              </a:rPr>
              <a:t>T</a:t>
            </a:r>
            <a:r>
              <a:rPr lang="en-US" altLang="zh-CN" sz="2000" b="1" dirty="0" err="1">
                <a:solidFill>
                  <a:srgbClr val="000000"/>
                </a:solidFill>
              </a:rPr>
              <a:t>x</a:t>
            </a:r>
            <a:r>
              <a:rPr lang="en-US" altLang="zh-CN" sz="2000" b="1" baseline="-25000" dirty="0" err="1">
                <a:solidFill>
                  <a:srgbClr val="000000"/>
                </a:solidFill>
              </a:rPr>
              <a:t>i</a:t>
            </a:r>
            <a:r>
              <a:rPr lang="en-US" altLang="zh-CN" sz="2000" b="1" dirty="0">
                <a:solidFill>
                  <a:srgbClr val="000000"/>
                </a:solidFill>
              </a:rPr>
              <a:t> </a:t>
            </a:r>
            <a:r>
              <a:rPr lang="en-US" altLang="zh-CN" sz="2000" dirty="0">
                <a:solidFill>
                  <a:srgbClr val="000000"/>
                </a:solidFill>
              </a:rPr>
              <a:t>+ </a:t>
            </a:r>
            <a:r>
              <a:rPr lang="en-US" altLang="zh-CN" sz="2000" i="1" dirty="0">
                <a:solidFill>
                  <a:srgbClr val="000000"/>
                </a:solidFill>
              </a:rPr>
              <a:t>b</a:t>
            </a:r>
            <a:r>
              <a:rPr lang="en-US" altLang="zh-CN" sz="2000" dirty="0">
                <a:solidFill>
                  <a:srgbClr val="000000"/>
                </a:solidFill>
              </a:rPr>
              <a:t>)</a:t>
            </a:r>
            <a:r>
              <a:rPr lang="en-US" altLang="zh-CN" sz="2000" b="1" dirty="0">
                <a:solidFill>
                  <a:srgbClr val="000000"/>
                </a:solidFill>
              </a:rPr>
              <a:t> ≥ </a:t>
            </a:r>
            <a:r>
              <a:rPr lang="en-US" altLang="zh-CN" sz="2000" dirty="0">
                <a:solidFill>
                  <a:srgbClr val="000000"/>
                </a:solidFill>
              </a:rPr>
              <a:t>1</a:t>
            </a:r>
          </a:p>
        </p:txBody>
      </p:sp>
      <p:sp>
        <p:nvSpPr>
          <p:cNvPr id="8" name="Text Box 7"/>
          <p:cNvSpPr txBox="1">
            <a:spLocks noChangeArrowheads="1"/>
          </p:cNvSpPr>
          <p:nvPr/>
        </p:nvSpPr>
        <p:spPr bwMode="auto">
          <a:xfrm>
            <a:off x="1110343" y="4615543"/>
            <a:ext cx="8262371" cy="1457325"/>
          </a:xfrm>
          <a:prstGeom prst="rect">
            <a:avLst/>
          </a:prstGeom>
          <a:noFill/>
          <a:ln w="25400" algn="ctr">
            <a:solidFill>
              <a:srgbClr val="008000"/>
            </a:solidFill>
            <a:miter lim="800000"/>
            <a:headEnd/>
            <a:tailEnd/>
          </a:ln>
        </p:spPr>
        <p:txBody>
          <a:bodyPr wrap="square">
            <a:spAutoFit/>
          </a:bodyPr>
          <a:lstStyle/>
          <a:p>
            <a:pPr eaLnBrk="1" hangingPunct="1"/>
            <a:r>
              <a:rPr lang="zh-CN" altLang="en-US" sz="2000" dirty="0">
                <a:solidFill>
                  <a:srgbClr val="000000"/>
                </a:solidFill>
              </a:rPr>
              <a:t>求解</a:t>
            </a:r>
            <a:r>
              <a:rPr lang="en-US" altLang="zh-CN" sz="2000" dirty="0">
                <a:solidFill>
                  <a:srgbClr val="000000"/>
                </a:solidFill>
              </a:rPr>
              <a:t> </a:t>
            </a:r>
            <a:r>
              <a:rPr lang="el-GR" altLang="zh-CN" sz="2000" i="1" dirty="0">
                <a:solidFill>
                  <a:srgbClr val="000000"/>
                </a:solidFill>
                <a:cs typeface="Times New Roman" pitchFamily="18" charset="0"/>
              </a:rPr>
              <a:t>α</a:t>
            </a:r>
            <a:r>
              <a:rPr lang="en-US" altLang="zh-CN" sz="2000" i="1" baseline="-25000" dirty="0">
                <a:solidFill>
                  <a:srgbClr val="000000"/>
                </a:solidFill>
                <a:cs typeface="Times New Roman" pitchFamily="18" charset="0"/>
              </a:rPr>
              <a:t>1</a:t>
            </a:r>
            <a:r>
              <a:rPr lang="en-US" altLang="zh-CN" sz="2000" i="1" dirty="0">
                <a:solidFill>
                  <a:srgbClr val="000000"/>
                </a:solidFill>
                <a:cs typeface="Times New Roman" pitchFamily="18" charset="0"/>
              </a:rPr>
              <a:t>…</a:t>
            </a:r>
            <a:r>
              <a:rPr lang="el-GR" altLang="zh-CN" sz="2000" i="1" dirty="0">
                <a:solidFill>
                  <a:srgbClr val="000000"/>
                </a:solidFill>
                <a:cs typeface="Times New Roman" pitchFamily="18" charset="0"/>
              </a:rPr>
              <a:t>α</a:t>
            </a:r>
            <a:r>
              <a:rPr lang="en-US" altLang="zh-CN" sz="2000" i="1" baseline="-25000" dirty="0">
                <a:solidFill>
                  <a:srgbClr val="000000"/>
                </a:solidFill>
                <a:cs typeface="Times New Roman" pitchFamily="18" charset="0"/>
              </a:rPr>
              <a:t>N</a:t>
            </a:r>
            <a:r>
              <a:rPr lang="en-US" altLang="zh-CN" sz="2000" baseline="-25000" dirty="0">
                <a:solidFill>
                  <a:srgbClr val="000000"/>
                </a:solidFill>
                <a:cs typeface="Times New Roman" pitchFamily="18" charset="0"/>
              </a:rPr>
              <a:t> </a:t>
            </a:r>
            <a:r>
              <a:rPr lang="zh-CN" altLang="en-US" sz="2000" dirty="0">
                <a:solidFill>
                  <a:srgbClr val="000000"/>
                </a:solidFill>
              </a:rPr>
              <a:t>使得</a:t>
            </a:r>
            <a:endParaRPr lang="en-US" altLang="zh-CN" sz="2000" dirty="0">
              <a:solidFill>
                <a:srgbClr val="000000"/>
              </a:solidFill>
            </a:endParaRPr>
          </a:p>
          <a:p>
            <a:pPr eaLnBrk="1" hangingPunct="1"/>
            <a:r>
              <a:rPr lang="en-US" altLang="zh-CN" sz="2000" b="1" dirty="0">
                <a:solidFill>
                  <a:srgbClr val="000000"/>
                </a:solidFill>
              </a:rPr>
              <a:t>Q</a:t>
            </a:r>
            <a:r>
              <a:rPr lang="en-US" altLang="zh-CN" sz="2000" dirty="0">
                <a:solidFill>
                  <a:srgbClr val="000000"/>
                </a:solidFill>
              </a:rPr>
              <a:t>(</a:t>
            </a:r>
            <a:r>
              <a:rPr lang="el-GR" altLang="zh-CN" sz="2400" b="1" dirty="0">
                <a:solidFill>
                  <a:srgbClr val="000000"/>
                </a:solidFill>
              </a:rPr>
              <a:t>α</a:t>
            </a:r>
            <a:r>
              <a:rPr lang="en-US" altLang="zh-CN" sz="2000" dirty="0">
                <a:solidFill>
                  <a:srgbClr val="000000"/>
                </a:solidFill>
              </a:rPr>
              <a:t>)</a:t>
            </a:r>
            <a:r>
              <a:rPr lang="en-US" altLang="zh-CN" sz="2000" b="1" dirty="0">
                <a:solidFill>
                  <a:srgbClr val="000000"/>
                </a:solidFill>
              </a:rPr>
              <a:t> =</a:t>
            </a:r>
            <a:r>
              <a:rPr lang="el-GR" altLang="zh-CN" sz="2400" dirty="0">
                <a:solidFill>
                  <a:srgbClr val="000000"/>
                </a:solidFill>
              </a:rPr>
              <a:t>Σ</a:t>
            </a:r>
            <a:r>
              <a:rPr lang="el-GR" altLang="zh-CN" sz="2000" i="1" dirty="0">
                <a:solidFill>
                  <a:srgbClr val="000000"/>
                </a:solidFill>
              </a:rPr>
              <a:t>α</a:t>
            </a:r>
            <a:r>
              <a:rPr lang="en-US" altLang="zh-CN" sz="2000" i="1" baseline="-25000" dirty="0" err="1">
                <a:solidFill>
                  <a:srgbClr val="000000"/>
                </a:solidFill>
              </a:rPr>
              <a:t>i</a:t>
            </a:r>
            <a:r>
              <a:rPr lang="en-US" altLang="zh-CN" sz="2000" baseline="-25000" dirty="0">
                <a:solidFill>
                  <a:srgbClr val="000000"/>
                </a:solidFill>
              </a:rPr>
              <a:t>  </a:t>
            </a:r>
            <a:r>
              <a:rPr lang="en-US" altLang="zh-CN" sz="2000" dirty="0">
                <a:solidFill>
                  <a:srgbClr val="000000"/>
                </a:solidFill>
              </a:rPr>
              <a:t>- </a:t>
            </a:r>
            <a:r>
              <a:rPr lang="en-US" altLang="zh-CN" sz="2000" b="1" dirty="0">
                <a:solidFill>
                  <a:srgbClr val="000000"/>
                </a:solidFill>
              </a:rPr>
              <a:t>½</a:t>
            </a:r>
            <a:r>
              <a:rPr lang="el-GR" altLang="zh-CN" sz="2400" dirty="0">
                <a:solidFill>
                  <a:srgbClr val="000000"/>
                </a:solidFill>
              </a:rPr>
              <a:t>ΣΣ</a:t>
            </a:r>
            <a:r>
              <a:rPr lang="el-GR" altLang="zh-CN" sz="2000" i="1" dirty="0">
                <a:solidFill>
                  <a:srgbClr val="000000"/>
                </a:solidFill>
              </a:rPr>
              <a:t>α</a:t>
            </a:r>
            <a:r>
              <a:rPr lang="en-US" altLang="zh-CN" sz="2000" i="1" baseline="-25000" dirty="0" err="1">
                <a:solidFill>
                  <a:srgbClr val="000000"/>
                </a:solidFill>
              </a:rPr>
              <a:t>i</a:t>
            </a:r>
            <a:r>
              <a:rPr lang="el-GR" altLang="zh-CN" sz="2000" i="1" dirty="0">
                <a:solidFill>
                  <a:srgbClr val="000000"/>
                </a:solidFill>
              </a:rPr>
              <a:t>α</a:t>
            </a:r>
            <a:r>
              <a:rPr lang="en-US" altLang="zh-CN" sz="2000" i="1" baseline="-25000" dirty="0" err="1">
                <a:solidFill>
                  <a:srgbClr val="000000"/>
                </a:solidFill>
              </a:rPr>
              <a:t>j</a:t>
            </a:r>
            <a:r>
              <a:rPr lang="en-US" altLang="zh-CN" sz="2000" i="1" dirty="0" err="1">
                <a:solidFill>
                  <a:srgbClr val="000000"/>
                </a:solidFill>
              </a:rPr>
              <a:t>y</a:t>
            </a:r>
            <a:r>
              <a:rPr lang="en-US" altLang="zh-CN" sz="2000" i="1" baseline="-25000" dirty="0" err="1">
                <a:solidFill>
                  <a:srgbClr val="000000"/>
                </a:solidFill>
              </a:rPr>
              <a:t>i</a:t>
            </a:r>
            <a:r>
              <a:rPr lang="en-US" altLang="zh-CN" sz="2000" i="1" dirty="0" err="1">
                <a:solidFill>
                  <a:srgbClr val="000000"/>
                </a:solidFill>
              </a:rPr>
              <a:t>y</a:t>
            </a:r>
            <a:r>
              <a:rPr lang="en-US" altLang="zh-CN" sz="2000" i="1" baseline="-25000" dirty="0" err="1">
                <a:solidFill>
                  <a:srgbClr val="000000"/>
                </a:solidFill>
              </a:rPr>
              <a:t>j</a:t>
            </a:r>
            <a:r>
              <a:rPr lang="en-US" altLang="zh-CN" sz="2000" b="1" dirty="0" err="1">
                <a:solidFill>
                  <a:srgbClr val="000000"/>
                </a:solidFill>
              </a:rPr>
              <a:t>x</a:t>
            </a:r>
            <a:r>
              <a:rPr lang="en-US" altLang="zh-CN" sz="2000" b="1" baseline="-25000" dirty="0" err="1">
                <a:solidFill>
                  <a:srgbClr val="000000"/>
                </a:solidFill>
              </a:rPr>
              <a:t>i</a:t>
            </a:r>
            <a:r>
              <a:rPr lang="en-US" altLang="zh-CN" sz="2000" b="1" baseline="30000" dirty="0" err="1">
                <a:solidFill>
                  <a:srgbClr val="000000"/>
                </a:solidFill>
              </a:rPr>
              <a:t>T</a:t>
            </a:r>
            <a:r>
              <a:rPr lang="en-US" altLang="zh-CN" sz="2000" b="1" dirty="0" err="1">
                <a:solidFill>
                  <a:srgbClr val="000000"/>
                </a:solidFill>
              </a:rPr>
              <a:t>x</a:t>
            </a:r>
            <a:r>
              <a:rPr lang="en-US" altLang="zh-CN" sz="2000" b="1" baseline="-25000" dirty="0" err="1">
                <a:solidFill>
                  <a:srgbClr val="000000"/>
                </a:solidFill>
              </a:rPr>
              <a:t>j</a:t>
            </a:r>
            <a:r>
              <a:rPr lang="en-US" altLang="zh-CN" sz="2000" b="1" dirty="0">
                <a:solidFill>
                  <a:srgbClr val="000000"/>
                </a:solidFill>
              </a:rPr>
              <a:t> </a:t>
            </a:r>
            <a:r>
              <a:rPr lang="zh-CN" altLang="en-US" sz="2000" dirty="0">
                <a:solidFill>
                  <a:srgbClr val="000000"/>
                </a:solidFill>
              </a:rPr>
              <a:t>最大化，且</a:t>
            </a:r>
            <a:endParaRPr lang="en-US" altLang="zh-CN" sz="2000" dirty="0">
              <a:solidFill>
                <a:srgbClr val="000000"/>
              </a:solidFill>
            </a:endParaRPr>
          </a:p>
          <a:p>
            <a:pPr eaLnBrk="1" hangingPunct="1"/>
            <a:r>
              <a:rPr lang="en-US" altLang="zh-CN" sz="2000" dirty="0">
                <a:solidFill>
                  <a:srgbClr val="000000"/>
                </a:solidFill>
              </a:rPr>
              <a:t>(1)</a:t>
            </a:r>
            <a:r>
              <a:rPr lang="en-US" altLang="zh-CN" sz="2400" dirty="0">
                <a:solidFill>
                  <a:srgbClr val="000000"/>
                </a:solidFill>
              </a:rPr>
              <a:t>  </a:t>
            </a:r>
            <a:r>
              <a:rPr lang="el-GR" altLang="zh-CN" sz="2400" dirty="0">
                <a:solidFill>
                  <a:srgbClr val="000000"/>
                </a:solidFill>
              </a:rPr>
              <a:t>Σ</a:t>
            </a:r>
            <a:r>
              <a:rPr lang="el-GR" altLang="zh-CN" sz="2000" i="1" dirty="0">
                <a:solidFill>
                  <a:srgbClr val="000000"/>
                </a:solidFill>
              </a:rPr>
              <a:t>α</a:t>
            </a:r>
            <a:r>
              <a:rPr lang="en-US" altLang="zh-CN" sz="2000" i="1" baseline="-25000" dirty="0" err="1">
                <a:solidFill>
                  <a:srgbClr val="000000"/>
                </a:solidFill>
              </a:rPr>
              <a:t>i</a:t>
            </a:r>
            <a:r>
              <a:rPr lang="en-US" altLang="zh-CN" sz="2000" i="1" dirty="0" err="1">
                <a:solidFill>
                  <a:srgbClr val="000000"/>
                </a:solidFill>
              </a:rPr>
              <a:t>y</a:t>
            </a:r>
            <a:r>
              <a:rPr lang="en-US" altLang="zh-CN" sz="2000" i="1" baseline="-25000" dirty="0" err="1">
                <a:solidFill>
                  <a:srgbClr val="000000"/>
                </a:solidFill>
              </a:rPr>
              <a:t>i</a:t>
            </a:r>
            <a:r>
              <a:rPr lang="en-US" altLang="zh-CN" sz="2000" baseline="-25000" dirty="0">
                <a:solidFill>
                  <a:srgbClr val="000000"/>
                </a:solidFill>
              </a:rPr>
              <a:t> </a:t>
            </a:r>
            <a:r>
              <a:rPr lang="en-US" altLang="zh-CN" sz="2000" dirty="0">
                <a:solidFill>
                  <a:srgbClr val="000000"/>
                </a:solidFill>
              </a:rPr>
              <a:t>= 0</a:t>
            </a:r>
          </a:p>
          <a:p>
            <a:pPr eaLnBrk="1" hangingPunct="1"/>
            <a:r>
              <a:rPr lang="en-US" altLang="zh-CN" sz="2000" dirty="0">
                <a:solidFill>
                  <a:srgbClr val="000000"/>
                </a:solidFill>
              </a:rPr>
              <a:t>(2) </a:t>
            </a:r>
            <a:r>
              <a:rPr lang="el-GR" altLang="zh-CN" sz="2000" i="1" dirty="0">
                <a:solidFill>
                  <a:srgbClr val="000000"/>
                </a:solidFill>
              </a:rPr>
              <a:t>α</a:t>
            </a:r>
            <a:r>
              <a:rPr lang="en-US" altLang="zh-CN" sz="2000" i="1" baseline="-25000" dirty="0" err="1">
                <a:solidFill>
                  <a:srgbClr val="000000"/>
                </a:solidFill>
              </a:rPr>
              <a:t>i</a:t>
            </a:r>
            <a:r>
              <a:rPr lang="en-US" altLang="zh-CN" sz="2000" b="1" dirty="0">
                <a:solidFill>
                  <a:srgbClr val="000000"/>
                </a:solidFill>
              </a:rPr>
              <a:t> ≥ </a:t>
            </a:r>
            <a:r>
              <a:rPr lang="en-US" altLang="zh-CN" sz="2000" dirty="0">
                <a:solidFill>
                  <a:srgbClr val="000000"/>
                </a:solidFill>
              </a:rPr>
              <a:t>0 for all </a:t>
            </a:r>
            <a:r>
              <a:rPr lang="el-GR" altLang="zh-CN" sz="2000" i="1" dirty="0">
                <a:solidFill>
                  <a:srgbClr val="000000"/>
                </a:solidFill>
              </a:rPr>
              <a:t>α</a:t>
            </a:r>
            <a:r>
              <a:rPr lang="en-US" altLang="zh-CN" sz="2000" i="1" baseline="-25000" dirty="0" err="1">
                <a:solidFill>
                  <a:srgbClr val="000000"/>
                </a:solidFill>
              </a:rPr>
              <a:t>i</a:t>
            </a:r>
            <a:endParaRPr lang="en-US" altLang="zh-CN" sz="2000" i="1" dirty="0">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拉格朗日对偶函数</a:t>
            </a:r>
          </a:p>
        </p:txBody>
      </p:sp>
      <p:sp>
        <p:nvSpPr>
          <p:cNvPr id="3" name="内容占位符 2"/>
          <p:cNvSpPr>
            <a:spLocks noGrp="1"/>
          </p:cNvSpPr>
          <p:nvPr>
            <p:ph idx="1"/>
          </p:nvPr>
        </p:nvSpPr>
        <p:spPr>
          <a:xfrm>
            <a:off x="1097280" y="1240778"/>
            <a:ext cx="10561320" cy="5060447"/>
          </a:xfrm>
        </p:spPr>
        <p:txBody>
          <a:bodyPr/>
          <a:lstStyle/>
          <a:p>
            <a:r>
              <a:rPr lang="zh-CN" altLang="en-US" dirty="0"/>
              <a:t>拉格朗日理论描述了约束优化问题的解。</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47</a:t>
            </a:fld>
            <a:endParaRPr lang="en-US" dirty="0"/>
          </a:p>
        </p:txBody>
      </p:sp>
      <p:pic>
        <p:nvPicPr>
          <p:cNvPr id="24578" name="Picture 2"/>
          <p:cNvPicPr>
            <a:picLocks noChangeAspect="1" noChangeArrowheads="1"/>
          </p:cNvPicPr>
          <p:nvPr/>
        </p:nvPicPr>
        <p:blipFill>
          <a:blip r:embed="rId3"/>
          <a:srcRect/>
          <a:stretch>
            <a:fillRect/>
          </a:stretch>
        </p:blipFill>
        <p:spPr bwMode="auto">
          <a:xfrm>
            <a:off x="1168174" y="2111829"/>
            <a:ext cx="3834945" cy="827314"/>
          </a:xfrm>
          <a:prstGeom prst="rect">
            <a:avLst/>
          </a:prstGeom>
          <a:noFill/>
          <a:ln w="9525">
            <a:noFill/>
            <a:miter lim="800000"/>
            <a:headEnd/>
            <a:tailEnd/>
          </a:ln>
        </p:spPr>
      </p:pic>
      <p:pic>
        <p:nvPicPr>
          <p:cNvPr id="24579" name="Picture 3"/>
          <p:cNvPicPr>
            <a:picLocks noChangeAspect="1" noChangeArrowheads="1"/>
          </p:cNvPicPr>
          <p:nvPr/>
        </p:nvPicPr>
        <p:blipFill>
          <a:blip r:embed="rId4"/>
          <a:srcRect/>
          <a:stretch>
            <a:fillRect/>
          </a:stretch>
        </p:blipFill>
        <p:spPr bwMode="auto">
          <a:xfrm>
            <a:off x="1190624" y="3205843"/>
            <a:ext cx="3795033" cy="786222"/>
          </a:xfrm>
          <a:prstGeom prst="rect">
            <a:avLst/>
          </a:prstGeom>
          <a:noFill/>
          <a:ln w="9525">
            <a:noFill/>
            <a:miter lim="800000"/>
            <a:headEnd/>
            <a:tailEnd/>
          </a:ln>
        </p:spPr>
      </p:pic>
      <p:pic>
        <p:nvPicPr>
          <p:cNvPr id="24580" name="Picture 4"/>
          <p:cNvPicPr>
            <a:picLocks noChangeAspect="1" noChangeArrowheads="1"/>
          </p:cNvPicPr>
          <p:nvPr/>
        </p:nvPicPr>
        <p:blipFill>
          <a:blip r:embed="rId5"/>
          <a:srcRect/>
          <a:stretch>
            <a:fillRect/>
          </a:stretch>
        </p:blipFill>
        <p:spPr bwMode="auto">
          <a:xfrm>
            <a:off x="1198791" y="4350885"/>
            <a:ext cx="2916009" cy="551900"/>
          </a:xfrm>
          <a:prstGeom prst="rect">
            <a:avLst/>
          </a:prstGeom>
          <a:noFill/>
          <a:ln w="9525">
            <a:noFill/>
            <a:miter lim="800000"/>
            <a:headEnd/>
            <a:tailEnd/>
          </a:ln>
        </p:spPr>
      </p:pic>
      <p:pic>
        <p:nvPicPr>
          <p:cNvPr id="24581" name="Picture 5"/>
          <p:cNvPicPr>
            <a:picLocks noChangeAspect="1" noChangeArrowheads="1"/>
          </p:cNvPicPr>
          <p:nvPr/>
        </p:nvPicPr>
        <p:blipFill>
          <a:blip r:embed="rId6"/>
          <a:srcRect/>
          <a:stretch>
            <a:fillRect/>
          </a:stretch>
        </p:blipFill>
        <p:spPr bwMode="auto">
          <a:xfrm>
            <a:off x="1187902" y="5146903"/>
            <a:ext cx="3765098" cy="816040"/>
          </a:xfrm>
          <a:prstGeom prst="rect">
            <a:avLst/>
          </a:prstGeom>
          <a:noFill/>
          <a:ln w="9525">
            <a:noFill/>
            <a:miter lim="800000"/>
            <a:headEnd/>
            <a:tailEnd/>
          </a:ln>
        </p:spPr>
      </p:pic>
      <p:sp>
        <p:nvSpPr>
          <p:cNvPr id="11" name="下箭头 10"/>
          <p:cNvSpPr/>
          <p:nvPr/>
        </p:nvSpPr>
        <p:spPr>
          <a:xfrm>
            <a:off x="2590799" y="2928257"/>
            <a:ext cx="141515" cy="2721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a:off x="2569029" y="3973286"/>
            <a:ext cx="174171"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a:off x="2590800" y="4898571"/>
            <a:ext cx="141515" cy="2721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E36DF8EE-BD17-43D3-B979-7BD894CB7833}"/>
              </a:ext>
            </a:extLst>
          </p:cNvPr>
          <p:cNvPicPr>
            <a:picLocks noChangeAspect="1"/>
          </p:cNvPicPr>
          <p:nvPr/>
        </p:nvPicPr>
        <p:blipFill>
          <a:blip r:embed="rId7"/>
          <a:stretch>
            <a:fillRect/>
          </a:stretch>
        </p:blipFill>
        <p:spPr>
          <a:xfrm>
            <a:off x="6008025" y="2709399"/>
            <a:ext cx="4036422" cy="2743920"/>
          </a:xfrm>
          <a:prstGeom prst="rect">
            <a:avLst/>
          </a:prstGeom>
        </p:spPr>
      </p:pic>
      <p:cxnSp>
        <p:nvCxnSpPr>
          <p:cNvPr id="9" name="直接箭头连接符 8">
            <a:extLst>
              <a:ext uri="{FF2B5EF4-FFF2-40B4-BE49-F238E27FC236}">
                <a16:creationId xmlns:a16="http://schemas.microsoft.com/office/drawing/2014/main" id="{B9E86DB3-3D47-49A0-A69A-245258B9BFBD}"/>
              </a:ext>
            </a:extLst>
          </p:cNvPr>
          <p:cNvCxnSpPr>
            <a:cxnSpLocks/>
            <a:stCxn id="7" idx="1"/>
            <a:endCxn id="24580" idx="3"/>
          </p:cNvCxnSpPr>
          <p:nvPr/>
        </p:nvCxnSpPr>
        <p:spPr>
          <a:xfrm flipH="1">
            <a:off x="4114800" y="4081359"/>
            <a:ext cx="1893225" cy="545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KKT</a:t>
            </a:r>
            <a:r>
              <a:rPr lang="zh-CN" altLang="en-US" dirty="0"/>
              <a:t>条件与</a:t>
            </a:r>
            <a:r>
              <a:rPr lang="en-US" altLang="zh-CN" dirty="0"/>
              <a:t>Slate</a:t>
            </a:r>
            <a:r>
              <a:rPr lang="zh-CN" altLang="en-US" dirty="0"/>
              <a:t>定理</a:t>
            </a:r>
          </a:p>
        </p:txBody>
      </p:sp>
      <p:sp>
        <p:nvSpPr>
          <p:cNvPr id="3" name="内容占位符 2"/>
          <p:cNvSpPr>
            <a:spLocks noGrp="1"/>
          </p:cNvSpPr>
          <p:nvPr>
            <p:ph idx="1"/>
          </p:nvPr>
        </p:nvSpPr>
        <p:spPr>
          <a:xfrm>
            <a:off x="1097280" y="1240778"/>
            <a:ext cx="10561320" cy="5060447"/>
          </a:xfrm>
        </p:spPr>
        <p:txBody>
          <a:bodyPr>
            <a:normAutofit/>
          </a:bodyPr>
          <a:lstStyle/>
          <a:p>
            <a:r>
              <a:rPr lang="en-US" altLang="zh-CN" sz="2400" dirty="0"/>
              <a:t>Slater</a:t>
            </a:r>
            <a:r>
              <a:rPr lang="zh-CN" altLang="en-US" sz="2400" dirty="0"/>
              <a:t>定理（强对偶定理）为：如果约束函数是严格的，则对偶问题偏差为零。然后，</a:t>
            </a:r>
            <a:r>
              <a:rPr lang="en-US" altLang="zh-CN" sz="2400" dirty="0"/>
              <a:t>K.K.T.</a:t>
            </a:r>
            <a:r>
              <a:rPr lang="zh-CN" altLang="en-US" sz="2400" dirty="0"/>
              <a:t>条件提供了</a:t>
            </a:r>
            <a:r>
              <a:rPr lang="en-US" altLang="zh-CN" sz="2400" dirty="0"/>
              <a:t>x</a:t>
            </a:r>
            <a:r>
              <a:rPr lang="zh-CN" altLang="en-US" sz="2400" dirty="0"/>
              <a:t>点为最优点的充要条件</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48</a:t>
            </a:fld>
            <a:endParaRPr lang="en-US" dirty="0"/>
          </a:p>
        </p:txBody>
      </p:sp>
      <p:pic>
        <p:nvPicPr>
          <p:cNvPr id="24582" name="Picture 6"/>
          <p:cNvPicPr>
            <a:picLocks noChangeAspect="1" noChangeArrowheads="1"/>
          </p:cNvPicPr>
          <p:nvPr/>
        </p:nvPicPr>
        <p:blipFill>
          <a:blip r:embed="rId2"/>
          <a:srcRect/>
          <a:stretch>
            <a:fillRect/>
          </a:stretch>
        </p:blipFill>
        <p:spPr bwMode="auto">
          <a:xfrm>
            <a:off x="7668305" y="2407784"/>
            <a:ext cx="2117951" cy="381054"/>
          </a:xfrm>
          <a:prstGeom prst="rect">
            <a:avLst/>
          </a:prstGeom>
          <a:noFill/>
          <a:ln w="9525">
            <a:noFill/>
            <a:miter lim="800000"/>
            <a:headEnd/>
            <a:tailEnd/>
          </a:ln>
        </p:spPr>
      </p:pic>
      <p:pic>
        <p:nvPicPr>
          <p:cNvPr id="24583" name="Picture 7"/>
          <p:cNvPicPr>
            <a:picLocks noChangeAspect="1" noChangeArrowheads="1"/>
          </p:cNvPicPr>
          <p:nvPr/>
        </p:nvPicPr>
        <p:blipFill>
          <a:blip r:embed="rId3"/>
          <a:srcRect/>
          <a:stretch>
            <a:fillRect/>
          </a:stretch>
        </p:blipFill>
        <p:spPr bwMode="auto">
          <a:xfrm>
            <a:off x="8033657" y="2920761"/>
            <a:ext cx="1611767" cy="1101509"/>
          </a:xfrm>
          <a:prstGeom prst="rect">
            <a:avLst/>
          </a:prstGeom>
          <a:noFill/>
          <a:ln w="9525">
            <a:noFill/>
            <a:miter lim="800000"/>
            <a:headEnd/>
            <a:tailEnd/>
          </a:ln>
        </p:spPr>
      </p:pic>
      <p:pic>
        <p:nvPicPr>
          <p:cNvPr id="24584" name="Picture 8"/>
          <p:cNvPicPr>
            <a:picLocks noChangeAspect="1" noChangeArrowheads="1"/>
          </p:cNvPicPr>
          <p:nvPr/>
        </p:nvPicPr>
        <p:blipFill>
          <a:blip r:embed="rId4"/>
          <a:srcRect/>
          <a:stretch>
            <a:fillRect/>
          </a:stretch>
        </p:blipFill>
        <p:spPr bwMode="auto">
          <a:xfrm>
            <a:off x="7315202" y="4148782"/>
            <a:ext cx="3105150" cy="2065600"/>
          </a:xfrm>
          <a:prstGeom prst="rect">
            <a:avLst/>
          </a:prstGeom>
          <a:noFill/>
          <a:ln w="9525">
            <a:noFill/>
            <a:miter lim="800000"/>
            <a:headEnd/>
            <a:tailEnd/>
          </a:ln>
        </p:spPr>
      </p:pic>
      <p:pic>
        <p:nvPicPr>
          <p:cNvPr id="25602" name="Picture 2"/>
          <p:cNvPicPr>
            <a:picLocks noChangeAspect="1" noChangeArrowheads="1"/>
          </p:cNvPicPr>
          <p:nvPr/>
        </p:nvPicPr>
        <p:blipFill>
          <a:blip r:embed="rId5"/>
          <a:srcRect/>
          <a:stretch>
            <a:fillRect/>
          </a:stretch>
        </p:blipFill>
        <p:spPr bwMode="auto">
          <a:xfrm>
            <a:off x="1507672" y="2449967"/>
            <a:ext cx="2095499" cy="370325"/>
          </a:xfrm>
          <a:prstGeom prst="rect">
            <a:avLst/>
          </a:prstGeom>
          <a:noFill/>
          <a:ln w="9525">
            <a:noFill/>
            <a:miter lim="800000"/>
            <a:headEnd/>
            <a:tailEnd/>
          </a:ln>
        </p:spPr>
      </p:pic>
      <p:pic>
        <p:nvPicPr>
          <p:cNvPr id="25603" name="Picture 3"/>
          <p:cNvPicPr>
            <a:picLocks noChangeAspect="1" noChangeArrowheads="1"/>
          </p:cNvPicPr>
          <p:nvPr/>
        </p:nvPicPr>
        <p:blipFill>
          <a:blip r:embed="rId6"/>
          <a:srcRect/>
          <a:stretch>
            <a:fillRect/>
          </a:stretch>
        </p:blipFill>
        <p:spPr bwMode="auto">
          <a:xfrm>
            <a:off x="4165826" y="4679496"/>
            <a:ext cx="2047505" cy="1111704"/>
          </a:xfrm>
          <a:prstGeom prst="rect">
            <a:avLst/>
          </a:prstGeom>
          <a:noFill/>
          <a:ln w="9525">
            <a:noFill/>
            <a:miter lim="800000"/>
            <a:headEnd/>
            <a:tailEnd/>
          </a:ln>
        </p:spPr>
      </p:pic>
      <p:sp>
        <p:nvSpPr>
          <p:cNvPr id="19" name="左右箭头 18"/>
          <p:cNvSpPr/>
          <p:nvPr/>
        </p:nvSpPr>
        <p:spPr>
          <a:xfrm>
            <a:off x="3755571" y="2514600"/>
            <a:ext cx="3603172" cy="1524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左箭头 19"/>
          <p:cNvSpPr/>
          <p:nvPr/>
        </p:nvSpPr>
        <p:spPr>
          <a:xfrm>
            <a:off x="6204857" y="5083629"/>
            <a:ext cx="990600" cy="1959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604" name="Picture 4"/>
          <p:cNvPicPr>
            <a:picLocks noChangeAspect="1" noChangeArrowheads="1"/>
          </p:cNvPicPr>
          <p:nvPr/>
        </p:nvPicPr>
        <p:blipFill>
          <a:blip r:embed="rId7"/>
          <a:srcRect/>
          <a:stretch>
            <a:fillRect/>
          </a:stretch>
        </p:blipFill>
        <p:spPr bwMode="auto">
          <a:xfrm>
            <a:off x="478971" y="4805985"/>
            <a:ext cx="2383292" cy="856628"/>
          </a:xfrm>
          <a:prstGeom prst="rect">
            <a:avLst/>
          </a:prstGeom>
          <a:noFill/>
          <a:ln w="9525">
            <a:noFill/>
            <a:miter lim="800000"/>
            <a:headEnd/>
            <a:tailEnd/>
          </a:ln>
        </p:spPr>
      </p:pic>
      <p:sp>
        <p:nvSpPr>
          <p:cNvPr id="22" name="左右箭头 21"/>
          <p:cNvSpPr/>
          <p:nvPr/>
        </p:nvSpPr>
        <p:spPr>
          <a:xfrm>
            <a:off x="3004457" y="5148943"/>
            <a:ext cx="1088572" cy="1632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934674" y="2787133"/>
            <a:ext cx="3382080" cy="646331"/>
          </a:xfrm>
          <a:prstGeom prst="rect">
            <a:avLst/>
          </a:prstGeom>
        </p:spPr>
        <p:txBody>
          <a:bodyPr wrap="none">
            <a:spAutoFit/>
          </a:bodyPr>
          <a:lstStyle/>
          <a:p>
            <a:r>
              <a:rPr lang="en-US" altLang="zh-CN" b="1" dirty="0">
                <a:solidFill>
                  <a:srgbClr val="FF0000"/>
                </a:solidFill>
              </a:rPr>
              <a:t>K.K.T. </a:t>
            </a:r>
            <a:r>
              <a:rPr lang="en-US" altLang="zh-CN" b="1" dirty="0" err="1">
                <a:solidFill>
                  <a:srgbClr val="FF0000"/>
                </a:solidFill>
              </a:rPr>
              <a:t>condition+Slate’s</a:t>
            </a:r>
            <a:r>
              <a:rPr lang="en-US" altLang="zh-CN" b="1" dirty="0">
                <a:solidFill>
                  <a:srgbClr val="FF0000"/>
                </a:solidFill>
              </a:rPr>
              <a:t> Theorem</a:t>
            </a:r>
            <a:endParaRPr lang="zh-CN" altLang="en-US" b="1" dirty="0">
              <a:solidFill>
                <a:srgbClr val="FF0000"/>
              </a:solidFill>
            </a:endParaRPr>
          </a:p>
          <a:p>
            <a:r>
              <a:rPr lang="en-US" altLang="zh-CN" dirty="0"/>
              <a:t> </a:t>
            </a:r>
            <a:endParaRPr lang="zh-CN" altLang="en-US" dirty="0"/>
          </a:p>
        </p:txBody>
      </p:sp>
      <p:sp>
        <p:nvSpPr>
          <p:cNvPr id="25" name="矩形 24"/>
          <p:cNvSpPr/>
          <p:nvPr/>
        </p:nvSpPr>
        <p:spPr>
          <a:xfrm>
            <a:off x="4751102" y="2210190"/>
            <a:ext cx="1241750" cy="646331"/>
          </a:xfrm>
          <a:prstGeom prst="rect">
            <a:avLst/>
          </a:prstGeom>
        </p:spPr>
        <p:txBody>
          <a:bodyPr wrap="none">
            <a:spAutoFit/>
          </a:bodyPr>
          <a:lstStyle/>
          <a:p>
            <a:r>
              <a:rPr lang="en-US" altLang="zh-CN" b="1" dirty="0">
                <a:solidFill>
                  <a:srgbClr val="0000FF"/>
                </a:solidFill>
              </a:rPr>
              <a:t>Equivalent </a:t>
            </a:r>
            <a:endParaRPr lang="zh-CN" altLang="en-US" b="1" dirty="0">
              <a:solidFill>
                <a:srgbClr val="0000FF"/>
              </a:solidFill>
            </a:endParaRPr>
          </a:p>
          <a:p>
            <a:r>
              <a:rPr lang="en-US" altLang="zh-CN" dirty="0"/>
              <a:t> </a:t>
            </a:r>
            <a:endParaRPr lang="zh-CN" altLang="en-US" dirty="0"/>
          </a:p>
        </p:txBody>
      </p:sp>
      <p:sp>
        <p:nvSpPr>
          <p:cNvPr id="26" name="矩形 25"/>
          <p:cNvSpPr/>
          <p:nvPr/>
        </p:nvSpPr>
        <p:spPr>
          <a:xfrm>
            <a:off x="2954959" y="4844533"/>
            <a:ext cx="1241750" cy="646331"/>
          </a:xfrm>
          <a:prstGeom prst="rect">
            <a:avLst/>
          </a:prstGeom>
        </p:spPr>
        <p:txBody>
          <a:bodyPr wrap="none">
            <a:spAutoFit/>
          </a:bodyPr>
          <a:lstStyle/>
          <a:p>
            <a:r>
              <a:rPr lang="en-US" altLang="zh-CN" b="1" dirty="0">
                <a:solidFill>
                  <a:srgbClr val="0000FF"/>
                </a:solidFill>
              </a:rPr>
              <a:t>Equivalent </a:t>
            </a:r>
            <a:endParaRPr lang="zh-CN" altLang="en-US" b="1" dirty="0">
              <a:solidFill>
                <a:srgbClr val="0000FF"/>
              </a:solidFill>
            </a:endParaRPr>
          </a:p>
          <a:p>
            <a:r>
              <a:rPr lang="en-US" altLang="zh-CN" dirty="0"/>
              <a:t> </a:t>
            </a:r>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优化问题求解</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49</a:t>
            </a:fld>
            <a:endParaRPr lang="en-US" dirty="0"/>
          </a:p>
        </p:txBody>
      </p:sp>
      <p:sp>
        <p:nvSpPr>
          <p:cNvPr id="7" name="Rectangle 5"/>
          <p:cNvSpPr>
            <a:spLocks noChangeArrowheads="1"/>
          </p:cNvSpPr>
          <p:nvPr/>
        </p:nvSpPr>
        <p:spPr bwMode="auto">
          <a:xfrm>
            <a:off x="1088570" y="1219200"/>
            <a:ext cx="10112829" cy="5029200"/>
          </a:xfrm>
          <a:prstGeom prst="rect">
            <a:avLst/>
          </a:prstGeom>
          <a:noFill/>
          <a:ln w="9525">
            <a:noFill/>
            <a:miter lim="800000"/>
            <a:headEnd/>
            <a:tailEnd/>
          </a:ln>
        </p:spPr>
        <p:txBody>
          <a:bodyPr/>
          <a:lstStyle/>
          <a:p>
            <a:pPr marL="342900" indent="-342900" eaLnBrk="1" hangingPunct="1">
              <a:spcBef>
                <a:spcPct val="20000"/>
              </a:spcBef>
              <a:buClr>
                <a:srgbClr val="CC9900"/>
              </a:buClr>
              <a:buSzPct val="65000"/>
              <a:buFont typeface="Wingdings" pitchFamily="2" charset="2"/>
              <a:buChar char="n"/>
            </a:pPr>
            <a:r>
              <a:rPr lang="zh-CN" altLang="en-US" sz="2400" dirty="0">
                <a:solidFill>
                  <a:srgbClr val="000000"/>
                </a:solidFill>
              </a:rPr>
              <a:t>解的形式</a:t>
            </a:r>
            <a:r>
              <a:rPr lang="en-US" altLang="zh-CN" sz="2400" dirty="0">
                <a:solidFill>
                  <a:srgbClr val="000000"/>
                </a:solidFill>
              </a:rPr>
              <a:t>:</a:t>
            </a:r>
            <a:r>
              <a:rPr lang="en-US" altLang="zh-CN" sz="3000" dirty="0">
                <a:solidFill>
                  <a:srgbClr val="000000"/>
                </a:solidFill>
              </a:rPr>
              <a:t> </a:t>
            </a:r>
          </a:p>
          <a:p>
            <a:pPr marL="342900" indent="-342900" eaLnBrk="1" hangingPunct="1">
              <a:spcBef>
                <a:spcPct val="20000"/>
              </a:spcBef>
              <a:buClr>
                <a:srgbClr val="CC9900"/>
              </a:buClr>
              <a:buSzPct val="65000"/>
              <a:buFont typeface="Wingdings" pitchFamily="2" charset="2"/>
              <a:buChar char="n"/>
            </a:pPr>
            <a:endParaRPr lang="en-US" altLang="zh-CN" sz="3000" dirty="0">
              <a:solidFill>
                <a:srgbClr val="000000"/>
              </a:solidFill>
            </a:endParaRPr>
          </a:p>
          <a:p>
            <a:pPr marL="342900" indent="-342900" eaLnBrk="1" hangingPunct="1">
              <a:spcBef>
                <a:spcPct val="20000"/>
              </a:spcBef>
              <a:buClr>
                <a:srgbClr val="CC9900"/>
              </a:buClr>
              <a:buSzPct val="65000"/>
              <a:buFont typeface="Wingdings" pitchFamily="2" charset="2"/>
              <a:buChar char="n"/>
            </a:pPr>
            <a:r>
              <a:rPr lang="zh-CN" altLang="en-US" sz="2400" dirty="0">
                <a:solidFill>
                  <a:srgbClr val="000000"/>
                </a:solidFill>
              </a:rPr>
              <a:t>每一个非零的</a:t>
            </a:r>
            <a:r>
              <a:rPr lang="el-GR" altLang="zh-CN" sz="2400" i="1" dirty="0">
                <a:solidFill>
                  <a:srgbClr val="000000"/>
                </a:solidFill>
                <a:cs typeface="Times New Roman" pitchFamily="18" charset="0"/>
              </a:rPr>
              <a:t>α</a:t>
            </a:r>
            <a:r>
              <a:rPr lang="en-US" altLang="zh-CN" sz="2400" i="1" baseline="-25000" dirty="0" err="1">
                <a:solidFill>
                  <a:srgbClr val="000000"/>
                </a:solidFill>
                <a:cs typeface="Times New Roman" pitchFamily="18" charset="0"/>
              </a:rPr>
              <a:t>i</a:t>
            </a:r>
            <a:r>
              <a:rPr lang="en-US" altLang="zh-CN" sz="2400" dirty="0">
                <a:solidFill>
                  <a:srgbClr val="000000"/>
                </a:solidFill>
                <a:cs typeface="Times New Roman" pitchFamily="18" charset="0"/>
              </a:rPr>
              <a:t> </a:t>
            </a:r>
            <a:r>
              <a:rPr lang="zh-CN" altLang="en-US" sz="2400" dirty="0">
                <a:solidFill>
                  <a:srgbClr val="000000"/>
                </a:solidFill>
                <a:cs typeface="Times New Roman" pitchFamily="18" charset="0"/>
              </a:rPr>
              <a:t>表示对应的</a:t>
            </a:r>
            <a:r>
              <a:rPr lang="en-US" altLang="zh-CN" sz="2400" b="1" dirty="0">
                <a:solidFill>
                  <a:srgbClr val="000000"/>
                </a:solidFill>
              </a:rPr>
              <a:t>x</a:t>
            </a:r>
            <a:r>
              <a:rPr lang="en-US" altLang="zh-CN" sz="2400" b="1" baseline="-25000" dirty="0">
                <a:solidFill>
                  <a:srgbClr val="000000"/>
                </a:solidFill>
              </a:rPr>
              <a:t>i</a:t>
            </a:r>
            <a:r>
              <a:rPr lang="en-US" altLang="zh-CN" sz="2400" dirty="0">
                <a:solidFill>
                  <a:srgbClr val="000000"/>
                </a:solidFill>
              </a:rPr>
              <a:t> </a:t>
            </a:r>
            <a:r>
              <a:rPr lang="zh-CN" altLang="en-US" sz="2400" dirty="0">
                <a:solidFill>
                  <a:srgbClr val="000000"/>
                </a:solidFill>
              </a:rPr>
              <a:t>是支持向量</a:t>
            </a:r>
            <a:r>
              <a:rPr lang="en-US" altLang="zh-CN" sz="2400" dirty="0">
                <a:solidFill>
                  <a:srgbClr val="000000"/>
                </a:solidFill>
              </a:rPr>
              <a:t>.</a:t>
            </a:r>
          </a:p>
          <a:p>
            <a:pPr marL="342900" indent="-342900" eaLnBrk="1" hangingPunct="1">
              <a:spcBef>
                <a:spcPct val="20000"/>
              </a:spcBef>
              <a:buClr>
                <a:srgbClr val="CC9900"/>
              </a:buClr>
              <a:buSzPct val="65000"/>
              <a:buFont typeface="Wingdings" pitchFamily="2" charset="2"/>
              <a:buChar char="n"/>
            </a:pPr>
            <a:r>
              <a:rPr lang="zh-CN" altLang="en-US" sz="2400" dirty="0">
                <a:solidFill>
                  <a:srgbClr val="000000"/>
                </a:solidFill>
              </a:rPr>
              <a:t>则分类函数可表示为</a:t>
            </a:r>
            <a:r>
              <a:rPr lang="en-US" altLang="zh-CN" sz="2400" dirty="0">
                <a:solidFill>
                  <a:srgbClr val="000000"/>
                </a:solidFill>
              </a:rPr>
              <a:t>:</a:t>
            </a:r>
          </a:p>
          <a:p>
            <a:pPr marL="342900" indent="-342900" eaLnBrk="1" hangingPunct="1">
              <a:spcBef>
                <a:spcPct val="20000"/>
              </a:spcBef>
              <a:buClr>
                <a:srgbClr val="CC9900"/>
              </a:buClr>
              <a:buSzPct val="65000"/>
              <a:buFont typeface="Wingdings" pitchFamily="2" charset="2"/>
              <a:buChar char="n"/>
            </a:pPr>
            <a:endParaRPr lang="en-US" altLang="zh-CN" sz="2400" dirty="0">
              <a:solidFill>
                <a:srgbClr val="000000"/>
              </a:solidFill>
            </a:endParaRPr>
          </a:p>
          <a:p>
            <a:pPr marL="342900" indent="-342900" eaLnBrk="1" hangingPunct="1">
              <a:spcBef>
                <a:spcPct val="20000"/>
              </a:spcBef>
              <a:buClr>
                <a:srgbClr val="CC9900"/>
              </a:buClr>
              <a:buSzPct val="65000"/>
              <a:buFont typeface="Wingdings" pitchFamily="2" charset="2"/>
              <a:buChar char="n"/>
            </a:pPr>
            <a:r>
              <a:rPr lang="zh-CN" altLang="en-US" sz="2400" dirty="0">
                <a:solidFill>
                  <a:srgbClr val="000000"/>
                </a:solidFill>
              </a:rPr>
              <a:t>注意，测试集数据点</a:t>
            </a:r>
            <a:r>
              <a:rPr lang="en-US" altLang="zh-CN" sz="2400" b="1" dirty="0">
                <a:solidFill>
                  <a:srgbClr val="000000"/>
                </a:solidFill>
              </a:rPr>
              <a:t>x</a:t>
            </a:r>
            <a:r>
              <a:rPr lang="en-US" altLang="zh-CN" sz="2400" b="1" i="1" dirty="0">
                <a:solidFill>
                  <a:srgbClr val="000000"/>
                </a:solidFill>
              </a:rPr>
              <a:t> </a:t>
            </a:r>
            <a:r>
              <a:rPr lang="zh-CN" altLang="en-US" sz="2400" dirty="0">
                <a:solidFill>
                  <a:srgbClr val="000000"/>
                </a:solidFill>
              </a:rPr>
              <a:t>和支持向量</a:t>
            </a:r>
            <a:r>
              <a:rPr lang="en-US" altLang="zh-CN" sz="2400" b="1" dirty="0">
                <a:solidFill>
                  <a:srgbClr val="000000"/>
                </a:solidFill>
              </a:rPr>
              <a:t>x</a:t>
            </a:r>
            <a:r>
              <a:rPr lang="en-US" altLang="zh-CN" sz="2400" b="1" baseline="-25000" dirty="0">
                <a:solidFill>
                  <a:srgbClr val="000000"/>
                </a:solidFill>
              </a:rPr>
              <a:t>i</a:t>
            </a:r>
            <a:r>
              <a:rPr lang="en-US" altLang="zh-CN" sz="2400" dirty="0">
                <a:solidFill>
                  <a:srgbClr val="000000"/>
                </a:solidFill>
              </a:rPr>
              <a:t> </a:t>
            </a:r>
            <a:r>
              <a:rPr lang="zh-CN" altLang="en-US" sz="2400" dirty="0">
                <a:solidFill>
                  <a:srgbClr val="000000"/>
                </a:solidFill>
              </a:rPr>
              <a:t>的内积将被计算</a:t>
            </a:r>
            <a:r>
              <a:rPr lang="en-US" altLang="zh-CN" sz="2400" dirty="0">
                <a:solidFill>
                  <a:srgbClr val="000000"/>
                </a:solidFill>
              </a:rPr>
              <a:t>—— </a:t>
            </a:r>
            <a:r>
              <a:rPr lang="zh-CN" altLang="en-US" sz="2400" dirty="0">
                <a:solidFill>
                  <a:srgbClr val="000000"/>
                </a:solidFill>
              </a:rPr>
              <a:t>我们会在之后解释这点</a:t>
            </a:r>
            <a:r>
              <a:rPr lang="en-US" altLang="zh-CN" sz="2400" dirty="0">
                <a:solidFill>
                  <a:srgbClr val="000000"/>
                </a:solidFill>
              </a:rPr>
              <a:t>.</a:t>
            </a:r>
          </a:p>
          <a:p>
            <a:pPr marL="342900" indent="-342900" eaLnBrk="1" hangingPunct="1">
              <a:spcBef>
                <a:spcPct val="20000"/>
              </a:spcBef>
              <a:buClr>
                <a:srgbClr val="CC9900"/>
              </a:buClr>
              <a:buSzPct val="65000"/>
              <a:buFont typeface="Wingdings" pitchFamily="2" charset="2"/>
              <a:buChar char="n"/>
            </a:pPr>
            <a:r>
              <a:rPr lang="zh-CN" altLang="en-US" sz="2400" dirty="0">
                <a:solidFill>
                  <a:srgbClr val="000000"/>
                </a:solidFill>
              </a:rPr>
              <a:t>同时注意，求解这个优化问题需要计算所有训练集数据对</a:t>
            </a:r>
            <a:r>
              <a:rPr lang="en-US" altLang="zh-CN" sz="2400" b="1" dirty="0" err="1">
                <a:solidFill>
                  <a:srgbClr val="000000"/>
                </a:solidFill>
              </a:rPr>
              <a:t>x</a:t>
            </a:r>
            <a:r>
              <a:rPr lang="en-US" altLang="zh-CN" sz="2400" b="1" baseline="-25000" dirty="0" err="1">
                <a:solidFill>
                  <a:srgbClr val="000000"/>
                </a:solidFill>
              </a:rPr>
              <a:t>i</a:t>
            </a:r>
            <a:r>
              <a:rPr lang="en-US" altLang="zh-CN" sz="2400" b="1" baseline="30000" dirty="0" err="1">
                <a:solidFill>
                  <a:srgbClr val="000000"/>
                </a:solidFill>
              </a:rPr>
              <a:t>T</a:t>
            </a:r>
            <a:r>
              <a:rPr lang="en-US" altLang="zh-CN" sz="2400" b="1" dirty="0" err="1">
                <a:solidFill>
                  <a:srgbClr val="000000"/>
                </a:solidFill>
              </a:rPr>
              <a:t>x</a:t>
            </a:r>
            <a:r>
              <a:rPr lang="en-US" altLang="zh-CN" sz="2400" b="1" baseline="-25000" dirty="0" err="1">
                <a:solidFill>
                  <a:srgbClr val="000000"/>
                </a:solidFill>
              </a:rPr>
              <a:t>j</a:t>
            </a:r>
            <a:r>
              <a:rPr lang="en-US" altLang="zh-CN" sz="2400" b="1" baseline="-25000" dirty="0">
                <a:solidFill>
                  <a:srgbClr val="000000"/>
                </a:solidFill>
              </a:rPr>
              <a:t> </a:t>
            </a:r>
            <a:r>
              <a:rPr lang="zh-CN" altLang="en-US" sz="2400" dirty="0">
                <a:solidFill>
                  <a:srgbClr val="000000"/>
                </a:solidFill>
              </a:rPr>
              <a:t>的内积</a:t>
            </a:r>
            <a:r>
              <a:rPr lang="en-US" altLang="zh-CN" sz="2400" dirty="0">
                <a:solidFill>
                  <a:srgbClr val="000000"/>
                </a:solidFill>
              </a:rPr>
              <a:t>.</a:t>
            </a:r>
          </a:p>
        </p:txBody>
      </p:sp>
      <p:sp>
        <p:nvSpPr>
          <p:cNvPr id="8" name="Text Box 6"/>
          <p:cNvSpPr txBox="1">
            <a:spLocks noChangeArrowheads="1"/>
          </p:cNvSpPr>
          <p:nvPr/>
        </p:nvSpPr>
        <p:spPr bwMode="auto">
          <a:xfrm>
            <a:off x="1665515" y="1817914"/>
            <a:ext cx="6572250" cy="482600"/>
          </a:xfrm>
          <a:prstGeom prst="rect">
            <a:avLst/>
          </a:prstGeom>
          <a:noFill/>
          <a:ln w="25400" algn="ctr">
            <a:solidFill>
              <a:srgbClr val="008000"/>
            </a:solidFill>
            <a:miter lim="800000"/>
            <a:headEnd/>
            <a:tailEnd/>
          </a:ln>
        </p:spPr>
        <p:txBody>
          <a:bodyPr>
            <a:spAutoFit/>
          </a:bodyPr>
          <a:lstStyle/>
          <a:p>
            <a:pPr eaLnBrk="1" hangingPunct="1"/>
            <a:r>
              <a:rPr lang="en-US" altLang="zh-CN" sz="2000" b="1" dirty="0">
                <a:solidFill>
                  <a:srgbClr val="000000"/>
                </a:solidFill>
                <a:cs typeface="Times New Roman" pitchFamily="18" charset="0"/>
              </a:rPr>
              <a:t>w</a:t>
            </a:r>
            <a:r>
              <a:rPr lang="en-US" altLang="zh-CN" sz="2000" dirty="0">
                <a:solidFill>
                  <a:srgbClr val="000000"/>
                </a:solidFill>
                <a:cs typeface="Times New Roman" pitchFamily="18" charset="0"/>
              </a:rPr>
              <a:t> </a:t>
            </a:r>
            <a:r>
              <a:rPr lang="en-US" altLang="zh-CN" sz="2000" b="1" dirty="0">
                <a:solidFill>
                  <a:srgbClr val="000000"/>
                </a:solidFill>
                <a:cs typeface="Times New Roman" pitchFamily="18" charset="0"/>
              </a:rPr>
              <a:t> =</a:t>
            </a:r>
            <a:r>
              <a:rPr lang="el-GR" altLang="zh-CN" sz="2400" dirty="0">
                <a:solidFill>
                  <a:srgbClr val="000000"/>
                </a:solidFill>
                <a:cs typeface="Times New Roman" pitchFamily="18" charset="0"/>
              </a:rPr>
              <a:t>Σ</a:t>
            </a:r>
            <a:r>
              <a:rPr lang="el-GR" altLang="zh-CN" sz="2000" i="1" dirty="0">
                <a:solidFill>
                  <a:srgbClr val="000000"/>
                </a:solidFill>
                <a:cs typeface="Times New Roman" pitchFamily="18" charset="0"/>
              </a:rPr>
              <a:t>α</a:t>
            </a:r>
            <a:r>
              <a:rPr lang="en-US" altLang="zh-CN" sz="2000" i="1" baseline="-25000" dirty="0" err="1">
                <a:solidFill>
                  <a:srgbClr val="000000"/>
                </a:solidFill>
                <a:cs typeface="Times New Roman" pitchFamily="18" charset="0"/>
              </a:rPr>
              <a:t>i</a:t>
            </a:r>
            <a:r>
              <a:rPr lang="en-US" altLang="zh-CN" sz="2000" i="1" dirty="0" err="1">
                <a:solidFill>
                  <a:srgbClr val="000000"/>
                </a:solidFill>
                <a:cs typeface="Times New Roman" pitchFamily="18" charset="0"/>
              </a:rPr>
              <a:t>y</a:t>
            </a:r>
            <a:r>
              <a:rPr lang="en-US" altLang="zh-CN" sz="2000" i="1" baseline="-25000" dirty="0" err="1">
                <a:solidFill>
                  <a:srgbClr val="000000"/>
                </a:solidFill>
                <a:cs typeface="Times New Roman" pitchFamily="18" charset="0"/>
              </a:rPr>
              <a:t>i</a:t>
            </a:r>
            <a:r>
              <a:rPr lang="en-US" altLang="zh-CN" sz="2000" b="1" dirty="0" err="1">
                <a:solidFill>
                  <a:srgbClr val="000000"/>
                </a:solidFill>
                <a:cs typeface="Times New Roman" pitchFamily="18" charset="0"/>
              </a:rPr>
              <a:t>x</a:t>
            </a:r>
            <a:r>
              <a:rPr lang="en-US" altLang="zh-CN" sz="2000" b="1" baseline="-25000" dirty="0" err="1">
                <a:solidFill>
                  <a:srgbClr val="000000"/>
                </a:solidFill>
                <a:cs typeface="Times New Roman" pitchFamily="18" charset="0"/>
              </a:rPr>
              <a:t>i</a:t>
            </a:r>
            <a:r>
              <a:rPr lang="en-US" altLang="zh-CN" sz="2000" b="1" baseline="-25000" dirty="0">
                <a:solidFill>
                  <a:srgbClr val="000000"/>
                </a:solidFill>
                <a:cs typeface="Times New Roman" pitchFamily="18" charset="0"/>
              </a:rPr>
              <a:t>             </a:t>
            </a:r>
            <a:r>
              <a:rPr lang="en-US" altLang="zh-CN" sz="2000" i="1" dirty="0">
                <a:solidFill>
                  <a:srgbClr val="000000"/>
                </a:solidFill>
                <a:cs typeface="Times New Roman" pitchFamily="18" charset="0"/>
              </a:rPr>
              <a:t>b</a:t>
            </a:r>
            <a:r>
              <a:rPr lang="en-US" altLang="zh-CN" sz="2000" dirty="0">
                <a:solidFill>
                  <a:srgbClr val="000000"/>
                </a:solidFill>
                <a:cs typeface="Times New Roman" pitchFamily="18" charset="0"/>
              </a:rPr>
              <a:t>= </a:t>
            </a:r>
            <a:r>
              <a:rPr lang="en-US" altLang="zh-CN" sz="2000" i="1" dirty="0" err="1">
                <a:solidFill>
                  <a:srgbClr val="000000"/>
                </a:solidFill>
                <a:cs typeface="Times New Roman" pitchFamily="18" charset="0"/>
              </a:rPr>
              <a:t>y</a:t>
            </a:r>
            <a:r>
              <a:rPr lang="en-US" altLang="zh-CN" sz="2000" i="1" baseline="-25000" dirty="0" err="1">
                <a:solidFill>
                  <a:srgbClr val="000000"/>
                </a:solidFill>
                <a:cs typeface="Times New Roman" pitchFamily="18" charset="0"/>
              </a:rPr>
              <a:t>k</a:t>
            </a:r>
            <a:r>
              <a:rPr lang="en-US" altLang="zh-CN" sz="2000" dirty="0">
                <a:solidFill>
                  <a:srgbClr val="000000"/>
                </a:solidFill>
                <a:cs typeface="Times New Roman" pitchFamily="18" charset="0"/>
              </a:rPr>
              <a:t>- </a:t>
            </a:r>
            <a:r>
              <a:rPr lang="en-US" altLang="zh-CN" sz="2000" b="1" dirty="0" err="1">
                <a:solidFill>
                  <a:srgbClr val="000000"/>
                </a:solidFill>
                <a:cs typeface="Times New Roman" pitchFamily="18" charset="0"/>
              </a:rPr>
              <a:t>w</a:t>
            </a:r>
            <a:r>
              <a:rPr lang="en-US" altLang="zh-CN" sz="2000" b="1" baseline="30000" dirty="0" err="1">
                <a:solidFill>
                  <a:srgbClr val="000000"/>
                </a:solidFill>
                <a:cs typeface="Times New Roman" pitchFamily="18" charset="0"/>
              </a:rPr>
              <a:t>T</a:t>
            </a:r>
            <a:r>
              <a:rPr lang="en-US" altLang="zh-CN" sz="2000" b="1" dirty="0" err="1">
                <a:solidFill>
                  <a:srgbClr val="000000"/>
                </a:solidFill>
                <a:cs typeface="Times New Roman" pitchFamily="18" charset="0"/>
              </a:rPr>
              <a:t>x</a:t>
            </a:r>
            <a:r>
              <a:rPr lang="en-US" altLang="zh-CN" sz="2000" b="1" baseline="-25000" dirty="0" err="1">
                <a:solidFill>
                  <a:srgbClr val="000000"/>
                </a:solidFill>
                <a:cs typeface="Times New Roman" pitchFamily="18" charset="0"/>
              </a:rPr>
              <a:t>k</a:t>
            </a:r>
            <a:r>
              <a:rPr lang="en-US" altLang="zh-CN" sz="2000" b="1" dirty="0">
                <a:solidFill>
                  <a:srgbClr val="000000"/>
                </a:solidFill>
                <a:cs typeface="Times New Roman" pitchFamily="18" charset="0"/>
              </a:rPr>
              <a:t> </a:t>
            </a:r>
            <a:r>
              <a:rPr lang="en-US" altLang="zh-CN" sz="2000" dirty="0">
                <a:solidFill>
                  <a:srgbClr val="000000"/>
                </a:solidFill>
                <a:cs typeface="Times New Roman" pitchFamily="18" charset="0"/>
              </a:rPr>
              <a:t>for any </a:t>
            </a:r>
            <a:r>
              <a:rPr lang="en-US" altLang="zh-CN" sz="2000" b="1" dirty="0" err="1">
                <a:solidFill>
                  <a:srgbClr val="000000"/>
                </a:solidFill>
                <a:cs typeface="Times New Roman" pitchFamily="18" charset="0"/>
              </a:rPr>
              <a:t>x</a:t>
            </a:r>
            <a:r>
              <a:rPr lang="en-US" altLang="zh-CN" sz="2000" b="1" baseline="-25000" dirty="0" err="1">
                <a:solidFill>
                  <a:srgbClr val="000000"/>
                </a:solidFill>
                <a:cs typeface="Times New Roman" pitchFamily="18" charset="0"/>
              </a:rPr>
              <a:t>k</a:t>
            </a:r>
            <a:r>
              <a:rPr lang="en-US" altLang="zh-CN" sz="2000" b="1" dirty="0">
                <a:solidFill>
                  <a:srgbClr val="000000"/>
                </a:solidFill>
                <a:cs typeface="Times New Roman" pitchFamily="18" charset="0"/>
              </a:rPr>
              <a:t> </a:t>
            </a:r>
            <a:r>
              <a:rPr lang="en-US" altLang="zh-CN" sz="2000" dirty="0">
                <a:solidFill>
                  <a:srgbClr val="000000"/>
                </a:solidFill>
                <a:cs typeface="Times New Roman" pitchFamily="18" charset="0"/>
              </a:rPr>
              <a:t>such that </a:t>
            </a:r>
            <a:r>
              <a:rPr lang="el-GR" altLang="zh-CN" sz="2000" i="1" dirty="0">
                <a:solidFill>
                  <a:srgbClr val="000000"/>
                </a:solidFill>
                <a:cs typeface="Times New Roman" pitchFamily="18" charset="0"/>
              </a:rPr>
              <a:t>α</a:t>
            </a:r>
            <a:r>
              <a:rPr lang="en-US" altLang="zh-CN" sz="2000" i="1" baseline="-25000" dirty="0">
                <a:solidFill>
                  <a:srgbClr val="000000"/>
                </a:solidFill>
                <a:cs typeface="Times New Roman" pitchFamily="18" charset="0"/>
              </a:rPr>
              <a:t>k</a:t>
            </a:r>
            <a:r>
              <a:rPr lang="en-US" altLang="zh-CN" sz="2000" i="1" dirty="0">
                <a:solidFill>
                  <a:srgbClr val="000000"/>
                </a:solidFill>
                <a:cs typeface="Times New Roman" pitchFamily="18" charset="0"/>
              </a:rPr>
              <a:t> </a:t>
            </a:r>
            <a:r>
              <a:rPr lang="en-US" altLang="zh-CN" sz="2000" dirty="0">
                <a:solidFill>
                  <a:srgbClr val="000000"/>
                </a:solidFill>
                <a:cs typeface="Times New Roman" pitchFamily="18" charset="0"/>
              </a:rPr>
              <a:t>0</a:t>
            </a:r>
          </a:p>
        </p:txBody>
      </p:sp>
      <p:sp>
        <p:nvSpPr>
          <p:cNvPr id="9" name="Text Box 7"/>
          <p:cNvSpPr txBox="1">
            <a:spLocks noChangeArrowheads="1"/>
          </p:cNvSpPr>
          <p:nvPr/>
        </p:nvSpPr>
        <p:spPr bwMode="auto">
          <a:xfrm>
            <a:off x="1709057" y="3167743"/>
            <a:ext cx="4343400" cy="482600"/>
          </a:xfrm>
          <a:prstGeom prst="rect">
            <a:avLst/>
          </a:prstGeom>
          <a:noFill/>
          <a:ln w="25400" algn="ctr">
            <a:solidFill>
              <a:srgbClr val="008000"/>
            </a:solidFill>
            <a:miter lim="800000"/>
            <a:headEnd/>
            <a:tailEnd/>
          </a:ln>
        </p:spPr>
        <p:txBody>
          <a:bodyPr>
            <a:spAutoFit/>
          </a:bodyPr>
          <a:lstStyle/>
          <a:p>
            <a:pPr eaLnBrk="1" hangingPunct="1"/>
            <a:r>
              <a:rPr lang="en-US" altLang="zh-CN" sz="2000" i="1">
                <a:solidFill>
                  <a:srgbClr val="000000"/>
                </a:solidFill>
              </a:rPr>
              <a:t>f</a:t>
            </a:r>
            <a:r>
              <a:rPr lang="en-US" altLang="zh-CN" sz="2000">
                <a:solidFill>
                  <a:srgbClr val="000000"/>
                </a:solidFill>
              </a:rPr>
              <a:t>(</a:t>
            </a:r>
            <a:r>
              <a:rPr lang="en-US" altLang="zh-CN" sz="2000" b="1">
                <a:solidFill>
                  <a:srgbClr val="000000"/>
                </a:solidFill>
              </a:rPr>
              <a:t>x</a:t>
            </a:r>
            <a:r>
              <a:rPr lang="en-US" altLang="zh-CN" sz="2000">
                <a:solidFill>
                  <a:srgbClr val="000000"/>
                </a:solidFill>
              </a:rPr>
              <a:t>) = </a:t>
            </a:r>
            <a:r>
              <a:rPr lang="el-GR" altLang="zh-CN" sz="2400">
                <a:solidFill>
                  <a:srgbClr val="000000"/>
                </a:solidFill>
                <a:cs typeface="Times New Roman" pitchFamily="18" charset="0"/>
              </a:rPr>
              <a:t>Σ</a:t>
            </a:r>
            <a:r>
              <a:rPr lang="el-GR" altLang="zh-CN" sz="2000" i="1">
                <a:solidFill>
                  <a:srgbClr val="000000"/>
                </a:solidFill>
                <a:cs typeface="Times New Roman" pitchFamily="18" charset="0"/>
              </a:rPr>
              <a:t>α</a:t>
            </a:r>
            <a:r>
              <a:rPr lang="en-US" altLang="zh-CN" sz="2000" i="1" baseline="-25000">
                <a:solidFill>
                  <a:srgbClr val="000000"/>
                </a:solidFill>
                <a:cs typeface="Times New Roman" pitchFamily="18" charset="0"/>
              </a:rPr>
              <a:t>i</a:t>
            </a:r>
            <a:r>
              <a:rPr lang="en-US" altLang="zh-CN" sz="2000" i="1">
                <a:solidFill>
                  <a:srgbClr val="000000"/>
                </a:solidFill>
                <a:cs typeface="Times New Roman" pitchFamily="18" charset="0"/>
              </a:rPr>
              <a:t>y</a:t>
            </a:r>
            <a:r>
              <a:rPr lang="en-US" altLang="zh-CN" sz="2000" i="1" baseline="-25000">
                <a:solidFill>
                  <a:srgbClr val="000000"/>
                </a:solidFill>
                <a:cs typeface="Times New Roman" pitchFamily="18" charset="0"/>
              </a:rPr>
              <a:t>i</a:t>
            </a:r>
            <a:r>
              <a:rPr lang="en-US" altLang="zh-CN" sz="2000" b="1">
                <a:solidFill>
                  <a:srgbClr val="000000"/>
                </a:solidFill>
              </a:rPr>
              <a:t>x</a:t>
            </a:r>
            <a:r>
              <a:rPr lang="en-US" altLang="zh-CN" sz="2000" b="1" baseline="-25000">
                <a:solidFill>
                  <a:srgbClr val="000000"/>
                </a:solidFill>
              </a:rPr>
              <a:t>i</a:t>
            </a:r>
            <a:r>
              <a:rPr lang="en-US" altLang="zh-CN" sz="2000" b="1" baseline="30000">
                <a:solidFill>
                  <a:srgbClr val="000000"/>
                </a:solidFill>
              </a:rPr>
              <a:t>T</a:t>
            </a:r>
            <a:r>
              <a:rPr lang="en-US" altLang="zh-CN" sz="2000" b="1">
                <a:solidFill>
                  <a:srgbClr val="000000"/>
                </a:solidFill>
              </a:rPr>
              <a:t>x + </a:t>
            </a:r>
            <a:r>
              <a:rPr lang="en-US" altLang="zh-CN" sz="2000" i="1">
                <a:solidFill>
                  <a:srgbClr val="000000"/>
                </a:solidFill>
              </a:rPr>
              <a:t>b</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从细胞神经元到人工神经元</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7" name="Picture 3" descr="D:\temp\nn2.bmp"/>
          <p:cNvPicPr>
            <a:picLocks noChangeAspect="1" noChangeArrowheads="1"/>
          </p:cNvPicPr>
          <p:nvPr/>
        </p:nvPicPr>
        <p:blipFill>
          <a:blip r:embed="rId2" cstate="print"/>
          <a:srcRect/>
          <a:stretch>
            <a:fillRect/>
          </a:stretch>
        </p:blipFill>
        <p:spPr bwMode="auto">
          <a:xfrm>
            <a:off x="6529388" y="1292225"/>
            <a:ext cx="4217987" cy="3219450"/>
          </a:xfrm>
          <a:prstGeom prst="rect">
            <a:avLst/>
          </a:prstGeom>
          <a:noFill/>
          <a:ln w="9525">
            <a:noFill/>
            <a:miter lim="800000"/>
            <a:headEnd/>
            <a:tailEnd/>
          </a:ln>
        </p:spPr>
      </p:pic>
      <p:pic>
        <p:nvPicPr>
          <p:cNvPr id="8" name="Picture 4" descr="D:\temp\nn.bmp"/>
          <p:cNvPicPr>
            <a:picLocks noChangeAspect="1" noChangeArrowheads="1"/>
          </p:cNvPicPr>
          <p:nvPr/>
        </p:nvPicPr>
        <p:blipFill>
          <a:blip r:embed="rId3" cstate="print"/>
          <a:srcRect/>
          <a:stretch>
            <a:fillRect/>
          </a:stretch>
        </p:blipFill>
        <p:spPr bwMode="auto">
          <a:xfrm>
            <a:off x="2033588" y="1292225"/>
            <a:ext cx="4114800" cy="3200400"/>
          </a:xfrm>
          <a:prstGeom prst="rect">
            <a:avLst/>
          </a:prstGeom>
          <a:noFill/>
          <a:ln w="9525">
            <a:noFill/>
            <a:miter lim="800000"/>
            <a:headEnd/>
            <a:tailEnd/>
          </a:ln>
        </p:spPr>
      </p:pic>
      <p:sp>
        <p:nvSpPr>
          <p:cNvPr id="9" name="Text Box 5"/>
          <p:cNvSpPr txBox="1">
            <a:spLocks noChangeArrowheads="1"/>
          </p:cNvSpPr>
          <p:nvPr/>
        </p:nvSpPr>
        <p:spPr bwMode="white">
          <a:xfrm>
            <a:off x="2033588" y="4568825"/>
            <a:ext cx="1282595" cy="461665"/>
          </a:xfrm>
          <a:prstGeom prst="rect">
            <a:avLst/>
          </a:prstGeom>
          <a:solidFill>
            <a:srgbClr val="FFFFCC"/>
          </a:solidFill>
          <a:ln w="9525">
            <a:noFill/>
            <a:miter lim="800000"/>
            <a:headEnd type="none" w="sm" len="sm"/>
            <a:tailEnd type="none" w="sm" len="sm"/>
          </a:ln>
        </p:spPr>
        <p:txBody>
          <a:bodyPr wrap="none">
            <a:spAutoFit/>
          </a:bodyPr>
          <a:lstStyle/>
          <a:p>
            <a:pPr eaLnBrk="1" hangingPunct="1"/>
            <a:r>
              <a:rPr kumimoji="1" lang="en-US" altLang="ko-KR" sz="2400" dirty="0">
                <a:ea typeface="굴림" pitchFamily="34" charset="-127"/>
              </a:rPr>
              <a:t>Dendrite</a:t>
            </a:r>
          </a:p>
        </p:txBody>
      </p:sp>
      <p:sp>
        <p:nvSpPr>
          <p:cNvPr id="10" name="Text Box 6"/>
          <p:cNvSpPr txBox="1">
            <a:spLocks noChangeArrowheads="1"/>
          </p:cNvSpPr>
          <p:nvPr/>
        </p:nvSpPr>
        <p:spPr bwMode="white">
          <a:xfrm>
            <a:off x="3349625" y="4568825"/>
            <a:ext cx="1342034" cy="461665"/>
          </a:xfrm>
          <a:prstGeom prst="rect">
            <a:avLst/>
          </a:prstGeom>
          <a:solidFill>
            <a:srgbClr val="FFFFCC"/>
          </a:solidFill>
          <a:ln w="9525">
            <a:noFill/>
            <a:miter lim="800000"/>
            <a:headEnd type="none" w="sm" len="sm"/>
            <a:tailEnd type="none" w="sm" len="sm"/>
          </a:ln>
        </p:spPr>
        <p:txBody>
          <a:bodyPr wrap="none">
            <a:spAutoFit/>
          </a:bodyPr>
          <a:lstStyle/>
          <a:p>
            <a:pPr eaLnBrk="1" hangingPunct="1"/>
            <a:r>
              <a:rPr kumimoji="1" lang="en-US" altLang="ko-KR" sz="2400" dirty="0">
                <a:ea typeface="굴림" pitchFamily="34" charset="-127"/>
              </a:rPr>
              <a:t>Cell Body</a:t>
            </a:r>
          </a:p>
        </p:txBody>
      </p:sp>
      <p:sp>
        <p:nvSpPr>
          <p:cNvPr id="11" name="Text Box 7"/>
          <p:cNvSpPr txBox="1">
            <a:spLocks noChangeArrowheads="1"/>
          </p:cNvSpPr>
          <p:nvPr/>
        </p:nvSpPr>
        <p:spPr bwMode="white">
          <a:xfrm>
            <a:off x="4852988" y="4568825"/>
            <a:ext cx="1295400" cy="457200"/>
          </a:xfrm>
          <a:prstGeom prst="rect">
            <a:avLst/>
          </a:prstGeom>
          <a:solidFill>
            <a:srgbClr val="FFFFCC"/>
          </a:solidFill>
          <a:ln w="9525">
            <a:noFill/>
            <a:miter lim="800000"/>
            <a:headEnd type="none" w="sm" len="sm"/>
            <a:tailEnd type="none" w="sm" len="sm"/>
          </a:ln>
        </p:spPr>
        <p:txBody>
          <a:bodyPr>
            <a:spAutoFit/>
          </a:bodyPr>
          <a:lstStyle/>
          <a:p>
            <a:pPr eaLnBrk="1" hangingPunct="1"/>
            <a:r>
              <a:rPr kumimoji="1" lang="en-US" altLang="ko-KR" sz="2400" dirty="0">
                <a:ea typeface="굴림" pitchFamily="34" charset="-127"/>
              </a:rPr>
              <a:t>Axon</a:t>
            </a:r>
          </a:p>
        </p:txBody>
      </p:sp>
      <p:sp>
        <p:nvSpPr>
          <p:cNvPr id="12" name="Line 8"/>
          <p:cNvSpPr>
            <a:spLocks noChangeShapeType="1"/>
          </p:cNvSpPr>
          <p:nvPr/>
        </p:nvSpPr>
        <p:spPr bwMode="white">
          <a:xfrm>
            <a:off x="2608263" y="5407025"/>
            <a:ext cx="5172075" cy="0"/>
          </a:xfrm>
          <a:prstGeom prst="line">
            <a:avLst/>
          </a:prstGeom>
          <a:noFill/>
          <a:ln w="76200">
            <a:solidFill>
              <a:schemeClr val="tx1"/>
            </a:solidFill>
            <a:round/>
            <a:headEnd type="none" w="sm" len="sm"/>
            <a:tailEnd type="none" w="sm" len="sm"/>
          </a:ln>
        </p:spPr>
        <p:txBody>
          <a:bodyPr wrap="none" anchor="ctr"/>
          <a:lstStyle/>
          <a:p>
            <a:endParaRPr lang="zh-CN" altLang="en-US"/>
          </a:p>
        </p:txBody>
      </p:sp>
      <p:grpSp>
        <p:nvGrpSpPr>
          <p:cNvPr id="13" name="Group 9"/>
          <p:cNvGrpSpPr>
            <a:grpSpLocks/>
          </p:cNvGrpSpPr>
          <p:nvPr/>
        </p:nvGrpSpPr>
        <p:grpSpPr bwMode="auto">
          <a:xfrm>
            <a:off x="2643188" y="4568825"/>
            <a:ext cx="5105400" cy="838200"/>
            <a:chOff x="480" y="3072"/>
            <a:chExt cx="3216" cy="528"/>
          </a:xfrm>
        </p:grpSpPr>
        <p:sp>
          <p:nvSpPr>
            <p:cNvPr id="14" name="Line 10"/>
            <p:cNvSpPr>
              <a:spLocks noChangeShapeType="1"/>
            </p:cNvSpPr>
            <p:nvPr/>
          </p:nvSpPr>
          <p:spPr bwMode="white">
            <a:xfrm>
              <a:off x="480" y="3360"/>
              <a:ext cx="0" cy="240"/>
            </a:xfrm>
            <a:prstGeom prst="line">
              <a:avLst/>
            </a:prstGeom>
            <a:noFill/>
            <a:ln w="76200">
              <a:solidFill>
                <a:schemeClr val="tx1"/>
              </a:solidFill>
              <a:round/>
              <a:headEnd type="none" w="sm" len="sm"/>
              <a:tailEnd type="none" w="sm" len="sm"/>
            </a:ln>
          </p:spPr>
          <p:txBody>
            <a:bodyPr wrap="none" anchor="ctr"/>
            <a:lstStyle/>
            <a:p>
              <a:endParaRPr lang="zh-CN" altLang="en-US"/>
            </a:p>
          </p:txBody>
        </p:sp>
        <p:sp>
          <p:nvSpPr>
            <p:cNvPr id="15" name="Line 11"/>
            <p:cNvSpPr>
              <a:spLocks noChangeShapeType="1"/>
            </p:cNvSpPr>
            <p:nvPr/>
          </p:nvSpPr>
          <p:spPr bwMode="white">
            <a:xfrm flipV="1">
              <a:off x="3696" y="3072"/>
              <a:ext cx="0" cy="528"/>
            </a:xfrm>
            <a:prstGeom prst="line">
              <a:avLst/>
            </a:prstGeom>
            <a:noFill/>
            <a:ln w="76200">
              <a:solidFill>
                <a:schemeClr val="tx1"/>
              </a:solidFill>
              <a:round/>
              <a:headEnd type="none" w="sm" len="sm"/>
              <a:tailEnd type="triangle" w="sm" len="sm"/>
            </a:ln>
          </p:spPr>
          <p:txBody>
            <a:bodyPr wrap="none" anchor="ctr"/>
            <a:lstStyle/>
            <a:p>
              <a:endParaRPr lang="zh-CN" altLang="en-US"/>
            </a:p>
          </p:txBody>
        </p:sp>
      </p:grpSp>
      <p:sp>
        <p:nvSpPr>
          <p:cNvPr id="16" name="Line 12"/>
          <p:cNvSpPr>
            <a:spLocks noChangeShapeType="1"/>
          </p:cNvSpPr>
          <p:nvPr/>
        </p:nvSpPr>
        <p:spPr bwMode="white">
          <a:xfrm>
            <a:off x="4090988" y="5026025"/>
            <a:ext cx="0" cy="685800"/>
          </a:xfrm>
          <a:prstGeom prst="line">
            <a:avLst/>
          </a:prstGeom>
          <a:noFill/>
          <a:ln w="76200">
            <a:solidFill>
              <a:srgbClr val="FFCC66"/>
            </a:solidFill>
            <a:round/>
            <a:headEnd type="none" w="sm" len="sm"/>
            <a:tailEnd type="none" w="sm" len="sm"/>
          </a:ln>
        </p:spPr>
        <p:txBody>
          <a:bodyPr wrap="none" anchor="ctr"/>
          <a:lstStyle/>
          <a:p>
            <a:endParaRPr lang="zh-CN" altLang="en-US"/>
          </a:p>
        </p:txBody>
      </p:sp>
      <p:sp>
        <p:nvSpPr>
          <p:cNvPr id="17" name="Line 13"/>
          <p:cNvSpPr>
            <a:spLocks noChangeShapeType="1"/>
          </p:cNvSpPr>
          <p:nvPr/>
        </p:nvSpPr>
        <p:spPr bwMode="white">
          <a:xfrm flipV="1">
            <a:off x="9196388" y="4568825"/>
            <a:ext cx="0" cy="1143000"/>
          </a:xfrm>
          <a:prstGeom prst="line">
            <a:avLst/>
          </a:prstGeom>
          <a:noFill/>
          <a:ln w="76200">
            <a:solidFill>
              <a:srgbClr val="FFCC66"/>
            </a:solidFill>
            <a:round/>
            <a:headEnd type="none" w="sm" len="sm"/>
            <a:tailEnd type="triangle" w="sm" len="sm"/>
          </a:ln>
        </p:spPr>
        <p:txBody>
          <a:bodyPr wrap="none" anchor="ctr"/>
          <a:lstStyle/>
          <a:p>
            <a:endParaRPr lang="zh-CN" altLang="en-US"/>
          </a:p>
        </p:txBody>
      </p:sp>
      <p:sp>
        <p:nvSpPr>
          <p:cNvPr id="18" name="Line 14"/>
          <p:cNvSpPr>
            <a:spLocks noChangeShapeType="1"/>
          </p:cNvSpPr>
          <p:nvPr/>
        </p:nvSpPr>
        <p:spPr bwMode="white">
          <a:xfrm>
            <a:off x="4059238" y="5711825"/>
            <a:ext cx="5172075" cy="0"/>
          </a:xfrm>
          <a:prstGeom prst="line">
            <a:avLst/>
          </a:prstGeom>
          <a:noFill/>
          <a:ln w="76200">
            <a:solidFill>
              <a:srgbClr val="FFCC66"/>
            </a:solidFill>
            <a:round/>
            <a:headEnd type="none" w="sm" len="sm"/>
            <a:tailEnd type="none" w="sm" len="sm"/>
          </a:ln>
        </p:spPr>
        <p:txBody>
          <a:bodyPr wrap="none" anchor="ctr"/>
          <a:lstStyle/>
          <a:p>
            <a:endParaRPr lang="zh-CN" altLang="en-US"/>
          </a:p>
        </p:txBody>
      </p:sp>
      <p:sp>
        <p:nvSpPr>
          <p:cNvPr id="19" name="Line 15"/>
          <p:cNvSpPr>
            <a:spLocks noChangeShapeType="1"/>
          </p:cNvSpPr>
          <p:nvPr/>
        </p:nvSpPr>
        <p:spPr bwMode="white">
          <a:xfrm>
            <a:off x="5430838" y="6092825"/>
            <a:ext cx="4756150" cy="0"/>
          </a:xfrm>
          <a:prstGeom prst="line">
            <a:avLst/>
          </a:prstGeom>
          <a:noFill/>
          <a:ln w="76200">
            <a:solidFill>
              <a:srgbClr val="66FFFF"/>
            </a:solidFill>
            <a:round/>
            <a:headEnd type="none" w="sm" len="sm"/>
            <a:tailEnd type="none" w="sm" len="sm"/>
          </a:ln>
        </p:spPr>
        <p:txBody>
          <a:bodyPr wrap="none" anchor="ctr"/>
          <a:lstStyle/>
          <a:p>
            <a:endParaRPr lang="zh-CN" altLang="en-US"/>
          </a:p>
        </p:txBody>
      </p:sp>
      <p:sp>
        <p:nvSpPr>
          <p:cNvPr id="20" name="Line 16"/>
          <p:cNvSpPr>
            <a:spLocks noChangeShapeType="1"/>
          </p:cNvSpPr>
          <p:nvPr/>
        </p:nvSpPr>
        <p:spPr bwMode="white">
          <a:xfrm>
            <a:off x="5462588" y="5026025"/>
            <a:ext cx="0" cy="1066800"/>
          </a:xfrm>
          <a:prstGeom prst="line">
            <a:avLst/>
          </a:prstGeom>
          <a:noFill/>
          <a:ln w="76200">
            <a:solidFill>
              <a:srgbClr val="66FFFF"/>
            </a:solidFill>
            <a:round/>
            <a:headEnd type="none" w="sm" len="sm"/>
            <a:tailEnd type="none" w="sm" len="sm"/>
          </a:ln>
        </p:spPr>
        <p:txBody>
          <a:bodyPr wrap="none" anchor="ctr"/>
          <a:lstStyle/>
          <a:p>
            <a:endParaRPr lang="zh-CN" altLang="en-US"/>
          </a:p>
        </p:txBody>
      </p:sp>
      <p:sp>
        <p:nvSpPr>
          <p:cNvPr id="21" name="Line 17"/>
          <p:cNvSpPr>
            <a:spLocks noChangeShapeType="1"/>
          </p:cNvSpPr>
          <p:nvPr/>
        </p:nvSpPr>
        <p:spPr bwMode="white">
          <a:xfrm flipV="1">
            <a:off x="10142538" y="4568825"/>
            <a:ext cx="0" cy="1524000"/>
          </a:xfrm>
          <a:prstGeom prst="line">
            <a:avLst/>
          </a:prstGeom>
          <a:noFill/>
          <a:ln w="76200">
            <a:solidFill>
              <a:srgbClr val="66FFFF"/>
            </a:solidFill>
            <a:round/>
            <a:headEnd type="none" w="sm" len="sm"/>
            <a:tailEnd type="triangle" w="sm" len="sm"/>
          </a:ln>
        </p:spPr>
        <p:txBody>
          <a:bodyPr wrap="none" anchor="ctr"/>
          <a:lstStyle/>
          <a:p>
            <a:endParaRPr lang="zh-CN" altLang="en-US"/>
          </a:p>
        </p:txBody>
      </p:sp>
      <p:pic>
        <p:nvPicPr>
          <p:cNvPr id="22" name="Picture 5" descr="D:\MyDocuments\sjkimnn03.bmp"/>
          <p:cNvPicPr>
            <a:picLocks noChangeAspect="1" noChangeArrowheads="1"/>
          </p:cNvPicPr>
          <p:nvPr/>
        </p:nvPicPr>
        <p:blipFill>
          <a:blip r:embed="rId4" cstate="print"/>
          <a:srcRect/>
          <a:stretch>
            <a:fillRect/>
          </a:stretch>
        </p:blipFill>
        <p:spPr bwMode="auto">
          <a:xfrm>
            <a:off x="2617788" y="1133475"/>
            <a:ext cx="6683375" cy="43243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solidFill>
              </a:rPr>
              <a:t>含噪声的数据</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50</a:t>
            </a:fld>
            <a:endParaRPr lang="en-US" dirty="0"/>
          </a:p>
        </p:txBody>
      </p:sp>
      <p:sp>
        <p:nvSpPr>
          <p:cNvPr id="7" name="Rectangle 5"/>
          <p:cNvSpPr>
            <a:spLocks noChangeArrowheads="1"/>
          </p:cNvSpPr>
          <p:nvPr/>
        </p:nvSpPr>
        <p:spPr bwMode="auto">
          <a:xfrm>
            <a:off x="5475513" y="1436915"/>
            <a:ext cx="5453743" cy="4419600"/>
          </a:xfrm>
          <a:prstGeom prst="rect">
            <a:avLst/>
          </a:prstGeom>
          <a:noFill/>
          <a:ln w="9525">
            <a:noFill/>
            <a:miter lim="800000"/>
            <a:headEnd/>
            <a:tailEnd/>
          </a:ln>
        </p:spPr>
        <p:txBody>
          <a:bodyPr/>
          <a:lstStyle/>
          <a:p>
            <a:pPr marL="342900" indent="-342900" eaLnBrk="1" hangingPunct="1">
              <a:spcBef>
                <a:spcPct val="20000"/>
              </a:spcBef>
              <a:buClr>
                <a:srgbClr val="CC9900"/>
              </a:buClr>
              <a:buSzPct val="65000"/>
              <a:buFont typeface="Wingdings" pitchFamily="2" charset="2"/>
              <a:buChar char="n"/>
            </a:pPr>
            <a:r>
              <a:rPr lang="zh-CN" altLang="en-US" sz="2400" dirty="0">
                <a:solidFill>
                  <a:srgbClr val="000000"/>
                </a:solidFill>
              </a:rPr>
              <a:t>硬边距</a:t>
            </a:r>
            <a:r>
              <a:rPr lang="en-US" altLang="zh-CN" sz="2400" dirty="0">
                <a:solidFill>
                  <a:srgbClr val="000000"/>
                </a:solidFill>
              </a:rPr>
              <a:t>:</a:t>
            </a:r>
            <a:r>
              <a:rPr lang="zh-CN" altLang="en-US" sz="2400" dirty="0">
                <a:solidFill>
                  <a:srgbClr val="000000"/>
                </a:solidFill>
              </a:rPr>
              <a:t>到目前为止，我们要求所有数据点正确分类</a:t>
            </a:r>
            <a:endParaRPr lang="en-US" altLang="zh-CN" sz="2000" dirty="0">
              <a:solidFill>
                <a:srgbClr val="000000"/>
              </a:solidFill>
            </a:endParaRPr>
          </a:p>
          <a:p>
            <a:pPr marL="342900" indent="-342900" eaLnBrk="1" hangingPunct="1">
              <a:spcBef>
                <a:spcPct val="20000"/>
              </a:spcBef>
              <a:buClr>
                <a:srgbClr val="CC9900"/>
              </a:buClr>
              <a:buSzPct val="65000"/>
              <a:buFont typeface="Wingdings" pitchFamily="2" charset="2"/>
              <a:buNone/>
            </a:pPr>
            <a:r>
              <a:rPr lang="en-US" altLang="zh-CN" sz="2400" dirty="0">
                <a:solidFill>
                  <a:srgbClr val="000000"/>
                </a:solidFill>
              </a:rPr>
              <a:t>    </a:t>
            </a:r>
            <a:r>
              <a:rPr lang="en-US" altLang="zh-CN" sz="2000" dirty="0">
                <a:solidFill>
                  <a:srgbClr val="000000"/>
                </a:solidFill>
              </a:rPr>
              <a:t>- </a:t>
            </a:r>
            <a:r>
              <a:rPr lang="zh-CN" altLang="en-US" sz="2000" dirty="0">
                <a:solidFill>
                  <a:srgbClr val="000000"/>
                </a:solidFill>
              </a:rPr>
              <a:t>没有训练误差</a:t>
            </a:r>
            <a:endParaRPr lang="en-US" altLang="zh-CN" sz="2000" dirty="0">
              <a:solidFill>
                <a:srgbClr val="000000"/>
              </a:solidFill>
            </a:endParaRPr>
          </a:p>
          <a:p>
            <a:pPr marL="342900" indent="-342900" eaLnBrk="1" hangingPunct="1">
              <a:spcBef>
                <a:spcPct val="20000"/>
              </a:spcBef>
              <a:buClr>
                <a:srgbClr val="CC9900"/>
              </a:buClr>
              <a:buSzPct val="65000"/>
              <a:buFont typeface="Wingdings" pitchFamily="2" charset="2"/>
              <a:buNone/>
            </a:pPr>
            <a:r>
              <a:rPr lang="zh-CN" altLang="en-US" sz="2400" dirty="0">
                <a:solidFill>
                  <a:srgbClr val="000000"/>
                </a:solidFill>
              </a:rPr>
              <a:t>如果训练集包含有噪声呢</a:t>
            </a:r>
            <a:r>
              <a:rPr lang="en-US" altLang="zh-CN" sz="2400" dirty="0">
                <a:solidFill>
                  <a:srgbClr val="000000"/>
                </a:solidFill>
              </a:rPr>
              <a:t>?</a:t>
            </a:r>
          </a:p>
          <a:p>
            <a:pPr marL="342900" indent="-342900" eaLnBrk="1" hangingPunct="1">
              <a:spcBef>
                <a:spcPct val="20000"/>
              </a:spcBef>
              <a:buClr>
                <a:srgbClr val="CC9900"/>
              </a:buClr>
              <a:buSzPct val="65000"/>
              <a:buFont typeface="Wingdings" pitchFamily="2" charset="2"/>
              <a:buNone/>
            </a:pPr>
            <a:r>
              <a:rPr lang="en-US" altLang="zh-CN" sz="2400" dirty="0">
                <a:solidFill>
                  <a:srgbClr val="000000"/>
                </a:solidFill>
              </a:rPr>
              <a:t>   - </a:t>
            </a:r>
            <a:r>
              <a:rPr lang="zh-CN" altLang="en-US" sz="2400" dirty="0">
                <a:solidFill>
                  <a:srgbClr val="000000"/>
                </a:solidFill>
              </a:rPr>
              <a:t>方案</a:t>
            </a:r>
            <a:r>
              <a:rPr lang="en-US" altLang="zh-CN" sz="2400" dirty="0">
                <a:solidFill>
                  <a:srgbClr val="000000"/>
                </a:solidFill>
              </a:rPr>
              <a:t>1: </a:t>
            </a:r>
            <a:r>
              <a:rPr lang="zh-CN" altLang="en-US" sz="2000" dirty="0">
                <a:solidFill>
                  <a:srgbClr val="000000"/>
                </a:solidFill>
              </a:rPr>
              <a:t>使用非常强的核</a:t>
            </a:r>
            <a:endParaRPr lang="en-US" altLang="zh-CN" sz="2400" dirty="0">
              <a:solidFill>
                <a:srgbClr val="000000"/>
              </a:solidFill>
            </a:endParaRPr>
          </a:p>
        </p:txBody>
      </p:sp>
      <p:grpSp>
        <p:nvGrpSpPr>
          <p:cNvPr id="8" name="Group 44"/>
          <p:cNvGrpSpPr>
            <a:grpSpLocks/>
          </p:cNvGrpSpPr>
          <p:nvPr/>
        </p:nvGrpSpPr>
        <p:grpSpPr bwMode="auto">
          <a:xfrm>
            <a:off x="1360714" y="1513115"/>
            <a:ext cx="1905000" cy="866775"/>
            <a:chOff x="528" y="1200"/>
            <a:chExt cx="1200" cy="546"/>
          </a:xfrm>
        </p:grpSpPr>
        <p:sp>
          <p:nvSpPr>
            <p:cNvPr id="9" name="Text Box 45"/>
            <p:cNvSpPr txBox="1">
              <a:spLocks noChangeArrowheads="1"/>
            </p:cNvSpPr>
            <p:nvPr/>
          </p:nvSpPr>
          <p:spPr bwMode="auto">
            <a:xfrm>
              <a:off x="528" y="1200"/>
              <a:ext cx="1200" cy="546"/>
            </a:xfrm>
            <a:prstGeom prst="rect">
              <a:avLst/>
            </a:prstGeom>
            <a:noFill/>
            <a:ln w="12700">
              <a:solidFill>
                <a:schemeClr val="tx1"/>
              </a:solidFill>
              <a:miter lim="800000"/>
              <a:headEnd/>
              <a:tailEnd/>
            </a:ln>
          </p:spPr>
          <p:txBody>
            <a:bodyPr>
              <a:spAutoFit/>
            </a:bodyPr>
            <a:lstStyle/>
            <a:p>
              <a:pPr algn="ctr" eaLnBrk="1" hangingPunct="1">
                <a:spcBef>
                  <a:spcPct val="50000"/>
                </a:spcBef>
                <a:buClr>
                  <a:srgbClr val="000000"/>
                </a:buClr>
              </a:pPr>
              <a:r>
                <a:rPr lang="zh-CN" altLang="en-US" sz="2000" dirty="0">
                  <a:solidFill>
                    <a:srgbClr val="000000"/>
                  </a:solidFill>
                </a:rPr>
                <a:t>代表正类别</a:t>
              </a:r>
            </a:p>
            <a:p>
              <a:pPr algn="ctr" eaLnBrk="1" hangingPunct="1">
                <a:spcBef>
                  <a:spcPct val="50000"/>
                </a:spcBef>
                <a:buClr>
                  <a:srgbClr val="000000"/>
                </a:buClr>
              </a:pPr>
              <a:r>
                <a:rPr lang="zh-CN" altLang="en-US" sz="2000" dirty="0">
                  <a:solidFill>
                    <a:srgbClr val="000000"/>
                  </a:solidFill>
                </a:rPr>
                <a:t>代表负类别</a:t>
              </a:r>
            </a:p>
          </p:txBody>
        </p:sp>
        <p:sp>
          <p:nvSpPr>
            <p:cNvPr id="10" name="Oval 46"/>
            <p:cNvSpPr>
              <a:spLocks noChangeAspect="1" noChangeArrowheads="1"/>
            </p:cNvSpPr>
            <p:nvPr/>
          </p:nvSpPr>
          <p:spPr bwMode="auto">
            <a:xfrm rot="4777107">
              <a:off x="576" y="1296"/>
              <a:ext cx="37" cy="38"/>
            </a:xfrm>
            <a:prstGeom prst="ellipse">
              <a:avLst/>
            </a:prstGeom>
            <a:solidFill>
              <a:schemeClr val="tx2"/>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11" name="Oval 47"/>
            <p:cNvSpPr>
              <a:spLocks noChangeAspect="1" noChangeArrowheads="1"/>
            </p:cNvSpPr>
            <p:nvPr/>
          </p:nvSpPr>
          <p:spPr bwMode="auto">
            <a:xfrm rot="5895381">
              <a:off x="577" y="1583"/>
              <a:ext cx="32" cy="34"/>
            </a:xfrm>
            <a:prstGeom prst="ellipse">
              <a:avLst/>
            </a:prstGeom>
            <a:solidFill>
              <a:schemeClr val="bg1"/>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grpSp>
      <p:grpSp>
        <p:nvGrpSpPr>
          <p:cNvPr id="12" name="Group 48"/>
          <p:cNvGrpSpPr>
            <a:grpSpLocks/>
          </p:cNvGrpSpPr>
          <p:nvPr/>
        </p:nvGrpSpPr>
        <p:grpSpPr bwMode="auto">
          <a:xfrm>
            <a:off x="1436914" y="2579915"/>
            <a:ext cx="3657600" cy="3581400"/>
            <a:chOff x="1536" y="1344"/>
            <a:chExt cx="2304" cy="2256"/>
          </a:xfrm>
        </p:grpSpPr>
        <p:sp>
          <p:nvSpPr>
            <p:cNvPr id="13" name="Line 49"/>
            <p:cNvSpPr>
              <a:spLocks noChangeShapeType="1"/>
            </p:cNvSpPr>
            <p:nvPr/>
          </p:nvSpPr>
          <p:spPr bwMode="auto">
            <a:xfrm>
              <a:off x="1632" y="1392"/>
              <a:ext cx="0" cy="2208"/>
            </a:xfrm>
            <a:prstGeom prst="line">
              <a:avLst/>
            </a:prstGeom>
            <a:noFill/>
            <a:ln w="38100">
              <a:solidFill>
                <a:schemeClr val="hlink"/>
              </a:solidFill>
              <a:round/>
              <a:headEnd/>
              <a:tailEnd/>
            </a:ln>
          </p:spPr>
          <p:txBody>
            <a:bodyPr wrap="none" anchor="ctr">
              <a:spAutoFit/>
            </a:bodyPr>
            <a:lstStyle/>
            <a:p>
              <a:endParaRPr lang="zh-CN" altLang="en-US"/>
            </a:p>
          </p:txBody>
        </p:sp>
        <p:sp>
          <p:nvSpPr>
            <p:cNvPr id="14" name="Line 50"/>
            <p:cNvSpPr>
              <a:spLocks noChangeShapeType="1"/>
            </p:cNvSpPr>
            <p:nvPr/>
          </p:nvSpPr>
          <p:spPr bwMode="auto">
            <a:xfrm flipV="1">
              <a:off x="1536" y="3504"/>
              <a:ext cx="2304" cy="0"/>
            </a:xfrm>
            <a:prstGeom prst="line">
              <a:avLst/>
            </a:prstGeom>
            <a:noFill/>
            <a:ln w="38100">
              <a:solidFill>
                <a:schemeClr val="hlink"/>
              </a:solidFill>
              <a:round/>
              <a:headEnd/>
              <a:tailEnd/>
            </a:ln>
          </p:spPr>
          <p:txBody>
            <a:bodyPr anchor="ctr">
              <a:spAutoFit/>
            </a:bodyPr>
            <a:lstStyle/>
            <a:p>
              <a:endParaRPr lang="zh-CN" altLang="en-US"/>
            </a:p>
          </p:txBody>
        </p:sp>
        <p:sp>
          <p:nvSpPr>
            <p:cNvPr id="15" name="Oval 51"/>
            <p:cNvSpPr>
              <a:spLocks noChangeAspect="1" noChangeArrowheads="1"/>
            </p:cNvSpPr>
            <p:nvPr/>
          </p:nvSpPr>
          <p:spPr bwMode="auto">
            <a:xfrm>
              <a:off x="2342" y="3170"/>
              <a:ext cx="38" cy="30"/>
            </a:xfrm>
            <a:prstGeom prst="ellipse">
              <a:avLst/>
            </a:prstGeom>
            <a:solidFill>
              <a:schemeClr val="bg1"/>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16" name="Oval 52"/>
            <p:cNvSpPr>
              <a:spLocks noChangeAspect="1" noChangeArrowheads="1"/>
            </p:cNvSpPr>
            <p:nvPr/>
          </p:nvSpPr>
          <p:spPr bwMode="auto">
            <a:xfrm>
              <a:off x="1566" y="2459"/>
              <a:ext cx="38" cy="30"/>
            </a:xfrm>
            <a:prstGeom prst="ellipse">
              <a:avLst/>
            </a:prstGeom>
            <a:solidFill>
              <a:schemeClr val="tx2"/>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17" name="Oval 53"/>
            <p:cNvSpPr>
              <a:spLocks noChangeAspect="1" noChangeArrowheads="1"/>
            </p:cNvSpPr>
            <p:nvPr/>
          </p:nvSpPr>
          <p:spPr bwMode="auto">
            <a:xfrm>
              <a:off x="2734" y="1773"/>
              <a:ext cx="38" cy="30"/>
            </a:xfrm>
            <a:prstGeom prst="ellipse">
              <a:avLst/>
            </a:prstGeom>
            <a:solidFill>
              <a:schemeClr val="tx2"/>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18" name="Oval 54"/>
            <p:cNvSpPr>
              <a:spLocks noChangeAspect="1" noChangeArrowheads="1"/>
            </p:cNvSpPr>
            <p:nvPr/>
          </p:nvSpPr>
          <p:spPr bwMode="auto">
            <a:xfrm>
              <a:off x="2774" y="2290"/>
              <a:ext cx="38" cy="30"/>
            </a:xfrm>
            <a:prstGeom prst="ellipse">
              <a:avLst/>
            </a:prstGeom>
            <a:solidFill>
              <a:schemeClr val="bg1"/>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19" name="Oval 55"/>
            <p:cNvSpPr>
              <a:spLocks noChangeAspect="1" noChangeArrowheads="1"/>
            </p:cNvSpPr>
            <p:nvPr/>
          </p:nvSpPr>
          <p:spPr bwMode="auto">
            <a:xfrm>
              <a:off x="2148" y="1678"/>
              <a:ext cx="38" cy="32"/>
            </a:xfrm>
            <a:prstGeom prst="ellipse">
              <a:avLst/>
            </a:prstGeom>
            <a:solidFill>
              <a:schemeClr val="tx2"/>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20" name="Oval 56"/>
            <p:cNvSpPr>
              <a:spLocks noChangeAspect="1" noChangeArrowheads="1"/>
            </p:cNvSpPr>
            <p:nvPr/>
          </p:nvSpPr>
          <p:spPr bwMode="auto">
            <a:xfrm>
              <a:off x="2448" y="2352"/>
              <a:ext cx="34" cy="30"/>
            </a:xfrm>
            <a:prstGeom prst="ellipse">
              <a:avLst/>
            </a:prstGeom>
            <a:solidFill>
              <a:schemeClr val="tx2"/>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21" name="Oval 57"/>
            <p:cNvSpPr>
              <a:spLocks noChangeAspect="1" noChangeArrowheads="1"/>
            </p:cNvSpPr>
            <p:nvPr/>
          </p:nvSpPr>
          <p:spPr bwMode="auto">
            <a:xfrm>
              <a:off x="1920" y="1968"/>
              <a:ext cx="38" cy="37"/>
            </a:xfrm>
            <a:prstGeom prst="ellipse">
              <a:avLst/>
            </a:prstGeom>
            <a:solidFill>
              <a:schemeClr val="tx2"/>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22" name="Oval 58"/>
            <p:cNvSpPr>
              <a:spLocks noChangeAspect="1" noChangeArrowheads="1"/>
            </p:cNvSpPr>
            <p:nvPr/>
          </p:nvSpPr>
          <p:spPr bwMode="auto">
            <a:xfrm>
              <a:off x="3216" y="2592"/>
              <a:ext cx="38" cy="32"/>
            </a:xfrm>
            <a:prstGeom prst="ellipse">
              <a:avLst/>
            </a:prstGeom>
            <a:solidFill>
              <a:schemeClr val="bg1"/>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23" name="Oval 59"/>
            <p:cNvSpPr>
              <a:spLocks noChangeAspect="1" noChangeArrowheads="1"/>
            </p:cNvSpPr>
            <p:nvPr/>
          </p:nvSpPr>
          <p:spPr bwMode="auto">
            <a:xfrm rot="-1118274">
              <a:off x="2449" y="2799"/>
              <a:ext cx="34" cy="30"/>
            </a:xfrm>
            <a:prstGeom prst="ellipse">
              <a:avLst/>
            </a:prstGeom>
            <a:solidFill>
              <a:schemeClr val="bg1"/>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24" name="Oval 60"/>
            <p:cNvSpPr>
              <a:spLocks noChangeAspect="1" noChangeArrowheads="1"/>
            </p:cNvSpPr>
            <p:nvPr/>
          </p:nvSpPr>
          <p:spPr bwMode="auto">
            <a:xfrm rot="-1118274">
              <a:off x="3782" y="2034"/>
              <a:ext cx="38" cy="32"/>
            </a:xfrm>
            <a:prstGeom prst="ellipse">
              <a:avLst/>
            </a:prstGeom>
            <a:solidFill>
              <a:schemeClr val="bg1"/>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25" name="Oval 61"/>
            <p:cNvSpPr>
              <a:spLocks noChangeAspect="1" noChangeArrowheads="1"/>
            </p:cNvSpPr>
            <p:nvPr/>
          </p:nvSpPr>
          <p:spPr bwMode="auto">
            <a:xfrm rot="-1118274">
              <a:off x="3336" y="2863"/>
              <a:ext cx="38" cy="32"/>
            </a:xfrm>
            <a:prstGeom prst="ellipse">
              <a:avLst/>
            </a:prstGeom>
            <a:solidFill>
              <a:schemeClr val="bg1"/>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26" name="Oval 62"/>
            <p:cNvSpPr>
              <a:spLocks noChangeAspect="1" noChangeArrowheads="1"/>
            </p:cNvSpPr>
            <p:nvPr/>
          </p:nvSpPr>
          <p:spPr bwMode="auto">
            <a:xfrm rot="-1118274">
              <a:off x="1968" y="1680"/>
              <a:ext cx="38" cy="32"/>
            </a:xfrm>
            <a:prstGeom prst="ellipse">
              <a:avLst/>
            </a:prstGeom>
            <a:solidFill>
              <a:schemeClr val="tx2"/>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27" name="Oval 63"/>
            <p:cNvSpPr>
              <a:spLocks noChangeAspect="1" noChangeArrowheads="1"/>
            </p:cNvSpPr>
            <p:nvPr/>
          </p:nvSpPr>
          <p:spPr bwMode="auto">
            <a:xfrm rot="-1118274">
              <a:off x="2968" y="2258"/>
              <a:ext cx="38" cy="32"/>
            </a:xfrm>
            <a:prstGeom prst="ellipse">
              <a:avLst/>
            </a:prstGeom>
            <a:solidFill>
              <a:schemeClr val="bg1"/>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28" name="Oval 64"/>
            <p:cNvSpPr>
              <a:spLocks noChangeAspect="1" noChangeArrowheads="1"/>
            </p:cNvSpPr>
            <p:nvPr/>
          </p:nvSpPr>
          <p:spPr bwMode="auto">
            <a:xfrm rot="-1118274">
              <a:off x="3696" y="2832"/>
              <a:ext cx="38" cy="30"/>
            </a:xfrm>
            <a:prstGeom prst="ellipse">
              <a:avLst/>
            </a:prstGeom>
            <a:solidFill>
              <a:schemeClr val="bg1"/>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29" name="Oval 65"/>
            <p:cNvSpPr>
              <a:spLocks noChangeAspect="1" noChangeArrowheads="1"/>
            </p:cNvSpPr>
            <p:nvPr/>
          </p:nvSpPr>
          <p:spPr bwMode="auto">
            <a:xfrm rot="-1118274">
              <a:off x="1962" y="2293"/>
              <a:ext cx="38" cy="30"/>
            </a:xfrm>
            <a:prstGeom prst="ellipse">
              <a:avLst/>
            </a:prstGeom>
            <a:solidFill>
              <a:schemeClr val="tx2"/>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30" name="Oval 66"/>
            <p:cNvSpPr>
              <a:spLocks noChangeAspect="1" noChangeArrowheads="1"/>
            </p:cNvSpPr>
            <p:nvPr/>
          </p:nvSpPr>
          <p:spPr bwMode="auto">
            <a:xfrm rot="5895381">
              <a:off x="2436" y="1926"/>
              <a:ext cx="30" cy="34"/>
            </a:xfrm>
            <a:prstGeom prst="ellipse">
              <a:avLst/>
            </a:prstGeom>
            <a:solidFill>
              <a:schemeClr val="tx2"/>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31" name="Oval 67"/>
            <p:cNvSpPr>
              <a:spLocks noChangeAspect="1" noChangeArrowheads="1"/>
            </p:cNvSpPr>
            <p:nvPr/>
          </p:nvSpPr>
          <p:spPr bwMode="auto">
            <a:xfrm rot="5895381">
              <a:off x="2605" y="3303"/>
              <a:ext cx="35" cy="38"/>
            </a:xfrm>
            <a:prstGeom prst="ellipse">
              <a:avLst/>
            </a:prstGeom>
            <a:solidFill>
              <a:schemeClr val="bg1"/>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32" name="Oval 68"/>
            <p:cNvSpPr>
              <a:spLocks noChangeAspect="1" noChangeArrowheads="1"/>
            </p:cNvSpPr>
            <p:nvPr/>
          </p:nvSpPr>
          <p:spPr bwMode="auto">
            <a:xfrm rot="5895381">
              <a:off x="1962" y="2582"/>
              <a:ext cx="30" cy="38"/>
            </a:xfrm>
            <a:prstGeom prst="ellipse">
              <a:avLst/>
            </a:prstGeom>
            <a:solidFill>
              <a:schemeClr val="tx2"/>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33" name="Oval 69"/>
            <p:cNvSpPr>
              <a:spLocks noChangeAspect="1" noChangeArrowheads="1"/>
            </p:cNvSpPr>
            <p:nvPr/>
          </p:nvSpPr>
          <p:spPr bwMode="auto">
            <a:xfrm rot="5895381">
              <a:off x="2736" y="1508"/>
              <a:ext cx="30" cy="34"/>
            </a:xfrm>
            <a:prstGeom prst="ellipse">
              <a:avLst/>
            </a:prstGeom>
            <a:solidFill>
              <a:schemeClr val="tx2"/>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34" name="Oval 70"/>
            <p:cNvSpPr>
              <a:spLocks noChangeAspect="1" noChangeArrowheads="1"/>
            </p:cNvSpPr>
            <p:nvPr/>
          </p:nvSpPr>
          <p:spPr bwMode="auto">
            <a:xfrm rot="5895381">
              <a:off x="3341" y="2611"/>
              <a:ext cx="37" cy="38"/>
            </a:xfrm>
            <a:prstGeom prst="ellipse">
              <a:avLst/>
            </a:prstGeom>
            <a:solidFill>
              <a:schemeClr val="bg1"/>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35" name="Oval 71"/>
            <p:cNvSpPr>
              <a:spLocks noChangeAspect="1" noChangeArrowheads="1"/>
            </p:cNvSpPr>
            <p:nvPr/>
          </p:nvSpPr>
          <p:spPr bwMode="auto">
            <a:xfrm rot="5895381">
              <a:off x="2753" y="2570"/>
              <a:ext cx="30" cy="34"/>
            </a:xfrm>
            <a:prstGeom prst="ellipse">
              <a:avLst/>
            </a:prstGeom>
            <a:solidFill>
              <a:schemeClr val="bg1"/>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36" name="Oval 72"/>
            <p:cNvSpPr>
              <a:spLocks noChangeAspect="1" noChangeArrowheads="1"/>
            </p:cNvSpPr>
            <p:nvPr/>
          </p:nvSpPr>
          <p:spPr bwMode="auto">
            <a:xfrm rot="5895381">
              <a:off x="3540" y="2120"/>
              <a:ext cx="30" cy="34"/>
            </a:xfrm>
            <a:prstGeom prst="ellipse">
              <a:avLst/>
            </a:prstGeom>
            <a:solidFill>
              <a:schemeClr val="bg1"/>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37" name="Oval 73"/>
            <p:cNvSpPr>
              <a:spLocks noChangeAspect="1" noChangeArrowheads="1"/>
            </p:cNvSpPr>
            <p:nvPr/>
          </p:nvSpPr>
          <p:spPr bwMode="auto">
            <a:xfrm rot="5895381">
              <a:off x="1945" y="1478"/>
              <a:ext cx="30" cy="38"/>
            </a:xfrm>
            <a:prstGeom prst="ellipse">
              <a:avLst/>
            </a:prstGeom>
            <a:solidFill>
              <a:schemeClr val="tx2"/>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38" name="Oval 74"/>
            <p:cNvSpPr>
              <a:spLocks noChangeAspect="1" noChangeArrowheads="1"/>
            </p:cNvSpPr>
            <p:nvPr/>
          </p:nvSpPr>
          <p:spPr bwMode="auto">
            <a:xfrm rot="5895381">
              <a:off x="3314" y="2062"/>
              <a:ext cx="30" cy="34"/>
            </a:xfrm>
            <a:prstGeom prst="ellipse">
              <a:avLst/>
            </a:prstGeom>
            <a:solidFill>
              <a:schemeClr val="bg1"/>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39" name="Oval 75"/>
            <p:cNvSpPr>
              <a:spLocks noChangeAspect="1" noChangeArrowheads="1"/>
            </p:cNvSpPr>
            <p:nvPr/>
          </p:nvSpPr>
          <p:spPr bwMode="auto">
            <a:xfrm rot="5895381">
              <a:off x="3223" y="2973"/>
              <a:ext cx="37" cy="34"/>
            </a:xfrm>
            <a:prstGeom prst="ellipse">
              <a:avLst/>
            </a:prstGeom>
            <a:solidFill>
              <a:schemeClr val="bg1"/>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40" name="Oval 76"/>
            <p:cNvSpPr>
              <a:spLocks noChangeAspect="1" noChangeArrowheads="1"/>
            </p:cNvSpPr>
            <p:nvPr/>
          </p:nvSpPr>
          <p:spPr bwMode="auto">
            <a:xfrm rot="4777107">
              <a:off x="2203" y="2227"/>
              <a:ext cx="37" cy="38"/>
            </a:xfrm>
            <a:prstGeom prst="ellipse">
              <a:avLst/>
            </a:prstGeom>
            <a:solidFill>
              <a:schemeClr val="tx2"/>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41" name="Oval 77"/>
            <p:cNvSpPr>
              <a:spLocks noChangeAspect="1" noChangeArrowheads="1"/>
            </p:cNvSpPr>
            <p:nvPr/>
          </p:nvSpPr>
          <p:spPr bwMode="auto">
            <a:xfrm rot="4777107">
              <a:off x="2930" y="3310"/>
              <a:ext cx="30" cy="34"/>
            </a:xfrm>
            <a:prstGeom prst="ellipse">
              <a:avLst/>
            </a:prstGeom>
            <a:solidFill>
              <a:schemeClr val="bg1"/>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42" name="Oval 78"/>
            <p:cNvSpPr>
              <a:spLocks noChangeAspect="1" noChangeArrowheads="1"/>
            </p:cNvSpPr>
            <p:nvPr/>
          </p:nvSpPr>
          <p:spPr bwMode="auto">
            <a:xfrm rot="4777107">
              <a:off x="2738" y="3070"/>
              <a:ext cx="30" cy="34"/>
            </a:xfrm>
            <a:prstGeom prst="ellipse">
              <a:avLst/>
            </a:prstGeom>
            <a:solidFill>
              <a:schemeClr val="bg1"/>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43" name="Oval 79"/>
            <p:cNvSpPr>
              <a:spLocks noChangeAspect="1" noChangeArrowheads="1"/>
            </p:cNvSpPr>
            <p:nvPr/>
          </p:nvSpPr>
          <p:spPr bwMode="auto">
            <a:xfrm rot="4777107">
              <a:off x="1774" y="2354"/>
              <a:ext cx="37" cy="34"/>
            </a:xfrm>
            <a:prstGeom prst="ellipse">
              <a:avLst/>
            </a:prstGeom>
            <a:solidFill>
              <a:schemeClr val="tx2"/>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44" name="Oval 80"/>
            <p:cNvSpPr>
              <a:spLocks noChangeAspect="1" noChangeArrowheads="1"/>
            </p:cNvSpPr>
            <p:nvPr/>
          </p:nvSpPr>
          <p:spPr bwMode="auto">
            <a:xfrm rot="4777107">
              <a:off x="2339" y="1749"/>
              <a:ext cx="32" cy="34"/>
            </a:xfrm>
            <a:prstGeom prst="ellipse">
              <a:avLst/>
            </a:prstGeom>
            <a:solidFill>
              <a:schemeClr val="tx2"/>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45" name="Oval 81"/>
            <p:cNvSpPr>
              <a:spLocks noChangeAspect="1" noChangeArrowheads="1"/>
            </p:cNvSpPr>
            <p:nvPr/>
          </p:nvSpPr>
          <p:spPr bwMode="auto">
            <a:xfrm rot="4777107">
              <a:off x="2744" y="2749"/>
              <a:ext cx="32" cy="38"/>
            </a:xfrm>
            <a:prstGeom prst="ellipse">
              <a:avLst/>
            </a:prstGeom>
            <a:solidFill>
              <a:schemeClr val="bg1"/>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46" name="Oval 82"/>
            <p:cNvSpPr>
              <a:spLocks noChangeAspect="1" noChangeArrowheads="1"/>
            </p:cNvSpPr>
            <p:nvPr/>
          </p:nvSpPr>
          <p:spPr bwMode="auto">
            <a:xfrm rot="4777107">
              <a:off x="1577" y="1942"/>
              <a:ext cx="37" cy="38"/>
            </a:xfrm>
            <a:prstGeom prst="ellipse">
              <a:avLst/>
            </a:prstGeom>
            <a:solidFill>
              <a:schemeClr val="tx2"/>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47" name="Oval 83"/>
            <p:cNvSpPr>
              <a:spLocks noChangeAspect="1" noChangeArrowheads="1"/>
            </p:cNvSpPr>
            <p:nvPr/>
          </p:nvSpPr>
          <p:spPr bwMode="auto">
            <a:xfrm rot="4777107">
              <a:off x="2480" y="3181"/>
              <a:ext cx="35" cy="38"/>
            </a:xfrm>
            <a:prstGeom prst="ellipse">
              <a:avLst/>
            </a:prstGeom>
            <a:solidFill>
              <a:schemeClr val="bg1"/>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48" name="Oval 84"/>
            <p:cNvSpPr>
              <a:spLocks noChangeAspect="1" noChangeArrowheads="1"/>
            </p:cNvSpPr>
            <p:nvPr/>
          </p:nvSpPr>
          <p:spPr bwMode="auto">
            <a:xfrm rot="4777107">
              <a:off x="3341" y="2996"/>
              <a:ext cx="32" cy="38"/>
            </a:xfrm>
            <a:prstGeom prst="ellipse">
              <a:avLst/>
            </a:prstGeom>
            <a:solidFill>
              <a:schemeClr val="bg1"/>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49" name="Oval 85"/>
            <p:cNvSpPr>
              <a:spLocks noChangeAspect="1" noChangeArrowheads="1"/>
            </p:cNvSpPr>
            <p:nvPr/>
          </p:nvSpPr>
          <p:spPr bwMode="auto">
            <a:xfrm>
              <a:off x="2976" y="2496"/>
              <a:ext cx="38" cy="32"/>
            </a:xfrm>
            <a:prstGeom prst="ellipse">
              <a:avLst/>
            </a:prstGeom>
            <a:solidFill>
              <a:schemeClr val="tx2"/>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50" name="Oval 86"/>
            <p:cNvSpPr>
              <a:spLocks noChangeAspect="1" noChangeArrowheads="1"/>
            </p:cNvSpPr>
            <p:nvPr/>
          </p:nvSpPr>
          <p:spPr bwMode="auto">
            <a:xfrm rot="-1118274">
              <a:off x="2160" y="2064"/>
              <a:ext cx="38" cy="32"/>
            </a:xfrm>
            <a:prstGeom prst="ellipse">
              <a:avLst/>
            </a:prstGeom>
            <a:solidFill>
              <a:schemeClr val="bg1"/>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sp>
          <p:nvSpPr>
            <p:cNvPr id="51" name="Oval 87"/>
            <p:cNvSpPr>
              <a:spLocks noChangeAspect="1" noChangeArrowheads="1"/>
            </p:cNvSpPr>
            <p:nvPr/>
          </p:nvSpPr>
          <p:spPr bwMode="auto">
            <a:xfrm rot="-1118274">
              <a:off x="2928" y="1344"/>
              <a:ext cx="38" cy="32"/>
            </a:xfrm>
            <a:prstGeom prst="ellipse">
              <a:avLst/>
            </a:prstGeom>
            <a:solidFill>
              <a:schemeClr val="bg1"/>
            </a:solidFill>
            <a:ln w="9525">
              <a:solidFill>
                <a:schemeClr val="tx1"/>
              </a:solidFill>
              <a:round/>
              <a:headEnd/>
              <a:tailEnd/>
            </a:ln>
          </p:spPr>
          <p:txBody>
            <a:bodyPr wrap="none" anchor="ctr"/>
            <a:lstStyle/>
            <a:p>
              <a:pPr algn="ctr" eaLnBrk="1" hangingPunct="1"/>
              <a:endParaRPr lang="zh-CN" altLang="en-US" sz="1800">
                <a:solidFill>
                  <a:srgbClr val="000000"/>
                </a:solidFill>
              </a:endParaRPr>
            </a:p>
          </p:txBody>
        </p:sp>
      </p:grpSp>
      <p:sp>
        <p:nvSpPr>
          <p:cNvPr id="52" name="Rectangle 88"/>
          <p:cNvSpPr>
            <a:spLocks noChangeArrowheads="1"/>
          </p:cNvSpPr>
          <p:nvPr/>
        </p:nvSpPr>
        <p:spPr bwMode="auto">
          <a:xfrm>
            <a:off x="6770914" y="4637315"/>
            <a:ext cx="2438400" cy="990600"/>
          </a:xfrm>
          <a:prstGeom prst="rect">
            <a:avLst/>
          </a:prstGeom>
          <a:noFill/>
          <a:ln w="9525" algn="ctr">
            <a:noFill/>
            <a:miter lim="800000"/>
            <a:headEnd/>
            <a:tailEnd/>
          </a:ln>
        </p:spPr>
        <p:txBody>
          <a:bodyPr wrap="none" anchor="ctr"/>
          <a:lstStyle/>
          <a:p>
            <a:pPr algn="ctr" eaLnBrk="1" hangingPunct="1"/>
            <a:r>
              <a:rPr lang="zh-CN" altLang="en-US" sz="3200" b="1" dirty="0">
                <a:solidFill>
                  <a:srgbClr val="000000"/>
                </a:solidFill>
              </a:rPr>
              <a:t>过拟合</a:t>
            </a:r>
            <a:r>
              <a:rPr lang="en-US" altLang="zh-CN" sz="3200" b="1" dirty="0">
                <a:solidFill>
                  <a:srgbClr val="000000"/>
                </a:solidFill>
              </a:rPr>
              <a:t>!</a:t>
            </a:r>
          </a:p>
        </p:txBody>
      </p:sp>
      <p:sp>
        <p:nvSpPr>
          <p:cNvPr id="53" name="Freeform 89"/>
          <p:cNvSpPr>
            <a:spLocks/>
          </p:cNvSpPr>
          <p:nvPr/>
        </p:nvSpPr>
        <p:spPr bwMode="auto">
          <a:xfrm>
            <a:off x="2338614" y="2143353"/>
            <a:ext cx="2954338" cy="3971925"/>
          </a:xfrm>
          <a:custGeom>
            <a:avLst/>
            <a:gdLst>
              <a:gd name="T0" fmla="*/ 2147483647 w 1861"/>
              <a:gd name="T1" fmla="*/ 2147483647 h 2502"/>
              <a:gd name="T2" fmla="*/ 2147483647 w 1861"/>
              <a:gd name="T3" fmla="*/ 2147483647 h 2502"/>
              <a:gd name="T4" fmla="*/ 2147483647 w 1861"/>
              <a:gd name="T5" fmla="*/ 2147483647 h 2502"/>
              <a:gd name="T6" fmla="*/ 2147483647 w 1861"/>
              <a:gd name="T7" fmla="*/ 2147483647 h 2502"/>
              <a:gd name="T8" fmla="*/ 2147483647 w 1861"/>
              <a:gd name="T9" fmla="*/ 2147483647 h 2502"/>
              <a:gd name="T10" fmla="*/ 2147483647 w 1861"/>
              <a:gd name="T11" fmla="*/ 2147483647 h 2502"/>
              <a:gd name="T12" fmla="*/ 2147483647 w 1861"/>
              <a:gd name="T13" fmla="*/ 2147483647 h 2502"/>
              <a:gd name="T14" fmla="*/ 2147483647 w 1861"/>
              <a:gd name="T15" fmla="*/ 2147483647 h 2502"/>
              <a:gd name="T16" fmla="*/ 2147483647 w 1861"/>
              <a:gd name="T17" fmla="*/ 2147483647 h 2502"/>
              <a:gd name="T18" fmla="*/ 2147483647 w 1861"/>
              <a:gd name="T19" fmla="*/ 2147483647 h 2502"/>
              <a:gd name="T20" fmla="*/ 2147483647 w 1861"/>
              <a:gd name="T21" fmla="*/ 2147483647 h 2502"/>
              <a:gd name="T22" fmla="*/ 2147483647 w 1861"/>
              <a:gd name="T23" fmla="*/ 2147483647 h 2502"/>
              <a:gd name="T24" fmla="*/ 2147483647 w 1861"/>
              <a:gd name="T25" fmla="*/ 2147483647 h 2502"/>
              <a:gd name="T26" fmla="*/ 2147483647 w 1861"/>
              <a:gd name="T27" fmla="*/ 2147483647 h 2502"/>
              <a:gd name="T28" fmla="*/ 2147483647 w 1861"/>
              <a:gd name="T29" fmla="*/ 2147483647 h 2502"/>
              <a:gd name="T30" fmla="*/ 2147483647 w 1861"/>
              <a:gd name="T31" fmla="*/ 2147483647 h 2502"/>
              <a:gd name="T32" fmla="*/ 2147483647 w 1861"/>
              <a:gd name="T33" fmla="*/ 2147483647 h 2502"/>
              <a:gd name="T34" fmla="*/ 2147483647 w 1861"/>
              <a:gd name="T35" fmla="*/ 2147483647 h 2502"/>
              <a:gd name="T36" fmla="*/ 2147483647 w 1861"/>
              <a:gd name="T37" fmla="*/ 2147483647 h 2502"/>
              <a:gd name="T38" fmla="*/ 2147483647 w 1861"/>
              <a:gd name="T39" fmla="*/ 2147483647 h 2502"/>
              <a:gd name="T40" fmla="*/ 2147483647 w 1861"/>
              <a:gd name="T41" fmla="*/ 2147483647 h 2502"/>
              <a:gd name="T42" fmla="*/ 2147483647 w 1861"/>
              <a:gd name="T43" fmla="*/ 2147483647 h 2502"/>
              <a:gd name="T44" fmla="*/ 2147483647 w 1861"/>
              <a:gd name="T45" fmla="*/ 2147483647 h 2502"/>
              <a:gd name="T46" fmla="*/ 2147483647 w 1861"/>
              <a:gd name="T47" fmla="*/ 2147483647 h 2502"/>
              <a:gd name="T48" fmla="*/ 2147483647 w 1861"/>
              <a:gd name="T49" fmla="*/ 2147483647 h 2502"/>
              <a:gd name="T50" fmla="*/ 2147483647 w 1861"/>
              <a:gd name="T51" fmla="*/ 2147483647 h 2502"/>
              <a:gd name="T52" fmla="*/ 2147483647 w 1861"/>
              <a:gd name="T53" fmla="*/ 2147483647 h 2502"/>
              <a:gd name="T54" fmla="*/ 2147483647 w 1861"/>
              <a:gd name="T55" fmla="*/ 2147483647 h 2502"/>
              <a:gd name="T56" fmla="*/ 2147483647 w 1861"/>
              <a:gd name="T57" fmla="*/ 2147483647 h 2502"/>
              <a:gd name="T58" fmla="*/ 2147483647 w 1861"/>
              <a:gd name="T59" fmla="*/ 2147483647 h 2502"/>
              <a:gd name="T60" fmla="*/ 2147483647 w 1861"/>
              <a:gd name="T61" fmla="*/ 2147483647 h 2502"/>
              <a:gd name="T62" fmla="*/ 2147483647 w 1861"/>
              <a:gd name="T63" fmla="*/ 2147483647 h 2502"/>
              <a:gd name="T64" fmla="*/ 2147483647 w 1861"/>
              <a:gd name="T65" fmla="*/ 2147483647 h 2502"/>
              <a:gd name="T66" fmla="*/ 2147483647 w 1861"/>
              <a:gd name="T67" fmla="*/ 2147483647 h 2502"/>
              <a:gd name="T68" fmla="*/ 2147483647 w 1861"/>
              <a:gd name="T69" fmla="*/ 2147483647 h 2502"/>
              <a:gd name="T70" fmla="*/ 2147483647 w 1861"/>
              <a:gd name="T71" fmla="*/ 2147483647 h 2502"/>
              <a:gd name="T72" fmla="*/ 2147483647 w 1861"/>
              <a:gd name="T73" fmla="*/ 2147483647 h 2502"/>
              <a:gd name="T74" fmla="*/ 2147483647 w 1861"/>
              <a:gd name="T75" fmla="*/ 2147483647 h 2502"/>
              <a:gd name="T76" fmla="*/ 2147483647 w 1861"/>
              <a:gd name="T77" fmla="*/ 2147483647 h 2502"/>
              <a:gd name="T78" fmla="*/ 2147483647 w 1861"/>
              <a:gd name="T79" fmla="*/ 2147483647 h 2502"/>
              <a:gd name="T80" fmla="*/ 2147483647 w 1861"/>
              <a:gd name="T81" fmla="*/ 2147483647 h 2502"/>
              <a:gd name="T82" fmla="*/ 2147483647 w 1861"/>
              <a:gd name="T83" fmla="*/ 2147483647 h 2502"/>
              <a:gd name="T84" fmla="*/ 2147483647 w 1861"/>
              <a:gd name="T85" fmla="*/ 2147483647 h 2502"/>
              <a:gd name="T86" fmla="*/ 2147483647 w 1861"/>
              <a:gd name="T87" fmla="*/ 2147483647 h 2502"/>
              <a:gd name="T88" fmla="*/ 2147483647 w 1861"/>
              <a:gd name="T89" fmla="*/ 2147483647 h 2502"/>
              <a:gd name="T90" fmla="*/ 2147483647 w 1861"/>
              <a:gd name="T91" fmla="*/ 2147483647 h 2502"/>
              <a:gd name="T92" fmla="*/ 2147483647 w 1861"/>
              <a:gd name="T93" fmla="*/ 2147483647 h 2502"/>
              <a:gd name="T94" fmla="*/ 2147483647 w 1861"/>
              <a:gd name="T95" fmla="*/ 2147483647 h 2502"/>
              <a:gd name="T96" fmla="*/ 2147483647 w 1861"/>
              <a:gd name="T97" fmla="*/ 2147483647 h 2502"/>
              <a:gd name="T98" fmla="*/ 2147483647 w 1861"/>
              <a:gd name="T99" fmla="*/ 2147483647 h 2502"/>
              <a:gd name="T100" fmla="*/ 2147483647 w 1861"/>
              <a:gd name="T101" fmla="*/ 2147483647 h 2502"/>
              <a:gd name="T102" fmla="*/ 2147483647 w 1861"/>
              <a:gd name="T103" fmla="*/ 2147483647 h 2502"/>
              <a:gd name="T104" fmla="*/ 2147483647 w 1861"/>
              <a:gd name="T105" fmla="*/ 2147483647 h 2502"/>
              <a:gd name="T106" fmla="*/ 2147483647 w 1861"/>
              <a:gd name="T107" fmla="*/ 2147483647 h 2502"/>
              <a:gd name="T108" fmla="*/ 2147483647 w 1861"/>
              <a:gd name="T109" fmla="*/ 2147483647 h 2502"/>
              <a:gd name="T110" fmla="*/ 2147483647 w 1861"/>
              <a:gd name="T111" fmla="*/ 2147483647 h 2502"/>
              <a:gd name="T112" fmla="*/ 2147483647 w 1861"/>
              <a:gd name="T113" fmla="*/ 2147483647 h 2502"/>
              <a:gd name="T114" fmla="*/ 2147483647 w 1861"/>
              <a:gd name="T115" fmla="*/ 2147483647 h 2502"/>
              <a:gd name="T116" fmla="*/ 2147483647 w 1861"/>
              <a:gd name="T117" fmla="*/ 2147483647 h 2502"/>
              <a:gd name="T118" fmla="*/ 2147483647 w 1861"/>
              <a:gd name="T119" fmla="*/ 2147483647 h 2502"/>
              <a:gd name="T120" fmla="*/ 2147483647 w 1861"/>
              <a:gd name="T121" fmla="*/ 2147483647 h 25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1"/>
              <a:gd name="T184" fmla="*/ 0 h 2502"/>
              <a:gd name="T185" fmla="*/ 1861 w 1861"/>
              <a:gd name="T186" fmla="*/ 2502 h 25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1" h="2502">
                <a:moveTo>
                  <a:pt x="784" y="145"/>
                </a:moveTo>
                <a:cubicBezTo>
                  <a:pt x="787" y="272"/>
                  <a:pt x="788" y="399"/>
                  <a:pt x="793" y="526"/>
                </a:cubicBezTo>
                <a:cubicBezTo>
                  <a:pt x="794" y="542"/>
                  <a:pt x="802" y="556"/>
                  <a:pt x="802" y="572"/>
                </a:cubicBezTo>
                <a:cubicBezTo>
                  <a:pt x="802" y="634"/>
                  <a:pt x="812" y="702"/>
                  <a:pt x="784" y="758"/>
                </a:cubicBezTo>
                <a:cubicBezTo>
                  <a:pt x="703" y="920"/>
                  <a:pt x="472" y="951"/>
                  <a:pt x="310" y="962"/>
                </a:cubicBezTo>
                <a:cubicBezTo>
                  <a:pt x="231" y="956"/>
                  <a:pt x="153" y="952"/>
                  <a:pt x="78" y="925"/>
                </a:cubicBezTo>
                <a:cubicBezTo>
                  <a:pt x="0" y="942"/>
                  <a:pt x="4" y="979"/>
                  <a:pt x="31" y="1074"/>
                </a:cubicBezTo>
                <a:cubicBezTo>
                  <a:pt x="35" y="1087"/>
                  <a:pt x="101" y="1110"/>
                  <a:pt x="115" y="1111"/>
                </a:cubicBezTo>
                <a:cubicBezTo>
                  <a:pt x="174" y="1114"/>
                  <a:pt x="232" y="1117"/>
                  <a:pt x="291" y="1120"/>
                </a:cubicBezTo>
                <a:cubicBezTo>
                  <a:pt x="367" y="1146"/>
                  <a:pt x="445" y="1163"/>
                  <a:pt x="524" y="1176"/>
                </a:cubicBezTo>
                <a:cubicBezTo>
                  <a:pt x="558" y="1227"/>
                  <a:pt x="580" y="1260"/>
                  <a:pt x="598" y="1316"/>
                </a:cubicBezTo>
                <a:cubicBezTo>
                  <a:pt x="597" y="1322"/>
                  <a:pt x="588" y="1379"/>
                  <a:pt x="579" y="1390"/>
                </a:cubicBezTo>
                <a:cubicBezTo>
                  <a:pt x="572" y="1399"/>
                  <a:pt x="560" y="1401"/>
                  <a:pt x="551" y="1408"/>
                </a:cubicBezTo>
                <a:cubicBezTo>
                  <a:pt x="541" y="1416"/>
                  <a:pt x="535" y="1429"/>
                  <a:pt x="524" y="1436"/>
                </a:cubicBezTo>
                <a:cubicBezTo>
                  <a:pt x="492" y="1458"/>
                  <a:pt x="448" y="1470"/>
                  <a:pt x="412" y="1483"/>
                </a:cubicBezTo>
                <a:cubicBezTo>
                  <a:pt x="363" y="1559"/>
                  <a:pt x="427" y="1473"/>
                  <a:pt x="366" y="1520"/>
                </a:cubicBezTo>
                <a:cubicBezTo>
                  <a:pt x="345" y="1536"/>
                  <a:pt x="329" y="1557"/>
                  <a:pt x="310" y="1576"/>
                </a:cubicBezTo>
                <a:cubicBezTo>
                  <a:pt x="275" y="1611"/>
                  <a:pt x="252" y="1652"/>
                  <a:pt x="217" y="1687"/>
                </a:cubicBezTo>
                <a:cubicBezTo>
                  <a:pt x="203" y="1731"/>
                  <a:pt x="185" y="1773"/>
                  <a:pt x="171" y="1817"/>
                </a:cubicBezTo>
                <a:cubicBezTo>
                  <a:pt x="175" y="1944"/>
                  <a:pt x="145" y="2074"/>
                  <a:pt x="217" y="2180"/>
                </a:cubicBezTo>
                <a:cubicBezTo>
                  <a:pt x="229" y="2217"/>
                  <a:pt x="273" y="2309"/>
                  <a:pt x="301" y="2328"/>
                </a:cubicBezTo>
                <a:cubicBezTo>
                  <a:pt x="310" y="2334"/>
                  <a:pt x="319" y="2342"/>
                  <a:pt x="329" y="2347"/>
                </a:cubicBezTo>
                <a:cubicBezTo>
                  <a:pt x="347" y="2355"/>
                  <a:pt x="384" y="2365"/>
                  <a:pt x="384" y="2365"/>
                </a:cubicBezTo>
                <a:cubicBezTo>
                  <a:pt x="585" y="2502"/>
                  <a:pt x="1075" y="2385"/>
                  <a:pt x="1137" y="2384"/>
                </a:cubicBezTo>
                <a:cubicBezTo>
                  <a:pt x="1203" y="2368"/>
                  <a:pt x="1254" y="2330"/>
                  <a:pt x="1313" y="2300"/>
                </a:cubicBezTo>
                <a:cubicBezTo>
                  <a:pt x="1347" y="2283"/>
                  <a:pt x="1361" y="2257"/>
                  <a:pt x="1397" y="2245"/>
                </a:cubicBezTo>
                <a:cubicBezTo>
                  <a:pt x="1461" y="2201"/>
                  <a:pt x="1432" y="2214"/>
                  <a:pt x="1481" y="2198"/>
                </a:cubicBezTo>
                <a:cubicBezTo>
                  <a:pt x="1544" y="2156"/>
                  <a:pt x="1584" y="2090"/>
                  <a:pt x="1629" y="2031"/>
                </a:cubicBezTo>
                <a:cubicBezTo>
                  <a:pt x="1652" y="1964"/>
                  <a:pt x="1637" y="1992"/>
                  <a:pt x="1666" y="1947"/>
                </a:cubicBezTo>
                <a:cubicBezTo>
                  <a:pt x="1672" y="1925"/>
                  <a:pt x="1685" y="1905"/>
                  <a:pt x="1685" y="1882"/>
                </a:cubicBezTo>
                <a:cubicBezTo>
                  <a:pt x="1685" y="1834"/>
                  <a:pt x="1700" y="1521"/>
                  <a:pt x="1583" y="1483"/>
                </a:cubicBezTo>
                <a:cubicBezTo>
                  <a:pt x="1534" y="1434"/>
                  <a:pt x="1578" y="1466"/>
                  <a:pt x="1490" y="1446"/>
                </a:cubicBezTo>
                <a:cubicBezTo>
                  <a:pt x="1434" y="1433"/>
                  <a:pt x="1390" y="1417"/>
                  <a:pt x="1332" y="1408"/>
                </a:cubicBezTo>
                <a:cubicBezTo>
                  <a:pt x="1250" y="1382"/>
                  <a:pt x="1225" y="1393"/>
                  <a:pt x="1118" y="1399"/>
                </a:cubicBezTo>
                <a:cubicBezTo>
                  <a:pt x="1081" y="1411"/>
                  <a:pt x="1062" y="1427"/>
                  <a:pt x="1035" y="1455"/>
                </a:cubicBezTo>
                <a:cubicBezTo>
                  <a:pt x="1012" y="1519"/>
                  <a:pt x="1016" y="1532"/>
                  <a:pt x="942" y="1548"/>
                </a:cubicBezTo>
                <a:cubicBezTo>
                  <a:pt x="886" y="1545"/>
                  <a:pt x="829" y="1549"/>
                  <a:pt x="774" y="1538"/>
                </a:cubicBezTo>
                <a:cubicBezTo>
                  <a:pt x="765" y="1536"/>
                  <a:pt x="765" y="1520"/>
                  <a:pt x="765" y="1511"/>
                </a:cubicBezTo>
                <a:cubicBezTo>
                  <a:pt x="765" y="1484"/>
                  <a:pt x="764" y="1430"/>
                  <a:pt x="793" y="1408"/>
                </a:cubicBezTo>
                <a:cubicBezTo>
                  <a:pt x="842" y="1369"/>
                  <a:pt x="917" y="1394"/>
                  <a:pt x="979" y="1390"/>
                </a:cubicBezTo>
                <a:cubicBezTo>
                  <a:pt x="1065" y="1362"/>
                  <a:pt x="1152" y="1349"/>
                  <a:pt x="1239" y="1325"/>
                </a:cubicBezTo>
                <a:cubicBezTo>
                  <a:pt x="1320" y="1303"/>
                  <a:pt x="1399" y="1279"/>
                  <a:pt x="1481" y="1260"/>
                </a:cubicBezTo>
                <a:cubicBezTo>
                  <a:pt x="1518" y="1222"/>
                  <a:pt x="1523" y="1236"/>
                  <a:pt x="1564" y="1213"/>
                </a:cubicBezTo>
                <a:cubicBezTo>
                  <a:pt x="1584" y="1202"/>
                  <a:pt x="1600" y="1186"/>
                  <a:pt x="1620" y="1176"/>
                </a:cubicBezTo>
                <a:cubicBezTo>
                  <a:pt x="1632" y="1170"/>
                  <a:pt x="1645" y="1164"/>
                  <a:pt x="1657" y="1158"/>
                </a:cubicBezTo>
                <a:cubicBezTo>
                  <a:pt x="1702" y="1113"/>
                  <a:pt x="1743" y="1063"/>
                  <a:pt x="1796" y="1028"/>
                </a:cubicBezTo>
                <a:cubicBezTo>
                  <a:pt x="1861" y="932"/>
                  <a:pt x="1810" y="800"/>
                  <a:pt x="1750" y="712"/>
                </a:cubicBezTo>
                <a:cubicBezTo>
                  <a:pt x="1736" y="667"/>
                  <a:pt x="1720" y="634"/>
                  <a:pt x="1676" y="619"/>
                </a:cubicBezTo>
                <a:cubicBezTo>
                  <a:pt x="1656" y="605"/>
                  <a:pt x="1634" y="593"/>
                  <a:pt x="1620" y="572"/>
                </a:cubicBezTo>
                <a:cubicBezTo>
                  <a:pt x="1585" y="519"/>
                  <a:pt x="1645" y="566"/>
                  <a:pt x="1583" y="526"/>
                </a:cubicBezTo>
                <a:cubicBezTo>
                  <a:pt x="1560" y="481"/>
                  <a:pt x="1541" y="442"/>
                  <a:pt x="1499" y="414"/>
                </a:cubicBezTo>
                <a:cubicBezTo>
                  <a:pt x="1480" y="356"/>
                  <a:pt x="1469" y="328"/>
                  <a:pt x="1425" y="284"/>
                </a:cubicBezTo>
                <a:cubicBezTo>
                  <a:pt x="1406" y="230"/>
                  <a:pt x="1350" y="182"/>
                  <a:pt x="1295" y="164"/>
                </a:cubicBezTo>
                <a:cubicBezTo>
                  <a:pt x="1263" y="117"/>
                  <a:pt x="1219" y="118"/>
                  <a:pt x="1174" y="89"/>
                </a:cubicBezTo>
                <a:cubicBezTo>
                  <a:pt x="1161" y="81"/>
                  <a:pt x="1151" y="68"/>
                  <a:pt x="1137" y="61"/>
                </a:cubicBezTo>
                <a:cubicBezTo>
                  <a:pt x="1119" y="52"/>
                  <a:pt x="1081" y="43"/>
                  <a:pt x="1081" y="43"/>
                </a:cubicBezTo>
                <a:cubicBezTo>
                  <a:pt x="1018" y="0"/>
                  <a:pt x="1050" y="13"/>
                  <a:pt x="914" y="33"/>
                </a:cubicBezTo>
                <a:cubicBezTo>
                  <a:pt x="894" y="36"/>
                  <a:pt x="877" y="46"/>
                  <a:pt x="858" y="52"/>
                </a:cubicBezTo>
                <a:cubicBezTo>
                  <a:pt x="849" y="55"/>
                  <a:pt x="830" y="61"/>
                  <a:pt x="830" y="61"/>
                </a:cubicBezTo>
                <a:cubicBezTo>
                  <a:pt x="806" y="77"/>
                  <a:pt x="795" y="80"/>
                  <a:pt x="784" y="108"/>
                </a:cubicBezTo>
                <a:cubicBezTo>
                  <a:pt x="761" y="169"/>
                  <a:pt x="766" y="161"/>
                  <a:pt x="784" y="145"/>
                </a:cubicBezTo>
                <a:close/>
              </a:path>
            </a:pathLst>
          </a:custGeom>
          <a:noFill/>
          <a:ln w="9525" cap="flat" cmpd="sng">
            <a:solidFill>
              <a:schemeClr val="tx1"/>
            </a:solidFill>
            <a:prstDash val="solid"/>
            <a:round/>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软边距分类器</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51</a:t>
            </a:fld>
            <a:endParaRPr lang="en-US" dirty="0"/>
          </a:p>
        </p:txBody>
      </p:sp>
      <p:sp>
        <p:nvSpPr>
          <p:cNvPr id="7" name="Rectangle 4"/>
          <p:cNvSpPr>
            <a:spLocks noChangeArrowheads="1"/>
          </p:cNvSpPr>
          <p:nvPr/>
        </p:nvSpPr>
        <p:spPr bwMode="auto">
          <a:xfrm>
            <a:off x="1568903" y="1408566"/>
            <a:ext cx="8761640" cy="461665"/>
          </a:xfrm>
          <a:prstGeom prst="rect">
            <a:avLst/>
          </a:prstGeom>
          <a:noFill/>
          <a:ln w="9525" algn="ctr">
            <a:noFill/>
            <a:miter lim="800000"/>
            <a:headEnd/>
            <a:tailEnd/>
          </a:ln>
        </p:spPr>
        <p:txBody>
          <a:bodyPr wrap="square">
            <a:spAutoFit/>
          </a:bodyPr>
          <a:lstStyle/>
          <a:p>
            <a:pPr algn="ctr"/>
            <a:r>
              <a:rPr lang="zh-CN" altLang="en-US" sz="2400" dirty="0">
                <a:solidFill>
                  <a:srgbClr val="000000"/>
                </a:solidFill>
              </a:rPr>
              <a:t>添加</a:t>
            </a:r>
            <a:r>
              <a:rPr lang="zh-CN" altLang="en-US" sz="2400" i="1" dirty="0">
                <a:solidFill>
                  <a:srgbClr val="000000"/>
                </a:solidFill>
              </a:rPr>
              <a:t>松弛变量</a:t>
            </a:r>
            <a:r>
              <a:rPr lang="en-US" altLang="zh-CN" sz="2400" dirty="0">
                <a:solidFill>
                  <a:srgbClr val="000000"/>
                </a:solidFill>
              </a:rPr>
              <a:t> </a:t>
            </a:r>
            <a:r>
              <a:rPr lang="el-GR" altLang="zh-CN" sz="2400" i="1" dirty="0">
                <a:solidFill>
                  <a:srgbClr val="000000"/>
                </a:solidFill>
              </a:rPr>
              <a:t>ξ</a:t>
            </a:r>
            <a:r>
              <a:rPr lang="en-US" altLang="zh-CN" sz="2400" i="1" dirty="0" err="1">
                <a:solidFill>
                  <a:srgbClr val="000000"/>
                </a:solidFill>
              </a:rPr>
              <a:t>i</a:t>
            </a:r>
            <a:r>
              <a:rPr lang="zh-CN" altLang="en-US" sz="2400" dirty="0">
                <a:solidFill>
                  <a:srgbClr val="000000"/>
                </a:solidFill>
              </a:rPr>
              <a:t>以允许对困难或带噪声的示例进行错误分类。</a:t>
            </a:r>
            <a:endParaRPr lang="en-US" altLang="zh-CN" sz="2400" dirty="0">
              <a:solidFill>
                <a:srgbClr val="000000"/>
              </a:solidFill>
            </a:endParaRPr>
          </a:p>
        </p:txBody>
      </p:sp>
      <p:grpSp>
        <p:nvGrpSpPr>
          <p:cNvPr id="8" name="Group 34"/>
          <p:cNvGrpSpPr>
            <a:grpSpLocks/>
          </p:cNvGrpSpPr>
          <p:nvPr/>
        </p:nvGrpSpPr>
        <p:grpSpPr bwMode="auto">
          <a:xfrm>
            <a:off x="1426028" y="2797628"/>
            <a:ext cx="4067175" cy="2452688"/>
            <a:chOff x="107" y="516"/>
            <a:chExt cx="2562" cy="1545"/>
          </a:xfrm>
        </p:grpSpPr>
        <p:sp>
          <p:nvSpPr>
            <p:cNvPr id="9" name="Line 5"/>
            <p:cNvSpPr>
              <a:spLocks noChangeShapeType="1"/>
            </p:cNvSpPr>
            <p:nvPr/>
          </p:nvSpPr>
          <p:spPr bwMode="auto">
            <a:xfrm rot="-1599335">
              <a:off x="543" y="1055"/>
              <a:ext cx="1872" cy="0"/>
            </a:xfrm>
            <a:prstGeom prst="line">
              <a:avLst/>
            </a:prstGeom>
            <a:noFill/>
            <a:ln w="12700">
              <a:solidFill>
                <a:schemeClr val="hlink"/>
              </a:solidFill>
              <a:round/>
              <a:headEnd/>
              <a:tailEnd/>
            </a:ln>
          </p:spPr>
          <p:txBody>
            <a:bodyPr>
              <a:spAutoFit/>
            </a:bodyPr>
            <a:lstStyle/>
            <a:p>
              <a:endParaRPr lang="zh-CN" altLang="en-US"/>
            </a:p>
          </p:txBody>
        </p:sp>
        <p:sp>
          <p:nvSpPr>
            <p:cNvPr id="10" name="Line 6"/>
            <p:cNvSpPr>
              <a:spLocks noChangeShapeType="1"/>
            </p:cNvSpPr>
            <p:nvPr/>
          </p:nvSpPr>
          <p:spPr bwMode="auto">
            <a:xfrm rot="-1599335">
              <a:off x="635" y="1238"/>
              <a:ext cx="1872" cy="0"/>
            </a:xfrm>
            <a:prstGeom prst="line">
              <a:avLst/>
            </a:prstGeom>
            <a:noFill/>
            <a:ln w="12700">
              <a:solidFill>
                <a:schemeClr val="tx1"/>
              </a:solidFill>
              <a:round/>
              <a:headEnd/>
              <a:tailEnd/>
            </a:ln>
          </p:spPr>
          <p:txBody>
            <a:bodyPr>
              <a:spAutoFit/>
            </a:bodyPr>
            <a:lstStyle/>
            <a:p>
              <a:endParaRPr lang="zh-CN" altLang="en-US"/>
            </a:p>
          </p:txBody>
        </p:sp>
        <p:sp>
          <p:nvSpPr>
            <p:cNvPr id="11" name="Line 7"/>
            <p:cNvSpPr>
              <a:spLocks noChangeShapeType="1"/>
            </p:cNvSpPr>
            <p:nvPr/>
          </p:nvSpPr>
          <p:spPr bwMode="auto">
            <a:xfrm rot="-1599335">
              <a:off x="726" y="1420"/>
              <a:ext cx="1872" cy="0"/>
            </a:xfrm>
            <a:prstGeom prst="line">
              <a:avLst/>
            </a:prstGeom>
            <a:noFill/>
            <a:ln w="12700">
              <a:solidFill>
                <a:schemeClr val="folHlink"/>
              </a:solidFill>
              <a:round/>
              <a:headEnd/>
              <a:tailEnd/>
            </a:ln>
          </p:spPr>
          <p:txBody>
            <a:bodyPr>
              <a:spAutoFit/>
            </a:bodyPr>
            <a:lstStyle/>
            <a:p>
              <a:endParaRPr lang="zh-CN" altLang="en-US"/>
            </a:p>
          </p:txBody>
        </p:sp>
        <p:sp>
          <p:nvSpPr>
            <p:cNvPr id="12" name="Text Box 8"/>
            <p:cNvSpPr txBox="1">
              <a:spLocks noChangeArrowheads="1"/>
            </p:cNvSpPr>
            <p:nvPr/>
          </p:nvSpPr>
          <p:spPr bwMode="auto">
            <a:xfrm rot="19822108">
              <a:off x="107" y="1514"/>
              <a:ext cx="624" cy="192"/>
            </a:xfrm>
            <a:prstGeom prst="rect">
              <a:avLst/>
            </a:prstGeom>
            <a:noFill/>
            <a:ln w="19050" algn="ctr">
              <a:noFill/>
              <a:miter lim="800000"/>
              <a:headEnd/>
              <a:tailEnd/>
            </a:ln>
          </p:spPr>
          <p:txBody>
            <a:bodyPr>
              <a:spAutoFit/>
            </a:bodyPr>
            <a:lstStyle/>
            <a:p>
              <a:pPr marL="342900" indent="-342900" algn="ctr" eaLnBrk="1" hangingPunct="1">
                <a:spcBef>
                  <a:spcPct val="50000"/>
                </a:spcBef>
                <a:buClr>
                  <a:srgbClr val="000000"/>
                </a:buClr>
              </a:pPr>
              <a:r>
                <a:rPr lang="en-US" altLang="zh-CN">
                  <a:solidFill>
                    <a:srgbClr val="996600"/>
                  </a:solidFill>
                  <a:latin typeface="Tahoma" pitchFamily="34" charset="0"/>
                </a:rPr>
                <a:t>wx+b=1</a:t>
              </a:r>
            </a:p>
          </p:txBody>
        </p:sp>
        <p:sp>
          <p:nvSpPr>
            <p:cNvPr id="13" name="Text Box 9"/>
            <p:cNvSpPr txBox="1">
              <a:spLocks noChangeArrowheads="1"/>
            </p:cNvSpPr>
            <p:nvPr/>
          </p:nvSpPr>
          <p:spPr bwMode="auto">
            <a:xfrm rot="19822108">
              <a:off x="204" y="1684"/>
              <a:ext cx="624" cy="192"/>
            </a:xfrm>
            <a:prstGeom prst="rect">
              <a:avLst/>
            </a:prstGeom>
            <a:noFill/>
            <a:ln w="19050" algn="ctr">
              <a:noFill/>
              <a:miter lim="800000"/>
              <a:headEnd/>
              <a:tailEnd/>
            </a:ln>
          </p:spPr>
          <p:txBody>
            <a:bodyPr>
              <a:spAutoFit/>
            </a:bodyPr>
            <a:lstStyle/>
            <a:p>
              <a:pPr marL="342900" indent="-342900" algn="ctr" eaLnBrk="1" hangingPunct="1">
                <a:spcBef>
                  <a:spcPct val="50000"/>
                </a:spcBef>
                <a:buClr>
                  <a:srgbClr val="000000"/>
                </a:buClr>
              </a:pPr>
              <a:r>
                <a:rPr lang="en-US" altLang="zh-CN">
                  <a:solidFill>
                    <a:srgbClr val="000000"/>
                  </a:solidFill>
                  <a:latin typeface="Tahoma" pitchFamily="34" charset="0"/>
                </a:rPr>
                <a:t>wx+b=0</a:t>
              </a:r>
            </a:p>
          </p:txBody>
        </p:sp>
        <p:sp>
          <p:nvSpPr>
            <p:cNvPr id="14" name="Text Box 10"/>
            <p:cNvSpPr txBox="1">
              <a:spLocks noChangeArrowheads="1"/>
            </p:cNvSpPr>
            <p:nvPr/>
          </p:nvSpPr>
          <p:spPr bwMode="auto">
            <a:xfrm rot="19822108">
              <a:off x="299" y="1838"/>
              <a:ext cx="624" cy="192"/>
            </a:xfrm>
            <a:prstGeom prst="rect">
              <a:avLst/>
            </a:prstGeom>
            <a:noFill/>
            <a:ln w="19050" algn="ctr">
              <a:noFill/>
              <a:miter lim="800000"/>
              <a:headEnd/>
              <a:tailEnd/>
            </a:ln>
          </p:spPr>
          <p:txBody>
            <a:bodyPr>
              <a:spAutoFit/>
            </a:bodyPr>
            <a:lstStyle/>
            <a:p>
              <a:pPr marL="342900" indent="-342900" algn="ctr" eaLnBrk="1" hangingPunct="1">
                <a:spcBef>
                  <a:spcPct val="50000"/>
                </a:spcBef>
                <a:buClr>
                  <a:srgbClr val="000000"/>
                </a:buClr>
              </a:pPr>
              <a:r>
                <a:rPr lang="en-US" altLang="zh-CN">
                  <a:solidFill>
                    <a:srgbClr val="AFBF39"/>
                  </a:solidFill>
                  <a:latin typeface="Tahoma" pitchFamily="34" charset="0"/>
                </a:rPr>
                <a:t>wx+b=-1</a:t>
              </a:r>
            </a:p>
          </p:txBody>
        </p:sp>
        <p:sp>
          <p:nvSpPr>
            <p:cNvPr id="15" name="Oval 11"/>
            <p:cNvSpPr>
              <a:spLocks noChangeArrowheads="1"/>
            </p:cNvSpPr>
            <p:nvPr/>
          </p:nvSpPr>
          <p:spPr bwMode="auto">
            <a:xfrm>
              <a:off x="2491" y="1462"/>
              <a:ext cx="48" cy="48"/>
            </a:xfrm>
            <a:prstGeom prst="ellipse">
              <a:avLst/>
            </a:prstGeom>
            <a:noFill/>
            <a:ln w="19050" algn="ctr">
              <a:solidFill>
                <a:schemeClr val="tx2"/>
              </a:solidFill>
              <a:round/>
              <a:headEnd/>
              <a:tailEnd/>
            </a:ln>
          </p:spPr>
          <p:txBody>
            <a:bodyPr wrap="none" anchor="ctr">
              <a:spAutoFit/>
            </a:bodyPr>
            <a:lstStyle/>
            <a:p>
              <a:pPr algn="ctr" eaLnBrk="1" hangingPunct="1"/>
              <a:endParaRPr lang="zh-CN" altLang="en-US" sz="1800">
                <a:solidFill>
                  <a:srgbClr val="000000"/>
                </a:solidFill>
                <a:latin typeface="Arial" pitchFamily="34" charset="0"/>
              </a:endParaRPr>
            </a:p>
          </p:txBody>
        </p:sp>
        <p:sp>
          <p:nvSpPr>
            <p:cNvPr id="16" name="Oval 12"/>
            <p:cNvSpPr>
              <a:spLocks noChangeArrowheads="1"/>
            </p:cNvSpPr>
            <p:nvPr/>
          </p:nvSpPr>
          <p:spPr bwMode="auto">
            <a:xfrm>
              <a:off x="992" y="713"/>
              <a:ext cx="48" cy="48"/>
            </a:xfrm>
            <a:prstGeom prst="ellipse">
              <a:avLst/>
            </a:prstGeom>
            <a:solidFill>
              <a:schemeClr val="hlink"/>
            </a:solidFill>
            <a:ln w="19050" algn="ctr">
              <a:solidFill>
                <a:schemeClr val="tx1"/>
              </a:solidFill>
              <a:round/>
              <a:headEnd/>
              <a:tailEnd/>
            </a:ln>
          </p:spPr>
          <p:txBody>
            <a:bodyPr wrap="none" anchor="ctr">
              <a:spAutoFit/>
            </a:bodyPr>
            <a:lstStyle/>
            <a:p>
              <a:pPr algn="ctr" eaLnBrk="1" hangingPunct="1"/>
              <a:endParaRPr lang="zh-CN" altLang="en-US" sz="1800">
                <a:solidFill>
                  <a:srgbClr val="000000"/>
                </a:solidFill>
                <a:latin typeface="Arial" pitchFamily="34" charset="0"/>
              </a:endParaRPr>
            </a:p>
          </p:txBody>
        </p:sp>
        <p:sp>
          <p:nvSpPr>
            <p:cNvPr id="17" name="Oval 13"/>
            <p:cNvSpPr>
              <a:spLocks noChangeArrowheads="1"/>
            </p:cNvSpPr>
            <p:nvPr/>
          </p:nvSpPr>
          <p:spPr bwMode="auto">
            <a:xfrm>
              <a:off x="445" y="632"/>
              <a:ext cx="48" cy="48"/>
            </a:xfrm>
            <a:prstGeom prst="ellipse">
              <a:avLst/>
            </a:prstGeom>
            <a:solidFill>
              <a:schemeClr val="hlink"/>
            </a:solidFill>
            <a:ln w="19050" algn="ctr">
              <a:solidFill>
                <a:schemeClr val="tx1"/>
              </a:solidFill>
              <a:round/>
              <a:headEnd/>
              <a:tailEnd/>
            </a:ln>
          </p:spPr>
          <p:txBody>
            <a:bodyPr wrap="none" anchor="ctr">
              <a:spAutoFit/>
            </a:bodyPr>
            <a:lstStyle/>
            <a:p>
              <a:pPr algn="ctr" eaLnBrk="1" hangingPunct="1"/>
              <a:endParaRPr lang="zh-CN" altLang="en-US" sz="1800">
                <a:solidFill>
                  <a:srgbClr val="000000"/>
                </a:solidFill>
                <a:latin typeface="Arial" pitchFamily="34" charset="0"/>
              </a:endParaRPr>
            </a:p>
          </p:txBody>
        </p:sp>
        <p:sp>
          <p:nvSpPr>
            <p:cNvPr id="18" name="Oval 14"/>
            <p:cNvSpPr>
              <a:spLocks noChangeArrowheads="1"/>
            </p:cNvSpPr>
            <p:nvPr/>
          </p:nvSpPr>
          <p:spPr bwMode="auto">
            <a:xfrm>
              <a:off x="912" y="1296"/>
              <a:ext cx="48" cy="48"/>
            </a:xfrm>
            <a:prstGeom prst="ellipse">
              <a:avLst/>
            </a:prstGeom>
            <a:solidFill>
              <a:schemeClr val="hlink"/>
            </a:solidFill>
            <a:ln w="19050" algn="ctr">
              <a:solidFill>
                <a:schemeClr val="tx1"/>
              </a:solidFill>
              <a:round/>
              <a:headEnd/>
              <a:tailEnd/>
            </a:ln>
          </p:spPr>
          <p:txBody>
            <a:bodyPr wrap="none" anchor="ctr">
              <a:spAutoFit/>
            </a:bodyPr>
            <a:lstStyle/>
            <a:p>
              <a:pPr algn="ctr" eaLnBrk="1" hangingPunct="1"/>
              <a:endParaRPr lang="zh-CN" altLang="en-US" sz="1800">
                <a:solidFill>
                  <a:srgbClr val="000000"/>
                </a:solidFill>
                <a:latin typeface="Arial" pitchFamily="34" charset="0"/>
              </a:endParaRPr>
            </a:p>
          </p:txBody>
        </p:sp>
        <p:sp>
          <p:nvSpPr>
            <p:cNvPr id="19" name="Oval 15"/>
            <p:cNvSpPr>
              <a:spLocks noChangeArrowheads="1"/>
            </p:cNvSpPr>
            <p:nvPr/>
          </p:nvSpPr>
          <p:spPr bwMode="auto">
            <a:xfrm>
              <a:off x="601" y="824"/>
              <a:ext cx="48" cy="48"/>
            </a:xfrm>
            <a:prstGeom prst="ellipse">
              <a:avLst/>
            </a:prstGeom>
            <a:solidFill>
              <a:schemeClr val="hlink"/>
            </a:solidFill>
            <a:ln w="19050" algn="ctr">
              <a:solidFill>
                <a:schemeClr val="tx1"/>
              </a:solidFill>
              <a:round/>
              <a:headEnd/>
              <a:tailEnd/>
            </a:ln>
          </p:spPr>
          <p:txBody>
            <a:bodyPr wrap="none" anchor="ctr">
              <a:spAutoFit/>
            </a:bodyPr>
            <a:lstStyle/>
            <a:p>
              <a:pPr algn="ctr" eaLnBrk="1" hangingPunct="1"/>
              <a:endParaRPr lang="zh-CN" altLang="en-US" sz="1800">
                <a:solidFill>
                  <a:srgbClr val="000000"/>
                </a:solidFill>
                <a:latin typeface="Arial" pitchFamily="34" charset="0"/>
              </a:endParaRPr>
            </a:p>
          </p:txBody>
        </p:sp>
        <p:sp>
          <p:nvSpPr>
            <p:cNvPr id="20" name="Oval 16"/>
            <p:cNvSpPr>
              <a:spLocks noChangeArrowheads="1"/>
            </p:cNvSpPr>
            <p:nvPr/>
          </p:nvSpPr>
          <p:spPr bwMode="auto">
            <a:xfrm>
              <a:off x="364" y="1319"/>
              <a:ext cx="48" cy="48"/>
            </a:xfrm>
            <a:prstGeom prst="ellipse">
              <a:avLst/>
            </a:prstGeom>
            <a:solidFill>
              <a:schemeClr val="hlink"/>
            </a:solidFill>
            <a:ln w="19050" algn="ctr">
              <a:solidFill>
                <a:schemeClr val="tx1"/>
              </a:solidFill>
              <a:round/>
              <a:headEnd/>
              <a:tailEnd/>
            </a:ln>
          </p:spPr>
          <p:txBody>
            <a:bodyPr wrap="none" anchor="ctr">
              <a:spAutoFit/>
            </a:bodyPr>
            <a:lstStyle/>
            <a:p>
              <a:pPr algn="ctr" eaLnBrk="1" hangingPunct="1"/>
              <a:endParaRPr lang="zh-CN" altLang="en-US" sz="1800">
                <a:solidFill>
                  <a:srgbClr val="000000"/>
                </a:solidFill>
                <a:latin typeface="Arial" pitchFamily="34" charset="0"/>
              </a:endParaRPr>
            </a:p>
          </p:txBody>
        </p:sp>
        <p:sp>
          <p:nvSpPr>
            <p:cNvPr id="21" name="Oval 17"/>
            <p:cNvSpPr>
              <a:spLocks noChangeArrowheads="1"/>
            </p:cNvSpPr>
            <p:nvPr/>
          </p:nvSpPr>
          <p:spPr bwMode="auto">
            <a:xfrm>
              <a:off x="1974" y="765"/>
              <a:ext cx="48" cy="48"/>
            </a:xfrm>
            <a:prstGeom prst="ellipse">
              <a:avLst/>
            </a:prstGeom>
            <a:solidFill>
              <a:schemeClr val="hlink"/>
            </a:solidFill>
            <a:ln w="19050" algn="ctr">
              <a:solidFill>
                <a:schemeClr val="tx1"/>
              </a:solidFill>
              <a:round/>
              <a:headEnd/>
              <a:tailEnd/>
            </a:ln>
          </p:spPr>
          <p:txBody>
            <a:bodyPr wrap="none" anchor="ctr">
              <a:spAutoFit/>
            </a:bodyPr>
            <a:lstStyle/>
            <a:p>
              <a:pPr algn="ctr" eaLnBrk="1" hangingPunct="1"/>
              <a:endParaRPr lang="zh-CN" altLang="en-US" sz="1800">
                <a:solidFill>
                  <a:srgbClr val="000000"/>
                </a:solidFill>
                <a:latin typeface="Arial" pitchFamily="34" charset="0"/>
              </a:endParaRPr>
            </a:p>
          </p:txBody>
        </p:sp>
        <p:sp>
          <p:nvSpPr>
            <p:cNvPr id="22" name="Oval 18"/>
            <p:cNvSpPr>
              <a:spLocks noChangeArrowheads="1"/>
            </p:cNvSpPr>
            <p:nvPr/>
          </p:nvSpPr>
          <p:spPr bwMode="auto">
            <a:xfrm>
              <a:off x="1756" y="1339"/>
              <a:ext cx="48" cy="48"/>
            </a:xfrm>
            <a:prstGeom prst="ellipse">
              <a:avLst/>
            </a:prstGeom>
            <a:noFill/>
            <a:ln w="19050" algn="ctr">
              <a:solidFill>
                <a:schemeClr val="tx2"/>
              </a:solidFill>
              <a:round/>
              <a:headEnd/>
              <a:tailEnd/>
            </a:ln>
          </p:spPr>
          <p:txBody>
            <a:bodyPr wrap="none" anchor="ctr">
              <a:spAutoFit/>
            </a:bodyPr>
            <a:lstStyle/>
            <a:p>
              <a:pPr algn="ctr" eaLnBrk="1" hangingPunct="1"/>
              <a:endParaRPr lang="zh-CN" altLang="en-US" sz="1800">
                <a:solidFill>
                  <a:srgbClr val="000000"/>
                </a:solidFill>
                <a:latin typeface="Arial" pitchFamily="34" charset="0"/>
              </a:endParaRPr>
            </a:p>
          </p:txBody>
        </p:sp>
        <p:sp>
          <p:nvSpPr>
            <p:cNvPr id="23" name="Oval 19"/>
            <p:cNvSpPr>
              <a:spLocks noChangeArrowheads="1"/>
            </p:cNvSpPr>
            <p:nvPr/>
          </p:nvSpPr>
          <p:spPr bwMode="auto">
            <a:xfrm>
              <a:off x="2200" y="1490"/>
              <a:ext cx="48" cy="48"/>
            </a:xfrm>
            <a:prstGeom prst="ellipse">
              <a:avLst/>
            </a:prstGeom>
            <a:noFill/>
            <a:ln w="19050" algn="ctr">
              <a:solidFill>
                <a:schemeClr val="tx2"/>
              </a:solidFill>
              <a:round/>
              <a:headEnd/>
              <a:tailEnd/>
            </a:ln>
          </p:spPr>
          <p:txBody>
            <a:bodyPr wrap="none" anchor="ctr">
              <a:spAutoFit/>
            </a:bodyPr>
            <a:lstStyle/>
            <a:p>
              <a:pPr algn="ctr" eaLnBrk="1" hangingPunct="1"/>
              <a:endParaRPr lang="zh-CN" altLang="en-US" sz="1800">
                <a:solidFill>
                  <a:srgbClr val="000000"/>
                </a:solidFill>
                <a:latin typeface="Arial" pitchFamily="34" charset="0"/>
              </a:endParaRPr>
            </a:p>
          </p:txBody>
        </p:sp>
        <p:sp>
          <p:nvSpPr>
            <p:cNvPr id="24" name="Oval 20"/>
            <p:cNvSpPr>
              <a:spLocks noChangeArrowheads="1"/>
            </p:cNvSpPr>
            <p:nvPr/>
          </p:nvSpPr>
          <p:spPr bwMode="auto">
            <a:xfrm>
              <a:off x="942" y="1929"/>
              <a:ext cx="48" cy="48"/>
            </a:xfrm>
            <a:prstGeom prst="ellipse">
              <a:avLst/>
            </a:prstGeom>
            <a:noFill/>
            <a:ln w="19050" algn="ctr">
              <a:solidFill>
                <a:schemeClr val="tx2"/>
              </a:solidFill>
              <a:round/>
              <a:headEnd/>
              <a:tailEnd/>
            </a:ln>
          </p:spPr>
          <p:txBody>
            <a:bodyPr wrap="none" anchor="ctr">
              <a:spAutoFit/>
            </a:bodyPr>
            <a:lstStyle/>
            <a:p>
              <a:pPr algn="ctr" eaLnBrk="1" hangingPunct="1"/>
              <a:endParaRPr lang="zh-CN" altLang="en-US" sz="1800">
                <a:solidFill>
                  <a:srgbClr val="000000"/>
                </a:solidFill>
                <a:latin typeface="Arial" pitchFamily="34" charset="0"/>
              </a:endParaRPr>
            </a:p>
          </p:txBody>
        </p:sp>
        <p:sp>
          <p:nvSpPr>
            <p:cNvPr id="25" name="Oval 21"/>
            <p:cNvSpPr>
              <a:spLocks noChangeArrowheads="1"/>
            </p:cNvSpPr>
            <p:nvPr/>
          </p:nvSpPr>
          <p:spPr bwMode="auto">
            <a:xfrm>
              <a:off x="1529" y="1901"/>
              <a:ext cx="48" cy="48"/>
            </a:xfrm>
            <a:prstGeom prst="ellipse">
              <a:avLst/>
            </a:prstGeom>
            <a:noFill/>
            <a:ln w="19050" algn="ctr">
              <a:solidFill>
                <a:schemeClr val="tx2"/>
              </a:solidFill>
              <a:round/>
              <a:headEnd/>
              <a:tailEnd/>
            </a:ln>
          </p:spPr>
          <p:txBody>
            <a:bodyPr wrap="none" anchor="ctr">
              <a:spAutoFit/>
            </a:bodyPr>
            <a:lstStyle/>
            <a:p>
              <a:pPr algn="ctr" eaLnBrk="1" hangingPunct="1"/>
              <a:endParaRPr lang="zh-CN" altLang="en-US" sz="1800">
                <a:solidFill>
                  <a:srgbClr val="000000"/>
                </a:solidFill>
                <a:latin typeface="Arial" pitchFamily="34" charset="0"/>
              </a:endParaRPr>
            </a:p>
          </p:txBody>
        </p:sp>
        <p:sp>
          <p:nvSpPr>
            <p:cNvPr id="26" name="Oval 22"/>
            <p:cNvSpPr>
              <a:spLocks noChangeArrowheads="1"/>
            </p:cNvSpPr>
            <p:nvPr/>
          </p:nvSpPr>
          <p:spPr bwMode="auto">
            <a:xfrm>
              <a:off x="2621" y="1319"/>
              <a:ext cx="48" cy="48"/>
            </a:xfrm>
            <a:prstGeom prst="ellipse">
              <a:avLst/>
            </a:prstGeom>
            <a:noFill/>
            <a:ln w="19050" algn="ctr">
              <a:solidFill>
                <a:schemeClr val="tx2"/>
              </a:solidFill>
              <a:round/>
              <a:headEnd/>
              <a:tailEnd/>
            </a:ln>
          </p:spPr>
          <p:txBody>
            <a:bodyPr wrap="none" anchor="ctr">
              <a:spAutoFit/>
            </a:bodyPr>
            <a:lstStyle/>
            <a:p>
              <a:pPr algn="ctr" eaLnBrk="1" hangingPunct="1"/>
              <a:endParaRPr lang="zh-CN" altLang="en-US" sz="1800">
                <a:solidFill>
                  <a:srgbClr val="000000"/>
                </a:solidFill>
                <a:latin typeface="Arial" pitchFamily="34" charset="0"/>
              </a:endParaRPr>
            </a:p>
          </p:txBody>
        </p:sp>
        <p:sp>
          <p:nvSpPr>
            <p:cNvPr id="27" name="Oval 23"/>
            <p:cNvSpPr>
              <a:spLocks noChangeArrowheads="1"/>
            </p:cNvSpPr>
            <p:nvPr/>
          </p:nvSpPr>
          <p:spPr bwMode="auto">
            <a:xfrm>
              <a:off x="720" y="672"/>
              <a:ext cx="48" cy="48"/>
            </a:xfrm>
            <a:prstGeom prst="ellipse">
              <a:avLst/>
            </a:prstGeom>
            <a:noFill/>
            <a:ln w="19050" algn="ctr">
              <a:solidFill>
                <a:schemeClr val="tx2"/>
              </a:solidFill>
              <a:round/>
              <a:headEnd/>
              <a:tailEnd/>
            </a:ln>
          </p:spPr>
          <p:txBody>
            <a:bodyPr wrap="none" anchor="ctr">
              <a:spAutoFit/>
            </a:bodyPr>
            <a:lstStyle/>
            <a:p>
              <a:pPr algn="ctr" eaLnBrk="1" hangingPunct="1"/>
              <a:endParaRPr lang="zh-CN" altLang="en-US" sz="1800">
                <a:solidFill>
                  <a:srgbClr val="000000"/>
                </a:solidFill>
                <a:latin typeface="Arial" pitchFamily="34" charset="0"/>
              </a:endParaRPr>
            </a:p>
          </p:txBody>
        </p:sp>
        <p:sp>
          <p:nvSpPr>
            <p:cNvPr id="28" name="Oval 24"/>
            <p:cNvSpPr>
              <a:spLocks noChangeArrowheads="1"/>
            </p:cNvSpPr>
            <p:nvPr/>
          </p:nvSpPr>
          <p:spPr bwMode="auto">
            <a:xfrm>
              <a:off x="1834" y="2013"/>
              <a:ext cx="48" cy="48"/>
            </a:xfrm>
            <a:prstGeom prst="ellipse">
              <a:avLst/>
            </a:prstGeom>
            <a:solidFill>
              <a:schemeClr val="hlink"/>
            </a:solidFill>
            <a:ln w="19050" algn="ctr">
              <a:solidFill>
                <a:schemeClr val="tx1"/>
              </a:solidFill>
              <a:round/>
              <a:headEnd/>
              <a:tailEnd/>
            </a:ln>
          </p:spPr>
          <p:txBody>
            <a:bodyPr wrap="none" anchor="ctr">
              <a:spAutoFit/>
            </a:bodyPr>
            <a:lstStyle/>
            <a:p>
              <a:pPr algn="ctr" eaLnBrk="1" hangingPunct="1"/>
              <a:endParaRPr lang="zh-CN" altLang="en-US" sz="1800">
                <a:solidFill>
                  <a:srgbClr val="000000"/>
                </a:solidFill>
                <a:latin typeface="Arial" pitchFamily="34" charset="0"/>
              </a:endParaRPr>
            </a:p>
          </p:txBody>
        </p:sp>
        <p:sp>
          <p:nvSpPr>
            <p:cNvPr id="29" name="Line 25"/>
            <p:cNvSpPr>
              <a:spLocks noChangeShapeType="1"/>
            </p:cNvSpPr>
            <p:nvPr/>
          </p:nvSpPr>
          <p:spPr bwMode="auto">
            <a:xfrm flipH="1" flipV="1">
              <a:off x="1387" y="1094"/>
              <a:ext cx="467" cy="944"/>
            </a:xfrm>
            <a:prstGeom prst="line">
              <a:avLst/>
            </a:prstGeom>
            <a:noFill/>
            <a:ln w="12700">
              <a:solidFill>
                <a:schemeClr val="hlink"/>
              </a:solidFill>
              <a:round/>
              <a:headEnd/>
              <a:tailEnd/>
            </a:ln>
          </p:spPr>
          <p:txBody>
            <a:bodyPr/>
            <a:lstStyle/>
            <a:p>
              <a:endParaRPr lang="zh-CN" altLang="en-US"/>
            </a:p>
          </p:txBody>
        </p:sp>
        <p:sp>
          <p:nvSpPr>
            <p:cNvPr id="30" name="Text Box 26"/>
            <p:cNvSpPr txBox="1">
              <a:spLocks noChangeArrowheads="1"/>
            </p:cNvSpPr>
            <p:nvPr/>
          </p:nvSpPr>
          <p:spPr bwMode="auto">
            <a:xfrm>
              <a:off x="1780" y="1528"/>
              <a:ext cx="310" cy="288"/>
            </a:xfrm>
            <a:prstGeom prst="rect">
              <a:avLst/>
            </a:prstGeom>
            <a:noFill/>
            <a:ln w="12700" algn="ctr">
              <a:noFill/>
              <a:miter lim="800000"/>
              <a:headEnd/>
              <a:tailEnd/>
            </a:ln>
          </p:spPr>
          <p:txBody>
            <a:bodyPr>
              <a:spAutoFit/>
            </a:bodyPr>
            <a:lstStyle/>
            <a:p>
              <a:pPr marL="342900" indent="-342900" algn="ctr" eaLnBrk="1" hangingPunct="1">
                <a:spcBef>
                  <a:spcPct val="50000"/>
                </a:spcBef>
                <a:buClr>
                  <a:srgbClr val="000000"/>
                </a:buClr>
              </a:pPr>
              <a:r>
                <a:rPr lang="en-US" altLang="zh-CN" sz="2400" i="1">
                  <a:solidFill>
                    <a:srgbClr val="996600"/>
                  </a:solidFill>
                  <a:latin typeface="Symbol" pitchFamily="18" charset="2"/>
                </a:rPr>
                <a:t>e</a:t>
              </a:r>
              <a:r>
                <a:rPr lang="en-US" altLang="zh-CN" sz="2400" i="1" baseline="-25000">
                  <a:solidFill>
                    <a:srgbClr val="996600"/>
                  </a:solidFill>
                  <a:latin typeface="Tahoma" pitchFamily="34" charset="0"/>
                </a:rPr>
                <a:t>7</a:t>
              </a:r>
              <a:r>
                <a:rPr lang="en-US" altLang="zh-CN" sz="2400" i="1">
                  <a:solidFill>
                    <a:srgbClr val="996600"/>
                  </a:solidFill>
                  <a:latin typeface="Tahoma" pitchFamily="34" charset="0"/>
                </a:rPr>
                <a:t> </a:t>
              </a:r>
            </a:p>
          </p:txBody>
        </p:sp>
        <p:sp>
          <p:nvSpPr>
            <p:cNvPr id="31" name="Line 27"/>
            <p:cNvSpPr>
              <a:spLocks noChangeShapeType="1"/>
            </p:cNvSpPr>
            <p:nvPr/>
          </p:nvSpPr>
          <p:spPr bwMode="auto">
            <a:xfrm flipH="1" flipV="1">
              <a:off x="1463" y="1041"/>
              <a:ext cx="473" cy="945"/>
            </a:xfrm>
            <a:prstGeom prst="line">
              <a:avLst/>
            </a:prstGeom>
            <a:noFill/>
            <a:ln w="12700">
              <a:solidFill>
                <a:schemeClr val="hlink"/>
              </a:solidFill>
              <a:prstDash val="dash"/>
              <a:round/>
              <a:headEnd type="triangle" w="med" len="med"/>
              <a:tailEnd type="triangle" w="med" len="med"/>
            </a:ln>
          </p:spPr>
          <p:txBody>
            <a:bodyPr/>
            <a:lstStyle/>
            <a:p>
              <a:endParaRPr lang="zh-CN" altLang="en-US"/>
            </a:p>
          </p:txBody>
        </p:sp>
        <p:sp>
          <p:nvSpPr>
            <p:cNvPr id="32" name="Line 28"/>
            <p:cNvSpPr>
              <a:spLocks noChangeShapeType="1"/>
            </p:cNvSpPr>
            <p:nvPr/>
          </p:nvSpPr>
          <p:spPr bwMode="auto">
            <a:xfrm flipH="1" flipV="1">
              <a:off x="1565" y="605"/>
              <a:ext cx="333" cy="694"/>
            </a:xfrm>
            <a:prstGeom prst="line">
              <a:avLst/>
            </a:prstGeom>
            <a:noFill/>
            <a:ln w="12700">
              <a:solidFill>
                <a:schemeClr val="folHlink"/>
              </a:solidFill>
              <a:round/>
              <a:headEnd/>
              <a:tailEnd/>
            </a:ln>
          </p:spPr>
          <p:txBody>
            <a:bodyPr/>
            <a:lstStyle/>
            <a:p>
              <a:endParaRPr lang="zh-CN" altLang="en-US"/>
            </a:p>
          </p:txBody>
        </p:sp>
        <p:sp>
          <p:nvSpPr>
            <p:cNvPr id="33" name="Text Box 29"/>
            <p:cNvSpPr txBox="1">
              <a:spLocks noChangeArrowheads="1"/>
            </p:cNvSpPr>
            <p:nvPr/>
          </p:nvSpPr>
          <p:spPr bwMode="auto">
            <a:xfrm>
              <a:off x="1652" y="516"/>
              <a:ext cx="436" cy="288"/>
            </a:xfrm>
            <a:prstGeom prst="rect">
              <a:avLst/>
            </a:prstGeom>
            <a:noFill/>
            <a:ln w="12700" algn="ctr">
              <a:noFill/>
              <a:miter lim="800000"/>
              <a:headEnd/>
              <a:tailEnd/>
            </a:ln>
          </p:spPr>
          <p:txBody>
            <a:bodyPr>
              <a:spAutoFit/>
            </a:bodyPr>
            <a:lstStyle/>
            <a:p>
              <a:pPr marL="342900" indent="-342900" algn="ctr" eaLnBrk="1" hangingPunct="1">
                <a:spcBef>
                  <a:spcPct val="50000"/>
                </a:spcBef>
                <a:buClr>
                  <a:srgbClr val="000000"/>
                </a:buClr>
              </a:pPr>
              <a:r>
                <a:rPr lang="en-US" altLang="zh-CN" sz="2400" i="1">
                  <a:solidFill>
                    <a:srgbClr val="AFBF39"/>
                  </a:solidFill>
                  <a:latin typeface="Symbol" pitchFamily="18" charset="2"/>
                </a:rPr>
                <a:t>e</a:t>
              </a:r>
              <a:r>
                <a:rPr lang="en-US" altLang="zh-CN" sz="2400" i="1" baseline="-25000">
                  <a:solidFill>
                    <a:srgbClr val="AFBF39"/>
                  </a:solidFill>
                  <a:latin typeface="Tahoma" pitchFamily="34" charset="0"/>
                </a:rPr>
                <a:t>11</a:t>
              </a:r>
              <a:r>
                <a:rPr lang="en-US" altLang="zh-CN" sz="2400" i="1">
                  <a:solidFill>
                    <a:srgbClr val="AFBF39"/>
                  </a:solidFill>
                  <a:latin typeface="Tahoma" pitchFamily="34" charset="0"/>
                </a:rPr>
                <a:t> </a:t>
              </a:r>
            </a:p>
          </p:txBody>
        </p:sp>
        <p:sp>
          <p:nvSpPr>
            <p:cNvPr id="34" name="Line 30"/>
            <p:cNvSpPr>
              <a:spLocks noChangeShapeType="1"/>
            </p:cNvSpPr>
            <p:nvPr/>
          </p:nvSpPr>
          <p:spPr bwMode="auto">
            <a:xfrm flipH="1" flipV="1">
              <a:off x="1640" y="561"/>
              <a:ext cx="341" cy="724"/>
            </a:xfrm>
            <a:prstGeom prst="line">
              <a:avLst/>
            </a:prstGeom>
            <a:noFill/>
            <a:ln w="12700">
              <a:solidFill>
                <a:schemeClr val="folHlink"/>
              </a:solidFill>
              <a:prstDash val="dash"/>
              <a:round/>
              <a:headEnd type="triangle" w="med" len="med"/>
              <a:tailEnd type="triangle" w="med" len="med"/>
            </a:ln>
          </p:spPr>
          <p:txBody>
            <a:bodyPr/>
            <a:lstStyle/>
            <a:p>
              <a:endParaRPr lang="zh-CN" altLang="en-US"/>
            </a:p>
          </p:txBody>
        </p:sp>
        <p:sp>
          <p:nvSpPr>
            <p:cNvPr id="35" name="Line 31"/>
            <p:cNvSpPr>
              <a:spLocks noChangeShapeType="1"/>
            </p:cNvSpPr>
            <p:nvPr/>
          </p:nvSpPr>
          <p:spPr bwMode="auto">
            <a:xfrm flipH="1" flipV="1">
              <a:off x="760" y="716"/>
              <a:ext cx="444" cy="923"/>
            </a:xfrm>
            <a:prstGeom prst="line">
              <a:avLst/>
            </a:prstGeom>
            <a:noFill/>
            <a:ln w="12700">
              <a:solidFill>
                <a:schemeClr val="folHlink"/>
              </a:solidFill>
              <a:round/>
              <a:headEnd/>
              <a:tailEnd/>
            </a:ln>
          </p:spPr>
          <p:txBody>
            <a:bodyPr/>
            <a:lstStyle/>
            <a:p>
              <a:endParaRPr lang="zh-CN" altLang="en-US"/>
            </a:p>
          </p:txBody>
        </p:sp>
        <p:sp>
          <p:nvSpPr>
            <p:cNvPr id="36" name="Text Box 32"/>
            <p:cNvSpPr txBox="1">
              <a:spLocks noChangeArrowheads="1"/>
            </p:cNvSpPr>
            <p:nvPr/>
          </p:nvSpPr>
          <p:spPr bwMode="auto">
            <a:xfrm>
              <a:off x="960" y="782"/>
              <a:ext cx="310" cy="288"/>
            </a:xfrm>
            <a:prstGeom prst="rect">
              <a:avLst/>
            </a:prstGeom>
            <a:noFill/>
            <a:ln w="12700" algn="ctr">
              <a:noFill/>
              <a:miter lim="800000"/>
              <a:headEnd/>
              <a:tailEnd/>
            </a:ln>
          </p:spPr>
          <p:txBody>
            <a:bodyPr>
              <a:spAutoFit/>
            </a:bodyPr>
            <a:lstStyle/>
            <a:p>
              <a:pPr marL="342900" indent="-342900" algn="ctr" eaLnBrk="1" hangingPunct="1">
                <a:spcBef>
                  <a:spcPct val="50000"/>
                </a:spcBef>
                <a:buClr>
                  <a:srgbClr val="000000"/>
                </a:buClr>
              </a:pPr>
              <a:r>
                <a:rPr lang="en-US" altLang="zh-CN" sz="2400" i="1">
                  <a:solidFill>
                    <a:srgbClr val="AFBF39"/>
                  </a:solidFill>
                  <a:latin typeface="Symbol" pitchFamily="18" charset="2"/>
                </a:rPr>
                <a:t>e</a:t>
              </a:r>
              <a:r>
                <a:rPr lang="en-US" altLang="zh-CN" sz="2400" i="1" baseline="-25000">
                  <a:solidFill>
                    <a:srgbClr val="AFBF39"/>
                  </a:solidFill>
                  <a:latin typeface="Tahoma" pitchFamily="34" charset="0"/>
                </a:rPr>
                <a:t>2</a:t>
              </a:r>
              <a:r>
                <a:rPr lang="en-US" altLang="zh-CN" sz="2400" i="1">
                  <a:solidFill>
                    <a:srgbClr val="AFBF39"/>
                  </a:solidFill>
                  <a:latin typeface="Tahoma" pitchFamily="34" charset="0"/>
                </a:rPr>
                <a:t> </a:t>
              </a:r>
            </a:p>
          </p:txBody>
        </p:sp>
        <p:sp>
          <p:nvSpPr>
            <p:cNvPr id="37" name="Line 33"/>
            <p:cNvSpPr>
              <a:spLocks noChangeShapeType="1"/>
            </p:cNvSpPr>
            <p:nvPr/>
          </p:nvSpPr>
          <p:spPr bwMode="auto">
            <a:xfrm flipH="1" flipV="1">
              <a:off x="842" y="664"/>
              <a:ext cx="437" cy="945"/>
            </a:xfrm>
            <a:prstGeom prst="line">
              <a:avLst/>
            </a:prstGeom>
            <a:noFill/>
            <a:ln w="12700">
              <a:solidFill>
                <a:schemeClr val="folHlink"/>
              </a:solidFill>
              <a:prstDash val="dash"/>
              <a:round/>
              <a:headEnd type="triangle" w="med" len="med"/>
              <a:tailEnd type="triangle" w="med" len="med"/>
            </a:ln>
          </p:spPr>
          <p:txBody>
            <a:bodyPr/>
            <a:lstStyle/>
            <a:p>
              <a:endParaRPr lang="zh-CN" altLang="en-US"/>
            </a:p>
          </p:txBody>
        </p:sp>
      </p:grpSp>
      <p:sp>
        <p:nvSpPr>
          <p:cNvPr id="38" name="Rectangle 37"/>
          <p:cNvSpPr>
            <a:spLocks noChangeArrowheads="1"/>
          </p:cNvSpPr>
          <p:nvPr/>
        </p:nvSpPr>
        <p:spPr bwMode="auto">
          <a:xfrm>
            <a:off x="5540828" y="2340428"/>
            <a:ext cx="6379029" cy="1833563"/>
          </a:xfrm>
          <a:prstGeom prst="rect">
            <a:avLst/>
          </a:prstGeom>
          <a:noFill/>
          <a:ln w="9525">
            <a:noFill/>
            <a:miter lim="800000"/>
            <a:headEnd/>
            <a:tailEnd/>
          </a:ln>
        </p:spPr>
        <p:txBody>
          <a:bodyPr/>
          <a:lstStyle/>
          <a:p>
            <a:pPr marL="342900" eaLnBrk="1" hangingPunct="1">
              <a:spcBef>
                <a:spcPct val="20000"/>
              </a:spcBef>
              <a:buClr>
                <a:srgbClr val="CC9900"/>
              </a:buClr>
              <a:buSzPct val="65000"/>
              <a:buFont typeface="Wingdings" pitchFamily="2" charset="2"/>
              <a:buNone/>
            </a:pPr>
            <a:r>
              <a:rPr lang="zh-CN" altLang="en-US" sz="2600" dirty="0">
                <a:solidFill>
                  <a:srgbClr val="000000"/>
                </a:solidFill>
              </a:rPr>
              <a:t>我们的二次优化准则应该是什么</a:t>
            </a:r>
            <a:r>
              <a:rPr lang="en-US" altLang="zh-CN" sz="2600" dirty="0">
                <a:solidFill>
                  <a:srgbClr val="000000"/>
                </a:solidFill>
              </a:rPr>
              <a:t>?</a:t>
            </a:r>
          </a:p>
          <a:p>
            <a:pPr marL="342900" indent="-342900" eaLnBrk="1" hangingPunct="1">
              <a:spcBef>
                <a:spcPct val="20000"/>
              </a:spcBef>
              <a:buClr>
                <a:srgbClr val="CC9900"/>
              </a:buClr>
              <a:buSzPct val="65000"/>
              <a:buFont typeface="Wingdings" pitchFamily="2" charset="2"/>
              <a:buNone/>
            </a:pPr>
            <a:r>
              <a:rPr lang="en-US" altLang="zh-CN" sz="2600" dirty="0">
                <a:solidFill>
                  <a:srgbClr val="990099"/>
                </a:solidFill>
                <a:latin typeface="Arial" pitchFamily="34" charset="0"/>
              </a:rPr>
              <a:t>    </a:t>
            </a:r>
          </a:p>
          <a:p>
            <a:pPr marL="342900" indent="-342900" eaLnBrk="1" hangingPunct="1">
              <a:spcBef>
                <a:spcPct val="20000"/>
              </a:spcBef>
              <a:buClr>
                <a:srgbClr val="CC9900"/>
              </a:buClr>
              <a:buSzPct val="65000"/>
              <a:buFont typeface="Wingdings" pitchFamily="2" charset="2"/>
              <a:buNone/>
            </a:pPr>
            <a:r>
              <a:rPr lang="en-US" altLang="zh-CN" sz="2600" dirty="0">
                <a:solidFill>
                  <a:srgbClr val="990099"/>
                </a:solidFill>
                <a:latin typeface="Arial" pitchFamily="34" charset="0"/>
              </a:rPr>
              <a:t>Minimize</a:t>
            </a:r>
            <a:endParaRPr lang="en-US" altLang="zh-CN" sz="2600" b="1" i="1" dirty="0">
              <a:solidFill>
                <a:srgbClr val="990099"/>
              </a:solidFill>
              <a:latin typeface="Arial" pitchFamily="34" charset="0"/>
            </a:endParaRPr>
          </a:p>
        </p:txBody>
      </p:sp>
      <p:graphicFrame>
        <p:nvGraphicFramePr>
          <p:cNvPr id="39" name="Content Placeholder 38"/>
          <p:cNvGraphicFramePr>
            <a:graphicFrameLocks noGrp="1" noChangeAspect="1"/>
          </p:cNvGraphicFramePr>
          <p:nvPr>
            <p:ph idx="1"/>
          </p:nvPr>
        </p:nvGraphicFramePr>
        <p:xfrm>
          <a:off x="6379028" y="3788228"/>
          <a:ext cx="3124200" cy="1379538"/>
        </p:xfrm>
        <a:graphic>
          <a:graphicData uri="http://schemas.openxmlformats.org/presentationml/2006/ole">
            <mc:AlternateContent xmlns:mc="http://schemas.openxmlformats.org/markup-compatibility/2006">
              <mc:Choice xmlns:v="urn:schemas-microsoft-com:vml" Requires="v">
                <p:oleObj spid="_x0000_s10242" name="Equation" r:id="rId3" imgW="977900" imgH="431800" progId="Equation.3">
                  <p:embed/>
                </p:oleObj>
              </mc:Choice>
              <mc:Fallback>
                <p:oleObj name="Equation" r:id="rId3" imgW="977900" imgH="431800" progId="Equation.3">
                  <p:embed/>
                  <p:pic>
                    <p:nvPicPr>
                      <p:cNvPr id="0" name="Object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9028" y="3788228"/>
                        <a:ext cx="3124200" cy="1379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solidFill>
              </a:rPr>
              <a:t>硬边距 </a:t>
            </a:r>
            <a:r>
              <a:rPr lang="en-US" altLang="zh-CN" dirty="0">
                <a:solidFill>
                  <a:schemeClr val="tx1"/>
                </a:solidFill>
              </a:rPr>
              <a:t>VS </a:t>
            </a:r>
            <a:r>
              <a:rPr lang="zh-CN" altLang="en-US" dirty="0">
                <a:solidFill>
                  <a:schemeClr val="tx1"/>
                </a:solidFill>
              </a:rPr>
              <a:t>软边距</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52</a:t>
            </a:fld>
            <a:endParaRPr lang="en-US" dirty="0"/>
          </a:p>
        </p:txBody>
      </p:sp>
      <p:sp>
        <p:nvSpPr>
          <p:cNvPr id="7" name="Rectangle 5"/>
          <p:cNvSpPr>
            <a:spLocks noChangeArrowheads="1"/>
          </p:cNvSpPr>
          <p:nvPr/>
        </p:nvSpPr>
        <p:spPr bwMode="auto">
          <a:xfrm>
            <a:off x="1284514" y="1328057"/>
            <a:ext cx="8229600" cy="5029200"/>
          </a:xfrm>
          <a:prstGeom prst="rect">
            <a:avLst/>
          </a:prstGeom>
          <a:noFill/>
          <a:ln w="9525">
            <a:noFill/>
            <a:miter lim="800000"/>
            <a:headEnd/>
            <a:tailEnd/>
          </a:ln>
        </p:spPr>
        <p:txBody>
          <a:bodyPr/>
          <a:lstStyle/>
          <a:p>
            <a:pPr marL="342900" indent="-342900" eaLnBrk="1" hangingPunct="1">
              <a:spcBef>
                <a:spcPct val="20000"/>
              </a:spcBef>
              <a:buClr>
                <a:srgbClr val="CC9900"/>
              </a:buClr>
              <a:buSzPct val="65000"/>
              <a:buFont typeface="Wingdings" pitchFamily="2" charset="2"/>
              <a:buChar char="n"/>
            </a:pPr>
            <a:r>
              <a:rPr lang="zh-CN" altLang="en-US" sz="2400" b="1" dirty="0">
                <a:solidFill>
                  <a:srgbClr val="000000"/>
                </a:solidFill>
              </a:rPr>
              <a:t>之前的表达式</a:t>
            </a:r>
            <a:r>
              <a:rPr lang="en-US" altLang="zh-CN" sz="2400" b="1" dirty="0">
                <a:solidFill>
                  <a:srgbClr val="000000"/>
                </a:solidFill>
              </a:rPr>
              <a:t>:</a:t>
            </a:r>
          </a:p>
          <a:p>
            <a:pPr marL="342900" indent="-342900" eaLnBrk="1" hangingPunct="1">
              <a:spcBef>
                <a:spcPct val="20000"/>
              </a:spcBef>
              <a:buClr>
                <a:srgbClr val="CC9900"/>
              </a:buClr>
              <a:buSzPct val="65000"/>
              <a:buFont typeface="Wingdings" pitchFamily="2" charset="2"/>
              <a:buChar char="n"/>
            </a:pPr>
            <a:endParaRPr lang="en-US" altLang="zh-CN" sz="2400" b="1" dirty="0">
              <a:solidFill>
                <a:srgbClr val="000000"/>
              </a:solidFill>
            </a:endParaRPr>
          </a:p>
          <a:p>
            <a:pPr marL="342900" indent="-342900" eaLnBrk="1" hangingPunct="1">
              <a:spcBef>
                <a:spcPct val="20000"/>
              </a:spcBef>
              <a:buClr>
                <a:srgbClr val="CC9900"/>
              </a:buClr>
              <a:buSzPct val="65000"/>
              <a:buFont typeface="Wingdings" pitchFamily="2" charset="2"/>
              <a:buChar char="n"/>
            </a:pPr>
            <a:endParaRPr lang="en-US" altLang="zh-CN" sz="3000" dirty="0">
              <a:solidFill>
                <a:srgbClr val="000000"/>
              </a:solidFill>
            </a:endParaRPr>
          </a:p>
          <a:p>
            <a:pPr marL="342900" indent="-342900" eaLnBrk="1" hangingPunct="1">
              <a:spcBef>
                <a:spcPct val="20000"/>
              </a:spcBef>
              <a:buClr>
                <a:srgbClr val="CC9900"/>
              </a:buClr>
              <a:buSzPct val="65000"/>
              <a:buFont typeface="Wingdings" pitchFamily="2" charset="2"/>
              <a:buChar char="n"/>
            </a:pPr>
            <a:endParaRPr lang="en-US" altLang="zh-CN" sz="2400" b="1" dirty="0">
              <a:solidFill>
                <a:srgbClr val="000000"/>
              </a:solidFill>
            </a:endParaRPr>
          </a:p>
          <a:p>
            <a:pPr marL="342900" indent="-342900" eaLnBrk="1" hangingPunct="1">
              <a:spcBef>
                <a:spcPct val="20000"/>
              </a:spcBef>
              <a:buClr>
                <a:srgbClr val="CC9900"/>
              </a:buClr>
              <a:buSzPct val="65000"/>
              <a:buFont typeface="Wingdings" pitchFamily="2" charset="2"/>
              <a:buChar char="n"/>
            </a:pPr>
            <a:r>
              <a:rPr lang="zh-CN" altLang="en-US" sz="2400" b="1" dirty="0">
                <a:solidFill>
                  <a:srgbClr val="000000"/>
                </a:solidFill>
              </a:rPr>
              <a:t>包含了松弛变量的新的表达式</a:t>
            </a:r>
            <a:r>
              <a:rPr lang="en-US" altLang="zh-CN" sz="2400" b="1" dirty="0">
                <a:solidFill>
                  <a:srgbClr val="000000"/>
                </a:solidFill>
              </a:rPr>
              <a:t>:</a:t>
            </a:r>
          </a:p>
          <a:p>
            <a:pPr marL="342900" indent="-342900" eaLnBrk="1" hangingPunct="1">
              <a:spcBef>
                <a:spcPct val="20000"/>
              </a:spcBef>
              <a:buClr>
                <a:srgbClr val="CC9900"/>
              </a:buClr>
              <a:buSzPct val="65000"/>
              <a:buFont typeface="Wingdings" pitchFamily="2" charset="2"/>
              <a:buChar char="n"/>
            </a:pPr>
            <a:endParaRPr lang="en-US" altLang="zh-CN" sz="2400" b="1" dirty="0">
              <a:solidFill>
                <a:srgbClr val="000000"/>
              </a:solidFill>
            </a:endParaRPr>
          </a:p>
          <a:p>
            <a:pPr marL="342900" indent="-342900" eaLnBrk="1" hangingPunct="1">
              <a:spcBef>
                <a:spcPct val="20000"/>
              </a:spcBef>
              <a:buClr>
                <a:srgbClr val="CC9900"/>
              </a:buClr>
              <a:buSzPct val="65000"/>
              <a:buFont typeface="Wingdings" pitchFamily="2" charset="2"/>
              <a:buChar char="n"/>
            </a:pPr>
            <a:endParaRPr lang="en-US" altLang="zh-CN" sz="3000" dirty="0">
              <a:solidFill>
                <a:srgbClr val="000000"/>
              </a:solidFill>
            </a:endParaRPr>
          </a:p>
          <a:p>
            <a:pPr marL="342900" indent="-342900" eaLnBrk="1" hangingPunct="1">
              <a:spcBef>
                <a:spcPct val="20000"/>
              </a:spcBef>
              <a:buClr>
                <a:srgbClr val="CC9900"/>
              </a:buClr>
              <a:buSzPct val="65000"/>
              <a:buFont typeface="Wingdings" pitchFamily="2" charset="2"/>
              <a:buChar char="n"/>
            </a:pPr>
            <a:endParaRPr lang="en-US" altLang="zh-CN" sz="2800" dirty="0">
              <a:solidFill>
                <a:srgbClr val="000000"/>
              </a:solidFill>
            </a:endParaRPr>
          </a:p>
          <a:p>
            <a:pPr marL="342900" indent="-342900" eaLnBrk="1" hangingPunct="1">
              <a:spcBef>
                <a:spcPct val="20000"/>
              </a:spcBef>
              <a:buClr>
                <a:srgbClr val="CC9900"/>
              </a:buClr>
              <a:buSzPct val="65000"/>
              <a:buFont typeface="Wingdings" pitchFamily="2" charset="2"/>
              <a:buChar char="n"/>
            </a:pPr>
            <a:r>
              <a:rPr lang="zh-CN" altLang="en-US" sz="2400" b="1" dirty="0">
                <a:solidFill>
                  <a:srgbClr val="000000"/>
                </a:solidFill>
              </a:rPr>
              <a:t>参数</a:t>
            </a:r>
            <a:r>
              <a:rPr lang="en-US" altLang="zh-CN" sz="2400" b="1" dirty="0">
                <a:solidFill>
                  <a:srgbClr val="000000"/>
                </a:solidFill>
              </a:rPr>
              <a:t> </a:t>
            </a:r>
            <a:r>
              <a:rPr lang="en-US" altLang="zh-CN" sz="2400" b="1" i="1" dirty="0">
                <a:solidFill>
                  <a:srgbClr val="000000"/>
                </a:solidFill>
              </a:rPr>
              <a:t>C</a:t>
            </a:r>
            <a:r>
              <a:rPr lang="en-US" altLang="zh-CN" sz="2400" b="1" dirty="0">
                <a:solidFill>
                  <a:srgbClr val="000000"/>
                </a:solidFill>
              </a:rPr>
              <a:t> </a:t>
            </a:r>
            <a:r>
              <a:rPr lang="zh-CN" altLang="en-US" sz="2400" b="1" dirty="0">
                <a:solidFill>
                  <a:srgbClr val="000000"/>
                </a:solidFill>
              </a:rPr>
              <a:t>可以看做是用于避免过拟合的方法</a:t>
            </a:r>
            <a:r>
              <a:rPr lang="en-US" altLang="zh-CN" sz="2400" b="1" dirty="0">
                <a:solidFill>
                  <a:srgbClr val="000000"/>
                </a:solidFill>
              </a:rPr>
              <a:t>.</a:t>
            </a:r>
          </a:p>
        </p:txBody>
      </p:sp>
      <p:sp>
        <p:nvSpPr>
          <p:cNvPr id="8" name="Text Box 6"/>
          <p:cNvSpPr txBox="1">
            <a:spLocks noChangeArrowheads="1"/>
          </p:cNvSpPr>
          <p:nvPr/>
        </p:nvSpPr>
        <p:spPr bwMode="auto">
          <a:xfrm>
            <a:off x="1817914" y="1861457"/>
            <a:ext cx="6438900" cy="1092200"/>
          </a:xfrm>
          <a:prstGeom prst="rect">
            <a:avLst/>
          </a:prstGeom>
          <a:noFill/>
          <a:ln w="25400" algn="ctr">
            <a:solidFill>
              <a:srgbClr val="008000"/>
            </a:solidFill>
            <a:miter lim="800000"/>
            <a:headEnd/>
            <a:tailEnd/>
          </a:ln>
        </p:spPr>
        <p:txBody>
          <a:bodyPr>
            <a:spAutoFit/>
          </a:bodyPr>
          <a:lstStyle/>
          <a:p>
            <a:pPr eaLnBrk="1" hangingPunct="1"/>
            <a:r>
              <a:rPr lang="zh-CN" altLang="en-US" sz="2000" dirty="0">
                <a:solidFill>
                  <a:srgbClr val="000000"/>
                </a:solidFill>
              </a:rPr>
              <a:t>求解</a:t>
            </a:r>
            <a:r>
              <a:rPr lang="en-US" altLang="zh-CN" sz="2000" b="1" dirty="0">
                <a:solidFill>
                  <a:srgbClr val="000000"/>
                </a:solidFill>
              </a:rPr>
              <a:t>w</a:t>
            </a:r>
            <a:r>
              <a:rPr lang="en-US" altLang="zh-CN" sz="2000" dirty="0">
                <a:solidFill>
                  <a:srgbClr val="000000"/>
                </a:solidFill>
              </a:rPr>
              <a:t> </a:t>
            </a:r>
            <a:r>
              <a:rPr lang="zh-CN" altLang="en-US" sz="2000" dirty="0">
                <a:solidFill>
                  <a:srgbClr val="000000"/>
                </a:solidFill>
              </a:rPr>
              <a:t>和</a:t>
            </a:r>
            <a:r>
              <a:rPr lang="en-US" altLang="zh-CN" sz="2000" dirty="0">
                <a:solidFill>
                  <a:srgbClr val="000000"/>
                </a:solidFill>
              </a:rPr>
              <a:t> </a:t>
            </a:r>
            <a:r>
              <a:rPr lang="en-US" altLang="zh-CN" sz="2000" i="1" dirty="0">
                <a:solidFill>
                  <a:srgbClr val="000000"/>
                </a:solidFill>
              </a:rPr>
              <a:t>b</a:t>
            </a:r>
            <a:r>
              <a:rPr lang="en-US" altLang="zh-CN" sz="2000" dirty="0">
                <a:solidFill>
                  <a:srgbClr val="000000"/>
                </a:solidFill>
              </a:rPr>
              <a:t> </a:t>
            </a:r>
            <a:r>
              <a:rPr lang="zh-CN" altLang="en-US" sz="2000" dirty="0">
                <a:solidFill>
                  <a:srgbClr val="000000"/>
                </a:solidFill>
              </a:rPr>
              <a:t>使得</a:t>
            </a:r>
            <a:endParaRPr lang="en-US" altLang="zh-CN" sz="2000" dirty="0">
              <a:solidFill>
                <a:srgbClr val="000000"/>
              </a:solidFill>
            </a:endParaRPr>
          </a:p>
          <a:p>
            <a:pPr eaLnBrk="1" hangingPunct="1"/>
            <a:r>
              <a:rPr lang="el-GR" altLang="zh-CN" sz="2000" b="1" dirty="0">
                <a:solidFill>
                  <a:srgbClr val="000000"/>
                </a:solidFill>
                <a:cs typeface="Times New Roman" pitchFamily="18" charset="0"/>
              </a:rPr>
              <a:t>Φ</a:t>
            </a:r>
            <a:r>
              <a:rPr lang="en-US" altLang="zh-CN" sz="2000" dirty="0">
                <a:solidFill>
                  <a:srgbClr val="000000"/>
                </a:solidFill>
                <a:cs typeface="Times New Roman" pitchFamily="18" charset="0"/>
              </a:rPr>
              <a:t>(</a:t>
            </a:r>
            <a:r>
              <a:rPr lang="en-US" altLang="zh-CN" sz="2000" b="1" dirty="0">
                <a:solidFill>
                  <a:srgbClr val="000000"/>
                </a:solidFill>
                <a:cs typeface="Times New Roman" pitchFamily="18" charset="0"/>
              </a:rPr>
              <a:t>w</a:t>
            </a:r>
            <a:r>
              <a:rPr lang="en-US" altLang="zh-CN" sz="2000" dirty="0">
                <a:solidFill>
                  <a:srgbClr val="000000"/>
                </a:solidFill>
                <a:cs typeface="Times New Roman" pitchFamily="18" charset="0"/>
              </a:rPr>
              <a:t>)</a:t>
            </a:r>
            <a:r>
              <a:rPr lang="en-US" altLang="zh-CN" sz="2000" b="1" dirty="0">
                <a:solidFill>
                  <a:srgbClr val="000000"/>
                </a:solidFill>
                <a:cs typeface="Times New Roman" pitchFamily="18" charset="0"/>
              </a:rPr>
              <a:t> =½ </a:t>
            </a:r>
            <a:r>
              <a:rPr lang="en-US" altLang="zh-CN" sz="2000" b="1" dirty="0" err="1">
                <a:solidFill>
                  <a:srgbClr val="000000"/>
                </a:solidFill>
              </a:rPr>
              <a:t>w</a:t>
            </a:r>
            <a:r>
              <a:rPr lang="en-US" altLang="zh-CN" sz="2000" baseline="30000" dirty="0" err="1">
                <a:solidFill>
                  <a:srgbClr val="000000"/>
                </a:solidFill>
              </a:rPr>
              <a:t>T</a:t>
            </a:r>
            <a:r>
              <a:rPr lang="en-US" altLang="zh-CN" sz="2000" b="1" dirty="0" err="1">
                <a:solidFill>
                  <a:srgbClr val="000000"/>
                </a:solidFill>
              </a:rPr>
              <a:t>w</a:t>
            </a:r>
            <a:r>
              <a:rPr lang="en-US" altLang="zh-CN" sz="2000" dirty="0">
                <a:solidFill>
                  <a:srgbClr val="000000"/>
                </a:solidFill>
              </a:rPr>
              <a:t>  </a:t>
            </a:r>
            <a:r>
              <a:rPr lang="zh-CN" altLang="en-US" sz="2000" dirty="0">
                <a:solidFill>
                  <a:srgbClr val="000000"/>
                </a:solidFill>
              </a:rPr>
              <a:t>最小并对于所有</a:t>
            </a:r>
            <a:r>
              <a:rPr lang="en-US" altLang="zh-CN" sz="2400" dirty="0">
                <a:solidFill>
                  <a:srgbClr val="000000"/>
                </a:solidFill>
              </a:rPr>
              <a:t>{</a:t>
            </a:r>
            <a:r>
              <a:rPr lang="en-US" altLang="zh-CN" sz="2000" dirty="0">
                <a:solidFill>
                  <a:srgbClr val="000000"/>
                </a:solidFill>
              </a:rPr>
              <a:t>(</a:t>
            </a:r>
            <a:r>
              <a:rPr lang="en-US" altLang="zh-CN" sz="2400" b="1" dirty="0">
                <a:solidFill>
                  <a:srgbClr val="000000"/>
                </a:solidFill>
              </a:rPr>
              <a:t>x</a:t>
            </a:r>
            <a:r>
              <a:rPr lang="en-US" altLang="zh-CN" sz="2400" b="1" baseline="-25000" dirty="0">
                <a:solidFill>
                  <a:srgbClr val="000000"/>
                </a:solidFill>
              </a:rPr>
              <a:t>i</a:t>
            </a:r>
            <a:r>
              <a:rPr lang="en-US" altLang="zh-CN" sz="2400" b="1" dirty="0">
                <a:solidFill>
                  <a:srgbClr val="000000"/>
                </a:solidFill>
              </a:rPr>
              <a:t> </a:t>
            </a:r>
            <a:r>
              <a:rPr lang="en-US" altLang="zh-CN" sz="2400" dirty="0">
                <a:solidFill>
                  <a:srgbClr val="000000"/>
                </a:solidFill>
              </a:rPr>
              <a:t>,</a:t>
            </a:r>
            <a:r>
              <a:rPr lang="en-US" altLang="zh-CN" sz="2400" i="1" dirty="0" err="1">
                <a:solidFill>
                  <a:srgbClr val="000000"/>
                </a:solidFill>
              </a:rPr>
              <a:t>y</a:t>
            </a:r>
            <a:r>
              <a:rPr lang="en-US" altLang="zh-CN" sz="2400" i="1" baseline="-25000" dirty="0" err="1">
                <a:solidFill>
                  <a:srgbClr val="000000"/>
                </a:solidFill>
              </a:rPr>
              <a:t>i</a:t>
            </a:r>
            <a:r>
              <a:rPr lang="en-US" altLang="zh-CN" sz="2400" dirty="0">
                <a:solidFill>
                  <a:srgbClr val="000000"/>
                </a:solidFill>
              </a:rPr>
              <a:t>)}</a:t>
            </a:r>
            <a:endParaRPr lang="en-US" altLang="zh-CN" sz="2000" dirty="0">
              <a:solidFill>
                <a:srgbClr val="000000"/>
              </a:solidFill>
            </a:endParaRPr>
          </a:p>
          <a:p>
            <a:pPr eaLnBrk="1" hangingPunct="1"/>
            <a:r>
              <a:rPr lang="en-US" altLang="zh-CN" sz="2000" i="1" dirty="0" err="1">
                <a:solidFill>
                  <a:srgbClr val="000000"/>
                </a:solidFill>
              </a:rPr>
              <a:t>y</a:t>
            </a:r>
            <a:r>
              <a:rPr lang="en-US" altLang="zh-CN" sz="2000" i="1" baseline="-25000" dirty="0" err="1">
                <a:solidFill>
                  <a:srgbClr val="000000"/>
                </a:solidFill>
              </a:rPr>
              <a:t>i</a:t>
            </a:r>
            <a:r>
              <a:rPr lang="en-US" altLang="zh-CN" sz="2000" dirty="0">
                <a:solidFill>
                  <a:srgbClr val="000000"/>
                </a:solidFill>
              </a:rPr>
              <a:t> (</a:t>
            </a:r>
            <a:r>
              <a:rPr lang="en-US" altLang="zh-CN" sz="2000" b="1" dirty="0" err="1">
                <a:solidFill>
                  <a:srgbClr val="000000"/>
                </a:solidFill>
              </a:rPr>
              <a:t>w</a:t>
            </a:r>
            <a:r>
              <a:rPr lang="en-US" altLang="zh-CN" sz="2000" b="1" baseline="30000" dirty="0" err="1">
                <a:solidFill>
                  <a:srgbClr val="000000"/>
                </a:solidFill>
              </a:rPr>
              <a:t>T</a:t>
            </a:r>
            <a:r>
              <a:rPr lang="en-US" altLang="zh-CN" sz="2000" b="1" dirty="0" err="1">
                <a:solidFill>
                  <a:srgbClr val="000000"/>
                </a:solidFill>
              </a:rPr>
              <a:t>x</a:t>
            </a:r>
            <a:r>
              <a:rPr lang="en-US" altLang="zh-CN" sz="2000" b="1" baseline="-25000" dirty="0" err="1">
                <a:solidFill>
                  <a:srgbClr val="000000"/>
                </a:solidFill>
              </a:rPr>
              <a:t>i</a:t>
            </a:r>
            <a:r>
              <a:rPr lang="en-US" altLang="zh-CN" sz="2000" b="1" dirty="0">
                <a:solidFill>
                  <a:srgbClr val="000000"/>
                </a:solidFill>
              </a:rPr>
              <a:t> </a:t>
            </a:r>
            <a:r>
              <a:rPr lang="en-US" altLang="zh-CN" sz="2000" dirty="0">
                <a:solidFill>
                  <a:srgbClr val="000000"/>
                </a:solidFill>
              </a:rPr>
              <a:t>+ b)</a:t>
            </a:r>
            <a:r>
              <a:rPr lang="en-US" altLang="zh-CN" sz="2000" b="1" dirty="0">
                <a:solidFill>
                  <a:srgbClr val="000000"/>
                </a:solidFill>
              </a:rPr>
              <a:t> ≥ </a:t>
            </a:r>
            <a:r>
              <a:rPr lang="en-US" altLang="zh-CN" sz="2000" dirty="0">
                <a:solidFill>
                  <a:srgbClr val="000000"/>
                </a:solidFill>
              </a:rPr>
              <a:t>1</a:t>
            </a:r>
          </a:p>
        </p:txBody>
      </p:sp>
      <p:sp>
        <p:nvSpPr>
          <p:cNvPr id="9" name="Text Box 7"/>
          <p:cNvSpPr txBox="1">
            <a:spLocks noChangeArrowheads="1"/>
          </p:cNvSpPr>
          <p:nvPr/>
        </p:nvSpPr>
        <p:spPr bwMode="auto">
          <a:xfrm>
            <a:off x="1894114" y="3918857"/>
            <a:ext cx="6858000" cy="1092200"/>
          </a:xfrm>
          <a:prstGeom prst="rect">
            <a:avLst/>
          </a:prstGeom>
          <a:noFill/>
          <a:ln w="25400" algn="ctr">
            <a:solidFill>
              <a:srgbClr val="008000"/>
            </a:solidFill>
            <a:miter lim="800000"/>
            <a:headEnd/>
            <a:tailEnd/>
          </a:ln>
        </p:spPr>
        <p:txBody>
          <a:bodyPr>
            <a:spAutoFit/>
          </a:bodyPr>
          <a:lstStyle/>
          <a:p>
            <a:pPr eaLnBrk="1" hangingPunct="1"/>
            <a:r>
              <a:rPr lang="zh-CN" altLang="en-US" sz="2000" dirty="0">
                <a:solidFill>
                  <a:srgbClr val="000000"/>
                </a:solidFill>
              </a:rPr>
              <a:t>求解</a:t>
            </a:r>
            <a:r>
              <a:rPr lang="en-US" altLang="zh-CN" sz="2000" b="1" dirty="0">
                <a:solidFill>
                  <a:srgbClr val="000000"/>
                </a:solidFill>
              </a:rPr>
              <a:t>w</a:t>
            </a:r>
            <a:r>
              <a:rPr lang="en-US" altLang="zh-CN" sz="2000" dirty="0">
                <a:solidFill>
                  <a:srgbClr val="000000"/>
                </a:solidFill>
              </a:rPr>
              <a:t> </a:t>
            </a:r>
            <a:r>
              <a:rPr lang="zh-CN" altLang="en-US" sz="2000" dirty="0">
                <a:solidFill>
                  <a:srgbClr val="000000"/>
                </a:solidFill>
              </a:rPr>
              <a:t>和</a:t>
            </a:r>
            <a:r>
              <a:rPr lang="en-US" altLang="zh-CN" sz="2000" dirty="0">
                <a:solidFill>
                  <a:srgbClr val="000000"/>
                </a:solidFill>
              </a:rPr>
              <a:t> </a:t>
            </a:r>
            <a:r>
              <a:rPr lang="en-US" altLang="zh-CN" sz="2000" i="1" dirty="0">
                <a:solidFill>
                  <a:srgbClr val="000000"/>
                </a:solidFill>
              </a:rPr>
              <a:t>b</a:t>
            </a:r>
            <a:r>
              <a:rPr lang="en-US" altLang="zh-CN" sz="2000" dirty="0">
                <a:solidFill>
                  <a:srgbClr val="000000"/>
                </a:solidFill>
              </a:rPr>
              <a:t> </a:t>
            </a:r>
            <a:r>
              <a:rPr lang="zh-CN" altLang="en-US" sz="2000" dirty="0">
                <a:solidFill>
                  <a:srgbClr val="000000"/>
                </a:solidFill>
              </a:rPr>
              <a:t>使得</a:t>
            </a:r>
            <a:endParaRPr lang="en-US" altLang="zh-CN" sz="2000" dirty="0">
              <a:solidFill>
                <a:srgbClr val="000000"/>
              </a:solidFill>
            </a:endParaRPr>
          </a:p>
          <a:p>
            <a:pPr eaLnBrk="1" hangingPunct="1"/>
            <a:r>
              <a:rPr lang="el-GR" altLang="zh-CN" sz="2000" b="1" dirty="0">
                <a:solidFill>
                  <a:srgbClr val="000000"/>
                </a:solidFill>
                <a:cs typeface="Times New Roman" pitchFamily="18" charset="0"/>
              </a:rPr>
              <a:t>Φ</a:t>
            </a:r>
            <a:r>
              <a:rPr lang="en-US" altLang="zh-CN" sz="2000" dirty="0">
                <a:solidFill>
                  <a:srgbClr val="000000"/>
                </a:solidFill>
                <a:cs typeface="Times New Roman" pitchFamily="18" charset="0"/>
              </a:rPr>
              <a:t>(</a:t>
            </a:r>
            <a:r>
              <a:rPr lang="en-US" altLang="zh-CN" sz="2000" b="1" dirty="0">
                <a:solidFill>
                  <a:srgbClr val="000000"/>
                </a:solidFill>
                <a:cs typeface="Times New Roman" pitchFamily="18" charset="0"/>
              </a:rPr>
              <a:t>w</a:t>
            </a:r>
            <a:r>
              <a:rPr lang="en-US" altLang="zh-CN" sz="2000" dirty="0">
                <a:solidFill>
                  <a:srgbClr val="000000"/>
                </a:solidFill>
                <a:cs typeface="Times New Roman" pitchFamily="18" charset="0"/>
              </a:rPr>
              <a:t>)</a:t>
            </a:r>
            <a:r>
              <a:rPr lang="en-US" altLang="zh-CN" sz="2000" b="1" dirty="0">
                <a:solidFill>
                  <a:srgbClr val="000000"/>
                </a:solidFill>
                <a:cs typeface="Times New Roman" pitchFamily="18" charset="0"/>
              </a:rPr>
              <a:t> =½ </a:t>
            </a:r>
            <a:r>
              <a:rPr lang="en-US" altLang="zh-CN" sz="2000" b="1" dirty="0" err="1">
                <a:solidFill>
                  <a:srgbClr val="000000"/>
                </a:solidFill>
              </a:rPr>
              <a:t>w</a:t>
            </a:r>
            <a:r>
              <a:rPr lang="en-US" altLang="zh-CN" sz="2000" baseline="30000" dirty="0" err="1">
                <a:solidFill>
                  <a:srgbClr val="000000"/>
                </a:solidFill>
              </a:rPr>
              <a:t>T</a:t>
            </a:r>
            <a:r>
              <a:rPr lang="en-US" altLang="zh-CN" sz="2000" b="1" dirty="0" err="1">
                <a:solidFill>
                  <a:srgbClr val="000000"/>
                </a:solidFill>
              </a:rPr>
              <a:t>w</a:t>
            </a:r>
            <a:r>
              <a:rPr lang="en-US" altLang="zh-CN" sz="2000" dirty="0">
                <a:solidFill>
                  <a:srgbClr val="000000"/>
                </a:solidFill>
              </a:rPr>
              <a:t> + </a:t>
            </a:r>
            <a:r>
              <a:rPr lang="en-US" altLang="zh-CN" sz="2000" i="1" dirty="0">
                <a:solidFill>
                  <a:srgbClr val="000000"/>
                </a:solidFill>
              </a:rPr>
              <a:t>C</a:t>
            </a:r>
            <a:r>
              <a:rPr lang="el-GR" altLang="zh-CN" sz="2400" dirty="0">
                <a:solidFill>
                  <a:srgbClr val="000000"/>
                </a:solidFill>
              </a:rPr>
              <a:t>Σ</a:t>
            </a:r>
            <a:r>
              <a:rPr lang="el-GR" altLang="zh-CN" sz="2000" i="1" dirty="0">
                <a:solidFill>
                  <a:srgbClr val="000000"/>
                </a:solidFill>
              </a:rPr>
              <a:t>ξ</a:t>
            </a:r>
            <a:r>
              <a:rPr lang="en-US" altLang="zh-CN" sz="2000" i="1" baseline="-25000" dirty="0" err="1">
                <a:solidFill>
                  <a:srgbClr val="000000"/>
                </a:solidFill>
              </a:rPr>
              <a:t>i</a:t>
            </a:r>
            <a:r>
              <a:rPr lang="en-US" altLang="zh-CN" sz="2000" i="1" baseline="-25000" dirty="0">
                <a:solidFill>
                  <a:srgbClr val="000000"/>
                </a:solidFill>
              </a:rPr>
              <a:t> </a:t>
            </a:r>
            <a:r>
              <a:rPr lang="zh-CN" altLang="en-US" sz="2000" dirty="0">
                <a:solidFill>
                  <a:srgbClr val="000000"/>
                </a:solidFill>
              </a:rPr>
              <a:t>最小并对于所有</a:t>
            </a:r>
            <a:r>
              <a:rPr lang="en-US" altLang="zh-CN" sz="2400" dirty="0">
                <a:solidFill>
                  <a:srgbClr val="000000"/>
                </a:solidFill>
              </a:rPr>
              <a:t>{</a:t>
            </a:r>
            <a:r>
              <a:rPr lang="en-US" altLang="zh-CN" sz="2000" dirty="0">
                <a:solidFill>
                  <a:srgbClr val="000000"/>
                </a:solidFill>
              </a:rPr>
              <a:t>(</a:t>
            </a:r>
            <a:r>
              <a:rPr lang="en-US" altLang="zh-CN" sz="2400" b="1" dirty="0">
                <a:solidFill>
                  <a:srgbClr val="000000"/>
                </a:solidFill>
              </a:rPr>
              <a:t>x</a:t>
            </a:r>
            <a:r>
              <a:rPr lang="en-US" altLang="zh-CN" sz="2400" b="1" baseline="-25000" dirty="0">
                <a:solidFill>
                  <a:srgbClr val="000000"/>
                </a:solidFill>
              </a:rPr>
              <a:t>i</a:t>
            </a:r>
            <a:r>
              <a:rPr lang="en-US" altLang="zh-CN" sz="2400" b="1" dirty="0">
                <a:solidFill>
                  <a:srgbClr val="000000"/>
                </a:solidFill>
              </a:rPr>
              <a:t> </a:t>
            </a:r>
            <a:r>
              <a:rPr lang="en-US" altLang="zh-CN" sz="2400" dirty="0">
                <a:solidFill>
                  <a:srgbClr val="000000"/>
                </a:solidFill>
              </a:rPr>
              <a:t>,</a:t>
            </a:r>
            <a:r>
              <a:rPr lang="en-US" altLang="zh-CN" sz="2400" i="1" dirty="0" err="1">
                <a:solidFill>
                  <a:srgbClr val="000000"/>
                </a:solidFill>
              </a:rPr>
              <a:t>y</a:t>
            </a:r>
            <a:r>
              <a:rPr lang="en-US" altLang="zh-CN" sz="2400" i="1" baseline="-25000" dirty="0" err="1">
                <a:solidFill>
                  <a:srgbClr val="000000"/>
                </a:solidFill>
              </a:rPr>
              <a:t>i</a:t>
            </a:r>
            <a:r>
              <a:rPr lang="en-US" altLang="zh-CN" sz="2400" dirty="0">
                <a:solidFill>
                  <a:srgbClr val="000000"/>
                </a:solidFill>
              </a:rPr>
              <a:t>)}</a:t>
            </a:r>
            <a:endParaRPr lang="en-US" altLang="zh-CN" sz="2000" dirty="0">
              <a:solidFill>
                <a:srgbClr val="000000"/>
              </a:solidFill>
            </a:endParaRPr>
          </a:p>
          <a:p>
            <a:pPr eaLnBrk="1" hangingPunct="1"/>
            <a:r>
              <a:rPr lang="en-US" altLang="zh-CN" sz="2000" i="1" dirty="0" err="1">
                <a:solidFill>
                  <a:srgbClr val="000000"/>
                </a:solidFill>
              </a:rPr>
              <a:t>y</a:t>
            </a:r>
            <a:r>
              <a:rPr lang="en-US" altLang="zh-CN" sz="2000" i="1" baseline="-25000" dirty="0" err="1">
                <a:solidFill>
                  <a:srgbClr val="000000"/>
                </a:solidFill>
              </a:rPr>
              <a:t>i</a:t>
            </a:r>
            <a:r>
              <a:rPr lang="en-US" altLang="zh-CN" sz="2000" i="1" dirty="0">
                <a:solidFill>
                  <a:srgbClr val="000000"/>
                </a:solidFill>
              </a:rPr>
              <a:t> </a:t>
            </a:r>
            <a:r>
              <a:rPr lang="en-US" altLang="zh-CN" sz="2000" dirty="0">
                <a:solidFill>
                  <a:srgbClr val="000000"/>
                </a:solidFill>
              </a:rPr>
              <a:t>(</a:t>
            </a:r>
            <a:r>
              <a:rPr lang="en-US" altLang="zh-CN" sz="2000" b="1" dirty="0" err="1">
                <a:solidFill>
                  <a:srgbClr val="000000"/>
                </a:solidFill>
              </a:rPr>
              <a:t>w</a:t>
            </a:r>
            <a:r>
              <a:rPr lang="en-US" altLang="zh-CN" sz="2000" b="1" baseline="30000" dirty="0" err="1">
                <a:solidFill>
                  <a:srgbClr val="000000"/>
                </a:solidFill>
              </a:rPr>
              <a:t>T</a:t>
            </a:r>
            <a:r>
              <a:rPr lang="en-US" altLang="zh-CN" sz="2000" b="1" dirty="0" err="1">
                <a:solidFill>
                  <a:srgbClr val="000000"/>
                </a:solidFill>
              </a:rPr>
              <a:t>x</a:t>
            </a:r>
            <a:r>
              <a:rPr lang="en-US" altLang="zh-CN" sz="2000" b="1" baseline="-25000" dirty="0" err="1">
                <a:solidFill>
                  <a:srgbClr val="000000"/>
                </a:solidFill>
              </a:rPr>
              <a:t>i</a:t>
            </a:r>
            <a:r>
              <a:rPr lang="en-US" altLang="zh-CN" sz="2000" b="1" dirty="0">
                <a:solidFill>
                  <a:srgbClr val="000000"/>
                </a:solidFill>
              </a:rPr>
              <a:t> </a:t>
            </a:r>
            <a:r>
              <a:rPr lang="en-US" altLang="zh-CN" sz="2000" dirty="0">
                <a:solidFill>
                  <a:srgbClr val="000000"/>
                </a:solidFill>
              </a:rPr>
              <a:t>+ </a:t>
            </a:r>
            <a:r>
              <a:rPr lang="en-US" altLang="zh-CN" sz="2000" i="1" dirty="0">
                <a:solidFill>
                  <a:srgbClr val="000000"/>
                </a:solidFill>
              </a:rPr>
              <a:t>b</a:t>
            </a:r>
            <a:r>
              <a:rPr lang="en-US" altLang="zh-CN" sz="2000" dirty="0">
                <a:solidFill>
                  <a:srgbClr val="000000"/>
                </a:solidFill>
              </a:rPr>
              <a:t>)</a:t>
            </a:r>
            <a:r>
              <a:rPr lang="en-US" altLang="zh-CN" sz="2000" b="1" dirty="0">
                <a:solidFill>
                  <a:srgbClr val="000000"/>
                </a:solidFill>
              </a:rPr>
              <a:t> ≥ </a:t>
            </a:r>
            <a:r>
              <a:rPr lang="en-US" altLang="zh-CN" sz="2000" dirty="0">
                <a:solidFill>
                  <a:srgbClr val="000000"/>
                </a:solidFill>
              </a:rPr>
              <a:t>1- </a:t>
            </a:r>
            <a:r>
              <a:rPr lang="el-GR" altLang="zh-CN" sz="2000" i="1" dirty="0">
                <a:solidFill>
                  <a:srgbClr val="000000"/>
                </a:solidFill>
              </a:rPr>
              <a:t>ξ</a:t>
            </a:r>
            <a:r>
              <a:rPr lang="en-US" altLang="zh-CN" sz="2000" i="1" baseline="-25000" dirty="0" err="1">
                <a:solidFill>
                  <a:srgbClr val="000000"/>
                </a:solidFill>
              </a:rPr>
              <a:t>i</a:t>
            </a:r>
            <a:r>
              <a:rPr lang="en-US" altLang="zh-CN" sz="2000" i="1" dirty="0">
                <a:solidFill>
                  <a:srgbClr val="000000"/>
                </a:solidFill>
              </a:rPr>
              <a:t> </a:t>
            </a:r>
            <a:r>
              <a:rPr lang="en-US" altLang="zh-CN" sz="2000" dirty="0">
                <a:solidFill>
                  <a:srgbClr val="000000"/>
                </a:solidFill>
              </a:rPr>
              <a:t>    </a:t>
            </a:r>
            <a:r>
              <a:rPr lang="zh-CN" altLang="en-US" sz="2000" dirty="0">
                <a:solidFill>
                  <a:srgbClr val="000000"/>
                </a:solidFill>
              </a:rPr>
              <a:t>且</a:t>
            </a:r>
            <a:r>
              <a:rPr lang="en-US" altLang="zh-CN" sz="2000" dirty="0">
                <a:solidFill>
                  <a:srgbClr val="000000"/>
                </a:solidFill>
              </a:rPr>
              <a:t>    </a:t>
            </a:r>
            <a:r>
              <a:rPr lang="el-GR" altLang="zh-CN" sz="2000" i="1" dirty="0">
                <a:solidFill>
                  <a:srgbClr val="000000"/>
                </a:solidFill>
              </a:rPr>
              <a:t>ξ</a:t>
            </a:r>
            <a:r>
              <a:rPr lang="en-US" altLang="zh-CN" sz="2000" i="1" baseline="-25000" dirty="0" err="1">
                <a:solidFill>
                  <a:srgbClr val="000000"/>
                </a:solidFill>
              </a:rPr>
              <a:t>i</a:t>
            </a:r>
            <a:r>
              <a:rPr lang="en-US" altLang="zh-CN" sz="2000" baseline="-25000" dirty="0">
                <a:solidFill>
                  <a:srgbClr val="000000"/>
                </a:solidFill>
              </a:rPr>
              <a:t> </a:t>
            </a:r>
            <a:r>
              <a:rPr lang="en-US" altLang="zh-CN" sz="2000" b="1" dirty="0">
                <a:solidFill>
                  <a:srgbClr val="000000"/>
                </a:solidFill>
              </a:rPr>
              <a:t>≥ </a:t>
            </a:r>
            <a:r>
              <a:rPr lang="en-US" altLang="zh-CN" sz="2000" dirty="0">
                <a:solidFill>
                  <a:srgbClr val="000000"/>
                </a:solidFill>
              </a:rPr>
              <a:t>0 for all </a:t>
            </a:r>
            <a:r>
              <a:rPr lang="en-US" altLang="zh-CN" sz="2000" i="1" dirty="0" err="1">
                <a:solidFill>
                  <a:srgbClr val="000000"/>
                </a:solidFill>
              </a:rPr>
              <a:t>i</a:t>
            </a:r>
            <a:endParaRPr lang="en-US" altLang="zh-CN" sz="2000" i="1" dirty="0">
              <a:solidFill>
                <a:srgbClr val="0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solidFill>
              </a:rPr>
              <a:t>线性</a:t>
            </a:r>
            <a:r>
              <a:rPr lang="en-US" altLang="zh-CN" dirty="0">
                <a:solidFill>
                  <a:schemeClr val="tx1"/>
                </a:solidFill>
              </a:rPr>
              <a:t>SVM</a:t>
            </a:r>
            <a:r>
              <a:rPr lang="zh-CN" altLang="en-US" dirty="0">
                <a:solidFill>
                  <a:schemeClr val="tx1"/>
                </a:solidFill>
              </a:rPr>
              <a:t>：回顾</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53</a:t>
            </a:fld>
            <a:endParaRPr lang="en-US" dirty="0"/>
          </a:p>
        </p:txBody>
      </p:sp>
      <p:sp>
        <p:nvSpPr>
          <p:cNvPr id="7" name="Rectangle 5"/>
          <p:cNvSpPr>
            <a:spLocks noChangeArrowheads="1"/>
          </p:cNvSpPr>
          <p:nvPr/>
        </p:nvSpPr>
        <p:spPr bwMode="auto">
          <a:xfrm>
            <a:off x="1077686" y="1393372"/>
            <a:ext cx="10265228" cy="5029200"/>
          </a:xfrm>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Char char="n"/>
            </a:pPr>
            <a:r>
              <a:rPr lang="zh-CN" altLang="en-US" sz="2000" b="1" dirty="0"/>
              <a:t>分类器是一个分离超平面。</a:t>
            </a:r>
          </a:p>
          <a:p>
            <a:pPr marL="342900" indent="-342900">
              <a:spcBef>
                <a:spcPct val="20000"/>
              </a:spcBef>
              <a:buClr>
                <a:schemeClr val="accent1"/>
              </a:buClr>
              <a:buSzPct val="65000"/>
              <a:buFont typeface="Wingdings" pitchFamily="2" charset="2"/>
              <a:buChar char="n"/>
            </a:pPr>
            <a:r>
              <a:rPr lang="zh-CN" altLang="en-US" sz="2000" b="1" dirty="0"/>
              <a:t>最“重要”的训练点是支持向量；它们定义了超平面。</a:t>
            </a:r>
            <a:endParaRPr lang="en-US" altLang="zh-CN" sz="2000" b="1" dirty="0"/>
          </a:p>
          <a:p>
            <a:pPr marL="342900" indent="-342900">
              <a:spcBef>
                <a:spcPct val="20000"/>
              </a:spcBef>
              <a:buClr>
                <a:schemeClr val="accent1"/>
              </a:buClr>
              <a:buSzPct val="65000"/>
              <a:buFont typeface="Wingdings" pitchFamily="2" charset="2"/>
              <a:buChar char="n"/>
            </a:pPr>
            <a:r>
              <a:rPr lang="zh-CN" altLang="en-US" sz="2000" b="1" dirty="0"/>
              <a:t>二次优化算法可以识别哪些训练点</a:t>
            </a:r>
            <a:r>
              <a:rPr lang="en-US" altLang="zh-CN" sz="2000" b="1" dirty="0"/>
              <a:t>x</a:t>
            </a:r>
            <a:r>
              <a:rPr lang="en-US" altLang="zh-CN" sz="2000" b="1" baseline="-25000" dirty="0"/>
              <a:t>i </a:t>
            </a:r>
            <a:r>
              <a:rPr lang="zh-CN" altLang="en-US" sz="2000" b="1" dirty="0"/>
              <a:t>是支持向量：有着非零的拉格朗日乘子</a:t>
            </a:r>
            <a:r>
              <a:rPr lang="el-GR" altLang="zh-CN" sz="2000" b="1" i="1" dirty="0">
                <a:cs typeface="Times New Roman" pitchFamily="18" charset="0"/>
              </a:rPr>
              <a:t>α</a:t>
            </a:r>
            <a:r>
              <a:rPr lang="en-US" altLang="zh-CN" sz="2000" b="1" i="1" baseline="-25000" dirty="0" err="1">
                <a:cs typeface="Times New Roman" pitchFamily="18" charset="0"/>
              </a:rPr>
              <a:t>i</a:t>
            </a:r>
            <a:r>
              <a:rPr lang="en-US" altLang="zh-CN" sz="2000" b="1" i="1" dirty="0">
                <a:cs typeface="Times New Roman" pitchFamily="18" charset="0"/>
              </a:rPr>
              <a:t>. </a:t>
            </a:r>
            <a:endParaRPr lang="en-US" altLang="zh-CN" sz="2000" b="1" dirty="0">
              <a:cs typeface="Times New Roman" pitchFamily="18" charset="0"/>
            </a:endParaRPr>
          </a:p>
          <a:p>
            <a:pPr marL="342900" indent="-342900">
              <a:spcBef>
                <a:spcPct val="20000"/>
              </a:spcBef>
              <a:buClr>
                <a:schemeClr val="accent1"/>
              </a:buClr>
              <a:buSzPct val="65000"/>
              <a:buFont typeface="Wingdings" pitchFamily="2" charset="2"/>
              <a:buChar char="n"/>
            </a:pPr>
            <a:r>
              <a:rPr lang="zh-CN" altLang="en-US" sz="2000" b="1" dirty="0">
                <a:cs typeface="Times New Roman" pitchFamily="18" charset="0"/>
              </a:rPr>
              <a:t>无论是在对偶公式中的问题还是在解中的训练点都只出现在点积内部</a:t>
            </a:r>
            <a:r>
              <a:rPr lang="en-US" altLang="zh-CN" sz="2000" b="1" dirty="0">
                <a:cs typeface="Times New Roman" pitchFamily="18" charset="0"/>
              </a:rPr>
              <a:t>:</a:t>
            </a:r>
            <a:r>
              <a:rPr lang="en-US" altLang="zh-CN" sz="2400" dirty="0">
                <a:cs typeface="Times New Roman" pitchFamily="18" charset="0"/>
              </a:rPr>
              <a:t> </a:t>
            </a:r>
          </a:p>
          <a:p>
            <a:pPr marL="342900" indent="-342900">
              <a:spcBef>
                <a:spcPct val="20000"/>
              </a:spcBef>
              <a:buClr>
                <a:schemeClr val="accent1"/>
              </a:buClr>
              <a:buSzPct val="65000"/>
              <a:buFont typeface="Wingdings" pitchFamily="2" charset="2"/>
              <a:buChar char="n"/>
            </a:pPr>
            <a:endParaRPr lang="en-US" altLang="zh-CN" sz="2400" b="1" baseline="-25000" dirty="0">
              <a:latin typeface="Arial" pitchFamily="34" charset="0"/>
            </a:endParaRPr>
          </a:p>
        </p:txBody>
      </p:sp>
      <p:sp>
        <p:nvSpPr>
          <p:cNvPr id="8" name="Text Box 6"/>
          <p:cNvSpPr txBox="1">
            <a:spLocks noChangeArrowheads="1"/>
          </p:cNvSpPr>
          <p:nvPr/>
        </p:nvSpPr>
        <p:spPr bwMode="auto">
          <a:xfrm>
            <a:off x="1164771" y="3668485"/>
            <a:ext cx="7696200" cy="1336675"/>
          </a:xfrm>
          <a:prstGeom prst="rect">
            <a:avLst/>
          </a:prstGeom>
          <a:noFill/>
          <a:ln w="25400" algn="ctr">
            <a:solidFill>
              <a:srgbClr val="008000"/>
            </a:solidFill>
            <a:miter lim="800000"/>
            <a:headEnd/>
            <a:tailEnd/>
          </a:ln>
        </p:spPr>
        <p:txBody>
          <a:bodyPr>
            <a:spAutoFit/>
          </a:bodyPr>
          <a:lstStyle/>
          <a:p>
            <a:r>
              <a:rPr lang="zh-CN" altLang="en-US" sz="2000" b="1" dirty="0"/>
              <a:t>求解</a:t>
            </a:r>
            <a:r>
              <a:rPr lang="en-US" altLang="zh-CN" sz="2000" b="1" dirty="0"/>
              <a:t> </a:t>
            </a:r>
            <a:r>
              <a:rPr lang="el-GR" altLang="zh-CN" sz="2000" b="1" i="1" dirty="0">
                <a:cs typeface="Times New Roman" pitchFamily="18" charset="0"/>
              </a:rPr>
              <a:t>α</a:t>
            </a:r>
            <a:r>
              <a:rPr lang="en-US" altLang="zh-CN" sz="2000" b="1" i="1" baseline="-25000" dirty="0">
                <a:cs typeface="Times New Roman" pitchFamily="18" charset="0"/>
              </a:rPr>
              <a:t>1</a:t>
            </a:r>
            <a:r>
              <a:rPr lang="en-US" altLang="zh-CN" sz="2000" b="1" i="1" dirty="0">
                <a:cs typeface="Times New Roman" pitchFamily="18" charset="0"/>
              </a:rPr>
              <a:t>…</a:t>
            </a:r>
            <a:r>
              <a:rPr lang="el-GR" altLang="zh-CN" sz="2000" b="1" i="1" dirty="0">
                <a:cs typeface="Times New Roman" pitchFamily="18" charset="0"/>
              </a:rPr>
              <a:t>α</a:t>
            </a:r>
            <a:r>
              <a:rPr lang="en-US" altLang="zh-CN" sz="2000" b="1" i="1" baseline="-25000" dirty="0">
                <a:cs typeface="Times New Roman" pitchFamily="18" charset="0"/>
              </a:rPr>
              <a:t>N</a:t>
            </a:r>
            <a:r>
              <a:rPr lang="en-US" altLang="zh-CN" sz="2000" b="1" baseline="-25000" dirty="0">
                <a:cs typeface="Times New Roman" pitchFamily="18" charset="0"/>
              </a:rPr>
              <a:t> </a:t>
            </a:r>
            <a:r>
              <a:rPr lang="zh-CN" altLang="en-US" sz="2000" b="1" dirty="0"/>
              <a:t>使得</a:t>
            </a:r>
            <a:endParaRPr lang="en-US" altLang="zh-CN" sz="2000" b="1" dirty="0"/>
          </a:p>
          <a:p>
            <a:r>
              <a:rPr lang="en-US" altLang="zh-CN" sz="2000" b="1" dirty="0"/>
              <a:t>Q(</a:t>
            </a:r>
            <a:r>
              <a:rPr lang="el-GR" altLang="zh-CN" sz="2000" b="1" dirty="0"/>
              <a:t>α</a:t>
            </a:r>
            <a:r>
              <a:rPr lang="en-US" altLang="zh-CN" sz="2000" b="1" dirty="0"/>
              <a:t>) =</a:t>
            </a:r>
            <a:r>
              <a:rPr lang="el-GR" altLang="zh-CN" sz="2000" b="1" dirty="0"/>
              <a:t>Σ</a:t>
            </a:r>
            <a:r>
              <a:rPr lang="el-GR" altLang="zh-CN" sz="2000" b="1" i="1" dirty="0"/>
              <a:t>α</a:t>
            </a:r>
            <a:r>
              <a:rPr lang="en-US" altLang="zh-CN" sz="2000" b="1" i="1" baseline="-25000" dirty="0" err="1"/>
              <a:t>i</a:t>
            </a:r>
            <a:r>
              <a:rPr lang="en-US" altLang="zh-CN" sz="2000" b="1" baseline="-25000" dirty="0"/>
              <a:t>  </a:t>
            </a:r>
            <a:r>
              <a:rPr lang="en-US" altLang="zh-CN" sz="2000" b="1" dirty="0"/>
              <a:t>- ½</a:t>
            </a:r>
            <a:r>
              <a:rPr lang="el-GR" altLang="zh-CN" sz="2000" b="1" dirty="0"/>
              <a:t>ΣΣ</a:t>
            </a:r>
            <a:r>
              <a:rPr lang="el-GR" altLang="zh-CN" sz="2000" b="1" i="1" dirty="0"/>
              <a:t>α</a:t>
            </a:r>
            <a:r>
              <a:rPr lang="en-US" altLang="zh-CN" sz="2000" b="1" i="1" baseline="-25000" dirty="0" err="1"/>
              <a:t>i</a:t>
            </a:r>
            <a:r>
              <a:rPr lang="el-GR" altLang="zh-CN" sz="2000" b="1" i="1" dirty="0"/>
              <a:t>α</a:t>
            </a:r>
            <a:r>
              <a:rPr lang="en-US" altLang="zh-CN" sz="2000" b="1" i="1" baseline="-25000" dirty="0" err="1"/>
              <a:t>j</a:t>
            </a:r>
            <a:r>
              <a:rPr lang="en-US" altLang="zh-CN" sz="2000" b="1" i="1" dirty="0" err="1"/>
              <a:t>y</a:t>
            </a:r>
            <a:r>
              <a:rPr lang="en-US" altLang="zh-CN" sz="2000" b="1" i="1" baseline="-25000" dirty="0" err="1"/>
              <a:t>i</a:t>
            </a:r>
            <a:r>
              <a:rPr lang="en-US" altLang="zh-CN" sz="2000" b="1" i="1" dirty="0" err="1"/>
              <a:t>y</a:t>
            </a:r>
            <a:r>
              <a:rPr lang="en-US" altLang="zh-CN" sz="2000" b="1" i="1" baseline="-25000" dirty="0" err="1"/>
              <a:t>j</a:t>
            </a:r>
            <a:r>
              <a:rPr lang="en-US" altLang="zh-CN" sz="2000" b="1" dirty="0" err="1"/>
              <a:t>x</a:t>
            </a:r>
            <a:r>
              <a:rPr lang="en-US" altLang="zh-CN" sz="2000" b="1" baseline="-25000" dirty="0" err="1"/>
              <a:t>i</a:t>
            </a:r>
            <a:r>
              <a:rPr lang="en-US" altLang="zh-CN" sz="2000" b="1" baseline="30000" dirty="0" err="1"/>
              <a:t>T</a:t>
            </a:r>
            <a:r>
              <a:rPr lang="en-US" altLang="zh-CN" sz="2000" b="1" dirty="0" err="1"/>
              <a:t>x</a:t>
            </a:r>
            <a:r>
              <a:rPr lang="en-US" altLang="zh-CN" sz="2000" b="1" baseline="-25000" dirty="0" err="1"/>
              <a:t>j</a:t>
            </a:r>
            <a:r>
              <a:rPr lang="en-US" altLang="zh-CN" sz="2000" b="1" dirty="0"/>
              <a:t> </a:t>
            </a:r>
            <a:r>
              <a:rPr lang="zh-CN" altLang="en-US" sz="2000" b="1" dirty="0"/>
              <a:t>最大化且</a:t>
            </a:r>
            <a:endParaRPr lang="en-US" altLang="zh-CN" sz="2000" b="1" dirty="0"/>
          </a:p>
          <a:p>
            <a:r>
              <a:rPr lang="en-US" altLang="zh-CN" sz="2000" b="1" dirty="0"/>
              <a:t>(1)  </a:t>
            </a:r>
            <a:r>
              <a:rPr lang="el-GR" altLang="zh-CN" sz="2000" b="1" dirty="0"/>
              <a:t>Σ</a:t>
            </a:r>
            <a:r>
              <a:rPr lang="el-GR" altLang="zh-CN" sz="2000" b="1" i="1" dirty="0"/>
              <a:t>α</a:t>
            </a:r>
            <a:r>
              <a:rPr lang="en-US" altLang="zh-CN" sz="2000" b="1" i="1" baseline="-25000" dirty="0" err="1"/>
              <a:t>i</a:t>
            </a:r>
            <a:r>
              <a:rPr lang="en-US" altLang="zh-CN" sz="2000" b="1" i="1" dirty="0" err="1"/>
              <a:t>y</a:t>
            </a:r>
            <a:r>
              <a:rPr lang="en-US" altLang="zh-CN" sz="2000" b="1" i="1" baseline="-25000" dirty="0" err="1"/>
              <a:t>i</a:t>
            </a:r>
            <a:r>
              <a:rPr lang="en-US" altLang="zh-CN" sz="2000" b="1" baseline="-25000" dirty="0"/>
              <a:t> </a:t>
            </a:r>
            <a:r>
              <a:rPr lang="en-US" altLang="zh-CN" sz="2000" b="1" dirty="0"/>
              <a:t>= 0</a:t>
            </a:r>
          </a:p>
          <a:p>
            <a:r>
              <a:rPr lang="en-US" altLang="zh-CN" sz="2000" b="1" dirty="0"/>
              <a:t>(2)  0 ≤ </a:t>
            </a:r>
            <a:r>
              <a:rPr lang="el-GR" altLang="zh-CN" sz="2000" b="1" i="1" dirty="0"/>
              <a:t>α</a:t>
            </a:r>
            <a:r>
              <a:rPr lang="en-US" altLang="zh-CN" sz="2000" b="1" i="1" baseline="-25000" dirty="0" err="1"/>
              <a:t>i</a:t>
            </a:r>
            <a:r>
              <a:rPr lang="en-US" altLang="zh-CN" sz="2000" b="1" baseline="-25000" dirty="0"/>
              <a:t> </a:t>
            </a:r>
            <a:r>
              <a:rPr lang="en-US" altLang="zh-CN" sz="2000" b="1" dirty="0"/>
              <a:t>≤ </a:t>
            </a:r>
            <a:r>
              <a:rPr lang="en-US" altLang="zh-CN" sz="2000" b="1" i="1" dirty="0"/>
              <a:t>C</a:t>
            </a:r>
            <a:r>
              <a:rPr lang="en-US" altLang="zh-CN" sz="2000" b="1" dirty="0"/>
              <a:t> for all </a:t>
            </a:r>
            <a:r>
              <a:rPr lang="el-GR" altLang="zh-CN" sz="2000" b="1" i="1" dirty="0"/>
              <a:t>α</a:t>
            </a:r>
            <a:r>
              <a:rPr lang="en-US" altLang="zh-CN" sz="2000" b="1" i="1" baseline="-25000" dirty="0" err="1"/>
              <a:t>i</a:t>
            </a:r>
            <a:endParaRPr lang="en-US" altLang="zh-CN" sz="2000" b="1" i="1" baseline="-25000" dirty="0"/>
          </a:p>
        </p:txBody>
      </p:sp>
      <p:sp>
        <p:nvSpPr>
          <p:cNvPr id="10" name="Text Box 8"/>
          <p:cNvSpPr txBox="1">
            <a:spLocks noChangeArrowheads="1"/>
          </p:cNvSpPr>
          <p:nvPr/>
        </p:nvSpPr>
        <p:spPr bwMode="auto">
          <a:xfrm>
            <a:off x="2079171" y="5268685"/>
            <a:ext cx="3962400" cy="482600"/>
          </a:xfrm>
          <a:prstGeom prst="rect">
            <a:avLst/>
          </a:prstGeom>
          <a:noFill/>
          <a:ln w="25400" algn="ctr">
            <a:solidFill>
              <a:srgbClr val="008000"/>
            </a:solidFill>
            <a:miter lim="800000"/>
            <a:headEnd/>
            <a:tailEnd/>
          </a:ln>
        </p:spPr>
        <p:txBody>
          <a:bodyPr>
            <a:spAutoFit/>
          </a:bodyPr>
          <a:lstStyle/>
          <a:p>
            <a:r>
              <a:rPr lang="en-US" altLang="zh-CN" sz="2000" b="1" i="1"/>
              <a:t>f</a:t>
            </a:r>
            <a:r>
              <a:rPr lang="en-US" altLang="zh-CN" sz="2000" b="1"/>
              <a:t>(x) = </a:t>
            </a:r>
            <a:r>
              <a:rPr lang="el-GR" altLang="zh-CN" sz="2400" b="1">
                <a:cs typeface="Times New Roman" pitchFamily="18" charset="0"/>
              </a:rPr>
              <a:t>Σ</a:t>
            </a:r>
            <a:r>
              <a:rPr lang="el-GR" altLang="zh-CN" sz="2000" b="1" i="1">
                <a:cs typeface="Times New Roman" pitchFamily="18" charset="0"/>
              </a:rPr>
              <a:t>α</a:t>
            </a:r>
            <a:r>
              <a:rPr lang="en-US" altLang="zh-CN" sz="2000" b="1" i="1" baseline="-25000">
                <a:cs typeface="Times New Roman" pitchFamily="18" charset="0"/>
              </a:rPr>
              <a:t>i</a:t>
            </a:r>
            <a:r>
              <a:rPr lang="en-US" altLang="zh-CN" sz="2000" b="1" i="1">
                <a:cs typeface="Times New Roman" pitchFamily="18" charset="0"/>
              </a:rPr>
              <a:t>y</a:t>
            </a:r>
            <a:r>
              <a:rPr lang="en-US" altLang="zh-CN" sz="2000" b="1" i="1" baseline="-25000">
                <a:cs typeface="Times New Roman" pitchFamily="18" charset="0"/>
              </a:rPr>
              <a:t>i</a:t>
            </a:r>
            <a:r>
              <a:rPr lang="en-US" altLang="zh-CN" sz="2000" b="1"/>
              <a:t>x</a:t>
            </a:r>
            <a:r>
              <a:rPr lang="en-US" altLang="zh-CN" sz="2000" b="1" baseline="-25000"/>
              <a:t>i</a:t>
            </a:r>
            <a:r>
              <a:rPr lang="en-US" altLang="zh-CN" sz="2000" b="1" baseline="30000"/>
              <a:t>T</a:t>
            </a:r>
            <a:r>
              <a:rPr lang="en-US" altLang="zh-CN" sz="2000" b="1"/>
              <a:t>x + </a:t>
            </a:r>
            <a:r>
              <a:rPr lang="en-US" altLang="zh-CN" sz="2000" b="1" i="1"/>
              <a:t>b</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solidFill>
              </a:rPr>
              <a:t>非线性</a:t>
            </a:r>
            <a:r>
              <a:rPr lang="en-US" altLang="zh-CN" dirty="0">
                <a:solidFill>
                  <a:schemeClr val="tx1"/>
                </a:solidFill>
              </a:rPr>
              <a:t>SVM</a:t>
            </a:r>
            <a:endParaRPr lang="zh-CN" altLang="en-US" dirty="0">
              <a:solidFill>
                <a:schemeClr val="tx1"/>
              </a:solidFill>
            </a:endParaRP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54</a:t>
            </a:fld>
            <a:endParaRPr lang="en-US" dirty="0"/>
          </a:p>
        </p:txBody>
      </p:sp>
      <p:sp>
        <p:nvSpPr>
          <p:cNvPr id="7" name="Rectangle 5"/>
          <p:cNvSpPr>
            <a:spLocks noChangeArrowheads="1"/>
          </p:cNvSpPr>
          <p:nvPr/>
        </p:nvSpPr>
        <p:spPr bwMode="auto">
          <a:xfrm>
            <a:off x="1262742" y="1338943"/>
            <a:ext cx="9775371" cy="5029200"/>
          </a:xfrm>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Char char="n"/>
            </a:pPr>
            <a:r>
              <a:rPr lang="zh-CN" altLang="en-US" sz="2400" dirty="0"/>
              <a:t>对于线性可分的带噪声数据，线性</a:t>
            </a:r>
            <a:r>
              <a:rPr lang="en-US" altLang="zh-CN" sz="2400" dirty="0"/>
              <a:t>SVM</a:t>
            </a:r>
            <a:r>
              <a:rPr lang="zh-CN" altLang="en-US" sz="2400" dirty="0"/>
              <a:t>可以工作的很好</a:t>
            </a:r>
            <a:r>
              <a:rPr lang="en-US" altLang="zh-CN" sz="2400" dirty="0"/>
              <a:t>:</a:t>
            </a:r>
          </a:p>
          <a:p>
            <a:pPr marL="342900" indent="-342900">
              <a:spcBef>
                <a:spcPct val="20000"/>
              </a:spcBef>
              <a:buClr>
                <a:schemeClr val="accent1"/>
              </a:buClr>
              <a:buSzPct val="65000"/>
              <a:buFont typeface="Wingdings" pitchFamily="2" charset="2"/>
              <a:buChar char="n"/>
            </a:pPr>
            <a:endParaRPr lang="en-US" altLang="zh-CN" sz="2400" dirty="0">
              <a:latin typeface="Arial" pitchFamily="34" charset="0"/>
            </a:endParaRPr>
          </a:p>
          <a:p>
            <a:pPr marL="342900" indent="-342900">
              <a:spcBef>
                <a:spcPct val="20000"/>
              </a:spcBef>
              <a:buClr>
                <a:schemeClr val="accent1"/>
              </a:buClr>
              <a:buSzPct val="65000"/>
              <a:buFont typeface="Wingdings" pitchFamily="2" charset="2"/>
              <a:buChar char="n"/>
            </a:pPr>
            <a:endParaRPr lang="en-US" altLang="zh-CN" sz="2400" dirty="0">
              <a:latin typeface="Arial" pitchFamily="34" charset="0"/>
            </a:endParaRPr>
          </a:p>
          <a:p>
            <a:pPr marL="342900" indent="-342900">
              <a:spcBef>
                <a:spcPct val="20000"/>
              </a:spcBef>
              <a:buClr>
                <a:schemeClr val="accent1"/>
              </a:buClr>
              <a:buSzPct val="65000"/>
              <a:buFont typeface="Wingdings" pitchFamily="2" charset="2"/>
              <a:buChar char="n"/>
            </a:pPr>
            <a:r>
              <a:rPr lang="zh-CN" altLang="en-US" sz="2400" dirty="0"/>
              <a:t>但如果数据线性不可分，该怎么处理</a:t>
            </a:r>
            <a:r>
              <a:rPr lang="en-US" altLang="zh-CN" sz="2400" dirty="0"/>
              <a:t>? </a:t>
            </a:r>
          </a:p>
          <a:p>
            <a:pPr marL="342900" indent="-342900">
              <a:spcBef>
                <a:spcPct val="20000"/>
              </a:spcBef>
              <a:buClr>
                <a:schemeClr val="accent1"/>
              </a:buClr>
              <a:buSzPct val="65000"/>
              <a:buFont typeface="Wingdings" pitchFamily="2" charset="2"/>
              <a:buChar char="n"/>
            </a:pPr>
            <a:endParaRPr lang="en-US" altLang="zh-CN" sz="2400" dirty="0">
              <a:latin typeface="Arial" pitchFamily="34" charset="0"/>
            </a:endParaRPr>
          </a:p>
          <a:p>
            <a:pPr marL="342900" indent="-342900">
              <a:spcBef>
                <a:spcPct val="20000"/>
              </a:spcBef>
              <a:buClr>
                <a:schemeClr val="accent1"/>
              </a:buClr>
              <a:buSzPct val="65000"/>
              <a:buFont typeface="Wingdings" pitchFamily="2" charset="2"/>
              <a:buChar char="n"/>
            </a:pPr>
            <a:r>
              <a:rPr lang="zh-CN" altLang="en-US" sz="2400" dirty="0"/>
              <a:t>将数据映射到更高维的空间</a:t>
            </a:r>
            <a:r>
              <a:rPr lang="en-US" altLang="zh-CN" sz="2400" dirty="0"/>
              <a:t>:</a:t>
            </a:r>
          </a:p>
        </p:txBody>
      </p:sp>
      <p:sp>
        <p:nvSpPr>
          <p:cNvPr id="8" name="Text Box 9"/>
          <p:cNvSpPr txBox="1">
            <a:spLocks noChangeArrowheads="1"/>
          </p:cNvSpPr>
          <p:nvPr/>
        </p:nvSpPr>
        <p:spPr bwMode="auto">
          <a:xfrm>
            <a:off x="4463143" y="5910943"/>
            <a:ext cx="342900" cy="366713"/>
          </a:xfrm>
          <a:prstGeom prst="rect">
            <a:avLst/>
          </a:prstGeom>
          <a:noFill/>
          <a:ln w="9525" algn="ctr">
            <a:noFill/>
            <a:miter lim="800000"/>
            <a:headEnd/>
            <a:tailEnd/>
          </a:ln>
        </p:spPr>
        <p:txBody>
          <a:bodyPr>
            <a:spAutoFit/>
          </a:bodyPr>
          <a:lstStyle/>
          <a:p>
            <a:pPr>
              <a:spcBef>
                <a:spcPct val="50000"/>
              </a:spcBef>
            </a:pPr>
            <a:r>
              <a:rPr lang="en-US" altLang="zh-CN"/>
              <a:t>0</a:t>
            </a:r>
          </a:p>
        </p:txBody>
      </p:sp>
      <p:sp>
        <p:nvSpPr>
          <p:cNvPr id="9" name="Text Box 21"/>
          <p:cNvSpPr txBox="1">
            <a:spLocks noChangeArrowheads="1"/>
          </p:cNvSpPr>
          <p:nvPr/>
        </p:nvSpPr>
        <p:spPr bwMode="auto">
          <a:xfrm>
            <a:off x="6520543" y="5987143"/>
            <a:ext cx="457200" cy="366713"/>
          </a:xfrm>
          <a:prstGeom prst="rect">
            <a:avLst/>
          </a:prstGeom>
          <a:noFill/>
          <a:ln w="9525" algn="ctr">
            <a:noFill/>
            <a:miter lim="800000"/>
            <a:headEnd/>
            <a:tailEnd/>
          </a:ln>
        </p:spPr>
        <p:txBody>
          <a:bodyPr>
            <a:spAutoFit/>
          </a:bodyPr>
          <a:lstStyle/>
          <a:p>
            <a:pPr>
              <a:spcBef>
                <a:spcPct val="50000"/>
              </a:spcBef>
            </a:pPr>
            <a:r>
              <a:rPr lang="en-US" altLang="zh-CN" i="1"/>
              <a:t>x</a:t>
            </a:r>
            <a:endParaRPr lang="en-US" altLang="zh-CN" i="1" baseline="30000"/>
          </a:p>
        </p:txBody>
      </p:sp>
      <p:grpSp>
        <p:nvGrpSpPr>
          <p:cNvPr id="10" name="Group 22"/>
          <p:cNvGrpSpPr>
            <a:grpSpLocks/>
          </p:cNvGrpSpPr>
          <p:nvPr/>
        </p:nvGrpSpPr>
        <p:grpSpPr bwMode="auto">
          <a:xfrm>
            <a:off x="2786743" y="3167743"/>
            <a:ext cx="4286250" cy="423863"/>
            <a:chOff x="1056" y="2322"/>
            <a:chExt cx="2700" cy="267"/>
          </a:xfrm>
        </p:grpSpPr>
        <p:sp>
          <p:nvSpPr>
            <p:cNvPr id="11" name="Line 23"/>
            <p:cNvSpPr>
              <a:spLocks noChangeShapeType="1"/>
            </p:cNvSpPr>
            <p:nvPr/>
          </p:nvSpPr>
          <p:spPr bwMode="auto">
            <a:xfrm>
              <a:off x="1056" y="2358"/>
              <a:ext cx="2496" cy="0"/>
            </a:xfrm>
            <a:prstGeom prst="line">
              <a:avLst/>
            </a:prstGeom>
            <a:noFill/>
            <a:ln w="25400">
              <a:solidFill>
                <a:schemeClr val="tx2"/>
              </a:solidFill>
              <a:round/>
              <a:headEnd/>
              <a:tailEnd type="triangle" w="med" len="med"/>
            </a:ln>
          </p:spPr>
          <p:txBody>
            <a:bodyPr/>
            <a:lstStyle/>
            <a:p>
              <a:endParaRPr lang="zh-CN" altLang="en-US"/>
            </a:p>
          </p:txBody>
        </p:sp>
        <p:sp>
          <p:nvSpPr>
            <p:cNvPr id="12" name="AutoShape 24"/>
            <p:cNvSpPr>
              <a:spLocks noChangeArrowheads="1"/>
            </p:cNvSpPr>
            <p:nvPr/>
          </p:nvSpPr>
          <p:spPr bwMode="auto">
            <a:xfrm>
              <a:off x="1335"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3" name="Line 25"/>
            <p:cNvSpPr>
              <a:spLocks noChangeShapeType="1"/>
            </p:cNvSpPr>
            <p:nvPr/>
          </p:nvSpPr>
          <p:spPr bwMode="auto">
            <a:xfrm>
              <a:off x="2196" y="2322"/>
              <a:ext cx="0" cy="72"/>
            </a:xfrm>
            <a:prstGeom prst="line">
              <a:avLst/>
            </a:prstGeom>
            <a:noFill/>
            <a:ln w="9525">
              <a:solidFill>
                <a:schemeClr val="tx2"/>
              </a:solidFill>
              <a:round/>
              <a:headEnd/>
              <a:tailEnd/>
            </a:ln>
          </p:spPr>
          <p:txBody>
            <a:bodyPr/>
            <a:lstStyle/>
            <a:p>
              <a:endParaRPr lang="zh-CN" altLang="en-US"/>
            </a:p>
          </p:txBody>
        </p:sp>
        <p:sp>
          <p:nvSpPr>
            <p:cNvPr id="14" name="Text Box 26"/>
            <p:cNvSpPr txBox="1">
              <a:spLocks noChangeArrowheads="1"/>
            </p:cNvSpPr>
            <p:nvPr/>
          </p:nvSpPr>
          <p:spPr bwMode="auto">
            <a:xfrm>
              <a:off x="2106" y="2358"/>
              <a:ext cx="216" cy="231"/>
            </a:xfrm>
            <a:prstGeom prst="rect">
              <a:avLst/>
            </a:prstGeom>
            <a:noFill/>
            <a:ln w="9525" algn="ctr">
              <a:noFill/>
              <a:miter lim="800000"/>
              <a:headEnd/>
              <a:tailEnd/>
            </a:ln>
          </p:spPr>
          <p:txBody>
            <a:bodyPr>
              <a:spAutoFit/>
            </a:bodyPr>
            <a:lstStyle/>
            <a:p>
              <a:pPr>
                <a:spcBef>
                  <a:spcPct val="50000"/>
                </a:spcBef>
              </a:pPr>
              <a:r>
                <a:rPr lang="en-US" altLang="zh-CN"/>
                <a:t>0</a:t>
              </a:r>
            </a:p>
          </p:txBody>
        </p:sp>
        <p:sp>
          <p:nvSpPr>
            <p:cNvPr id="15" name="AutoShape 27"/>
            <p:cNvSpPr>
              <a:spLocks noChangeArrowheads="1"/>
            </p:cNvSpPr>
            <p:nvPr/>
          </p:nvSpPr>
          <p:spPr bwMode="auto">
            <a:xfrm>
              <a:off x="1563" y="232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6" name="AutoShape 28"/>
            <p:cNvSpPr>
              <a:spLocks noChangeArrowheads="1"/>
            </p:cNvSpPr>
            <p:nvPr/>
          </p:nvSpPr>
          <p:spPr bwMode="auto">
            <a:xfrm>
              <a:off x="1863"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7" name="AutoShape 29"/>
            <p:cNvSpPr>
              <a:spLocks noChangeArrowheads="1"/>
            </p:cNvSpPr>
            <p:nvPr/>
          </p:nvSpPr>
          <p:spPr bwMode="auto">
            <a:xfrm>
              <a:off x="1995"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8" name="AutoShape 30"/>
            <p:cNvSpPr>
              <a:spLocks noChangeArrowheads="1"/>
            </p:cNvSpPr>
            <p:nvPr/>
          </p:nvSpPr>
          <p:spPr bwMode="auto">
            <a:xfrm>
              <a:off x="2535" y="23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19" name="AutoShape 31"/>
            <p:cNvSpPr>
              <a:spLocks noChangeArrowheads="1"/>
            </p:cNvSpPr>
            <p:nvPr/>
          </p:nvSpPr>
          <p:spPr bwMode="auto">
            <a:xfrm>
              <a:off x="2679" y="23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0" name="AutoShape 32"/>
            <p:cNvSpPr>
              <a:spLocks noChangeArrowheads="1"/>
            </p:cNvSpPr>
            <p:nvPr/>
          </p:nvSpPr>
          <p:spPr bwMode="auto">
            <a:xfrm>
              <a:off x="2451" y="23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1" name="AutoShape 33"/>
            <p:cNvSpPr>
              <a:spLocks noChangeArrowheads="1"/>
            </p:cNvSpPr>
            <p:nvPr/>
          </p:nvSpPr>
          <p:spPr bwMode="auto">
            <a:xfrm>
              <a:off x="2919"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22" name="AutoShape 34"/>
            <p:cNvSpPr>
              <a:spLocks noChangeArrowheads="1"/>
            </p:cNvSpPr>
            <p:nvPr/>
          </p:nvSpPr>
          <p:spPr bwMode="auto">
            <a:xfrm>
              <a:off x="3063"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23" name="AutoShape 35"/>
            <p:cNvSpPr>
              <a:spLocks noChangeArrowheads="1"/>
            </p:cNvSpPr>
            <p:nvPr/>
          </p:nvSpPr>
          <p:spPr bwMode="auto">
            <a:xfrm>
              <a:off x="3375" y="232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24" name="Text Box 36"/>
            <p:cNvSpPr txBox="1">
              <a:spLocks noChangeArrowheads="1"/>
            </p:cNvSpPr>
            <p:nvPr/>
          </p:nvSpPr>
          <p:spPr bwMode="auto">
            <a:xfrm>
              <a:off x="3468" y="2322"/>
              <a:ext cx="288" cy="231"/>
            </a:xfrm>
            <a:prstGeom prst="rect">
              <a:avLst/>
            </a:prstGeom>
            <a:noFill/>
            <a:ln w="9525" algn="ctr">
              <a:noFill/>
              <a:miter lim="800000"/>
              <a:headEnd/>
              <a:tailEnd/>
            </a:ln>
          </p:spPr>
          <p:txBody>
            <a:bodyPr>
              <a:spAutoFit/>
            </a:bodyPr>
            <a:lstStyle/>
            <a:p>
              <a:pPr>
                <a:spcBef>
                  <a:spcPct val="50000"/>
                </a:spcBef>
              </a:pPr>
              <a:r>
                <a:rPr lang="en-US" altLang="zh-CN" i="1"/>
                <a:t>x</a:t>
              </a:r>
              <a:endParaRPr lang="en-US" altLang="zh-CN" i="1" baseline="30000"/>
            </a:p>
          </p:txBody>
        </p:sp>
      </p:grpSp>
      <p:grpSp>
        <p:nvGrpSpPr>
          <p:cNvPr id="25" name="Group 37"/>
          <p:cNvGrpSpPr>
            <a:grpSpLocks/>
          </p:cNvGrpSpPr>
          <p:nvPr/>
        </p:nvGrpSpPr>
        <p:grpSpPr bwMode="auto">
          <a:xfrm>
            <a:off x="4234543" y="1872343"/>
            <a:ext cx="4324350" cy="642938"/>
            <a:chOff x="1056" y="1284"/>
            <a:chExt cx="2724" cy="405"/>
          </a:xfrm>
        </p:grpSpPr>
        <p:sp>
          <p:nvSpPr>
            <p:cNvPr id="26" name="Line 38"/>
            <p:cNvSpPr>
              <a:spLocks noChangeShapeType="1"/>
            </p:cNvSpPr>
            <p:nvPr/>
          </p:nvSpPr>
          <p:spPr bwMode="auto">
            <a:xfrm>
              <a:off x="1056" y="1458"/>
              <a:ext cx="2496" cy="0"/>
            </a:xfrm>
            <a:prstGeom prst="line">
              <a:avLst/>
            </a:prstGeom>
            <a:noFill/>
            <a:ln w="25400">
              <a:solidFill>
                <a:schemeClr val="tx2"/>
              </a:solidFill>
              <a:round/>
              <a:headEnd/>
              <a:tailEnd type="triangle" w="med" len="med"/>
            </a:ln>
          </p:spPr>
          <p:txBody>
            <a:bodyPr/>
            <a:lstStyle/>
            <a:p>
              <a:endParaRPr lang="zh-CN" altLang="en-US"/>
            </a:p>
          </p:txBody>
        </p:sp>
        <p:sp>
          <p:nvSpPr>
            <p:cNvPr id="27" name="AutoShape 39"/>
            <p:cNvSpPr>
              <a:spLocks noChangeArrowheads="1"/>
            </p:cNvSpPr>
            <p:nvPr/>
          </p:nvSpPr>
          <p:spPr bwMode="auto">
            <a:xfrm>
              <a:off x="1335" y="14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28" name="Line 40"/>
            <p:cNvSpPr>
              <a:spLocks noChangeShapeType="1"/>
            </p:cNvSpPr>
            <p:nvPr/>
          </p:nvSpPr>
          <p:spPr bwMode="auto">
            <a:xfrm>
              <a:off x="2196" y="1422"/>
              <a:ext cx="0" cy="72"/>
            </a:xfrm>
            <a:prstGeom prst="line">
              <a:avLst/>
            </a:prstGeom>
            <a:noFill/>
            <a:ln w="9525">
              <a:solidFill>
                <a:schemeClr val="tx2"/>
              </a:solidFill>
              <a:round/>
              <a:headEnd/>
              <a:tailEnd/>
            </a:ln>
          </p:spPr>
          <p:txBody>
            <a:bodyPr/>
            <a:lstStyle/>
            <a:p>
              <a:endParaRPr lang="zh-CN" altLang="en-US"/>
            </a:p>
          </p:txBody>
        </p:sp>
        <p:sp>
          <p:nvSpPr>
            <p:cNvPr id="29" name="Text Box 41"/>
            <p:cNvSpPr txBox="1">
              <a:spLocks noChangeArrowheads="1"/>
            </p:cNvSpPr>
            <p:nvPr/>
          </p:nvSpPr>
          <p:spPr bwMode="auto">
            <a:xfrm>
              <a:off x="2106" y="1458"/>
              <a:ext cx="216" cy="231"/>
            </a:xfrm>
            <a:prstGeom prst="rect">
              <a:avLst/>
            </a:prstGeom>
            <a:noFill/>
            <a:ln w="9525" algn="ctr">
              <a:noFill/>
              <a:miter lim="800000"/>
              <a:headEnd/>
              <a:tailEnd/>
            </a:ln>
          </p:spPr>
          <p:txBody>
            <a:bodyPr>
              <a:spAutoFit/>
            </a:bodyPr>
            <a:lstStyle/>
            <a:p>
              <a:pPr>
                <a:spcBef>
                  <a:spcPct val="50000"/>
                </a:spcBef>
              </a:pPr>
              <a:r>
                <a:rPr lang="en-US" altLang="zh-CN"/>
                <a:t>0</a:t>
              </a:r>
            </a:p>
          </p:txBody>
        </p:sp>
        <p:sp>
          <p:nvSpPr>
            <p:cNvPr id="30" name="AutoShape 42"/>
            <p:cNvSpPr>
              <a:spLocks noChangeArrowheads="1"/>
            </p:cNvSpPr>
            <p:nvPr/>
          </p:nvSpPr>
          <p:spPr bwMode="auto">
            <a:xfrm>
              <a:off x="1563" y="142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31" name="AutoShape 43"/>
            <p:cNvSpPr>
              <a:spLocks noChangeArrowheads="1"/>
            </p:cNvSpPr>
            <p:nvPr/>
          </p:nvSpPr>
          <p:spPr bwMode="auto">
            <a:xfrm>
              <a:off x="1863" y="14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32" name="AutoShape 44"/>
            <p:cNvSpPr>
              <a:spLocks noChangeArrowheads="1"/>
            </p:cNvSpPr>
            <p:nvPr/>
          </p:nvSpPr>
          <p:spPr bwMode="auto">
            <a:xfrm>
              <a:off x="1995" y="14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33" name="AutoShape 45"/>
            <p:cNvSpPr>
              <a:spLocks noChangeArrowheads="1"/>
            </p:cNvSpPr>
            <p:nvPr/>
          </p:nvSpPr>
          <p:spPr bwMode="auto">
            <a:xfrm>
              <a:off x="2535" y="14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34" name="AutoShape 46"/>
            <p:cNvSpPr>
              <a:spLocks noChangeArrowheads="1"/>
            </p:cNvSpPr>
            <p:nvPr/>
          </p:nvSpPr>
          <p:spPr bwMode="auto">
            <a:xfrm>
              <a:off x="2679" y="14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35" name="AutoShape 47"/>
            <p:cNvSpPr>
              <a:spLocks noChangeArrowheads="1"/>
            </p:cNvSpPr>
            <p:nvPr/>
          </p:nvSpPr>
          <p:spPr bwMode="auto">
            <a:xfrm>
              <a:off x="2451" y="14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36" name="Line 48"/>
            <p:cNvSpPr>
              <a:spLocks noChangeShapeType="1"/>
            </p:cNvSpPr>
            <p:nvPr/>
          </p:nvSpPr>
          <p:spPr bwMode="auto">
            <a:xfrm>
              <a:off x="2268" y="1302"/>
              <a:ext cx="0" cy="348"/>
            </a:xfrm>
            <a:prstGeom prst="line">
              <a:avLst/>
            </a:prstGeom>
            <a:noFill/>
            <a:ln w="19050">
              <a:solidFill>
                <a:schemeClr val="tx2"/>
              </a:solidFill>
              <a:round/>
              <a:headEnd/>
              <a:tailEnd/>
            </a:ln>
          </p:spPr>
          <p:txBody>
            <a:bodyPr/>
            <a:lstStyle/>
            <a:p>
              <a:endParaRPr lang="zh-CN" altLang="en-US"/>
            </a:p>
          </p:txBody>
        </p:sp>
        <p:sp>
          <p:nvSpPr>
            <p:cNvPr id="37" name="Oval 49"/>
            <p:cNvSpPr>
              <a:spLocks noChangeArrowheads="1"/>
            </p:cNvSpPr>
            <p:nvPr/>
          </p:nvSpPr>
          <p:spPr bwMode="auto">
            <a:xfrm>
              <a:off x="2405" y="1393"/>
              <a:ext cx="144" cy="138"/>
            </a:xfrm>
            <a:prstGeom prst="ellipse">
              <a:avLst/>
            </a:prstGeom>
            <a:noFill/>
            <a:ln w="19050" algn="ctr">
              <a:solidFill>
                <a:srgbClr val="0000FF"/>
              </a:solidFill>
              <a:round/>
              <a:headEnd/>
              <a:tailEnd/>
            </a:ln>
          </p:spPr>
          <p:txBody>
            <a:bodyPr wrap="none" anchor="ctr"/>
            <a:lstStyle/>
            <a:p>
              <a:endParaRPr lang="zh-CN" altLang="en-US"/>
            </a:p>
          </p:txBody>
        </p:sp>
        <p:sp>
          <p:nvSpPr>
            <p:cNvPr id="38" name="Oval 50"/>
            <p:cNvSpPr>
              <a:spLocks noChangeArrowheads="1"/>
            </p:cNvSpPr>
            <p:nvPr/>
          </p:nvSpPr>
          <p:spPr bwMode="auto">
            <a:xfrm>
              <a:off x="1955" y="1387"/>
              <a:ext cx="144" cy="138"/>
            </a:xfrm>
            <a:prstGeom prst="ellipse">
              <a:avLst/>
            </a:prstGeom>
            <a:noFill/>
            <a:ln w="19050" algn="ctr">
              <a:solidFill>
                <a:srgbClr val="FF0000"/>
              </a:solidFill>
              <a:round/>
              <a:headEnd/>
              <a:tailEnd/>
            </a:ln>
          </p:spPr>
          <p:txBody>
            <a:bodyPr wrap="none" anchor="ctr"/>
            <a:lstStyle/>
            <a:p>
              <a:endParaRPr lang="zh-CN" altLang="en-US"/>
            </a:p>
          </p:txBody>
        </p:sp>
        <p:sp>
          <p:nvSpPr>
            <p:cNvPr id="39" name="Line 51"/>
            <p:cNvSpPr>
              <a:spLocks noChangeShapeType="1"/>
            </p:cNvSpPr>
            <p:nvPr/>
          </p:nvSpPr>
          <p:spPr bwMode="auto">
            <a:xfrm flipH="1" flipV="1">
              <a:off x="2475" y="1284"/>
              <a:ext cx="6" cy="377"/>
            </a:xfrm>
            <a:prstGeom prst="line">
              <a:avLst/>
            </a:prstGeom>
            <a:noFill/>
            <a:ln w="9525" cap="rnd">
              <a:solidFill>
                <a:schemeClr val="tx2"/>
              </a:solidFill>
              <a:prstDash val="sysDot"/>
              <a:round/>
              <a:headEnd/>
              <a:tailEnd/>
            </a:ln>
          </p:spPr>
          <p:txBody>
            <a:bodyPr/>
            <a:lstStyle/>
            <a:p>
              <a:endParaRPr lang="zh-CN" altLang="en-US"/>
            </a:p>
          </p:txBody>
        </p:sp>
        <p:sp>
          <p:nvSpPr>
            <p:cNvPr id="40" name="Line 52"/>
            <p:cNvSpPr>
              <a:spLocks noChangeShapeType="1"/>
            </p:cNvSpPr>
            <p:nvPr/>
          </p:nvSpPr>
          <p:spPr bwMode="auto">
            <a:xfrm flipH="1" flipV="1">
              <a:off x="2025" y="1284"/>
              <a:ext cx="6" cy="377"/>
            </a:xfrm>
            <a:prstGeom prst="line">
              <a:avLst/>
            </a:prstGeom>
            <a:noFill/>
            <a:ln w="9525" cap="rnd">
              <a:solidFill>
                <a:schemeClr val="tx2"/>
              </a:solidFill>
              <a:prstDash val="sysDot"/>
              <a:round/>
              <a:headEnd/>
              <a:tailEnd/>
            </a:ln>
          </p:spPr>
          <p:txBody>
            <a:bodyPr/>
            <a:lstStyle/>
            <a:p>
              <a:endParaRPr lang="zh-CN" altLang="en-US"/>
            </a:p>
          </p:txBody>
        </p:sp>
        <p:sp>
          <p:nvSpPr>
            <p:cNvPr id="41" name="Text Box 53"/>
            <p:cNvSpPr txBox="1">
              <a:spLocks noChangeArrowheads="1"/>
            </p:cNvSpPr>
            <p:nvPr/>
          </p:nvSpPr>
          <p:spPr bwMode="auto">
            <a:xfrm>
              <a:off x="3492" y="1410"/>
              <a:ext cx="288" cy="231"/>
            </a:xfrm>
            <a:prstGeom prst="rect">
              <a:avLst/>
            </a:prstGeom>
            <a:noFill/>
            <a:ln w="9525" algn="ctr">
              <a:noFill/>
              <a:miter lim="800000"/>
              <a:headEnd/>
              <a:tailEnd/>
            </a:ln>
          </p:spPr>
          <p:txBody>
            <a:bodyPr>
              <a:spAutoFit/>
            </a:bodyPr>
            <a:lstStyle/>
            <a:p>
              <a:pPr>
                <a:spcBef>
                  <a:spcPct val="50000"/>
                </a:spcBef>
              </a:pPr>
              <a:r>
                <a:rPr lang="en-US" altLang="zh-CN" i="1"/>
                <a:t>x</a:t>
              </a:r>
              <a:endParaRPr lang="en-US" altLang="zh-CN" i="1" baseline="30000"/>
            </a:p>
          </p:txBody>
        </p:sp>
      </p:grpSp>
      <p:grpSp>
        <p:nvGrpSpPr>
          <p:cNvPr id="42" name="Group 60"/>
          <p:cNvGrpSpPr>
            <a:grpSpLocks/>
          </p:cNvGrpSpPr>
          <p:nvPr/>
        </p:nvGrpSpPr>
        <p:grpSpPr bwMode="auto">
          <a:xfrm>
            <a:off x="2786743" y="4234543"/>
            <a:ext cx="4352925" cy="1827213"/>
            <a:chOff x="1122" y="2874"/>
            <a:chExt cx="2742" cy="1151"/>
          </a:xfrm>
        </p:grpSpPr>
        <p:sp>
          <p:nvSpPr>
            <p:cNvPr id="43" name="Line 6"/>
            <p:cNvSpPr>
              <a:spLocks noChangeShapeType="1"/>
            </p:cNvSpPr>
            <p:nvPr/>
          </p:nvSpPr>
          <p:spPr bwMode="auto">
            <a:xfrm>
              <a:off x="1122" y="3900"/>
              <a:ext cx="2496" cy="0"/>
            </a:xfrm>
            <a:prstGeom prst="line">
              <a:avLst/>
            </a:prstGeom>
            <a:noFill/>
            <a:ln w="25400">
              <a:solidFill>
                <a:schemeClr val="tx2"/>
              </a:solidFill>
              <a:round/>
              <a:headEnd/>
              <a:tailEnd type="triangle" w="med" len="med"/>
            </a:ln>
          </p:spPr>
          <p:txBody>
            <a:bodyPr/>
            <a:lstStyle/>
            <a:p>
              <a:endParaRPr lang="zh-CN" altLang="en-US"/>
            </a:p>
          </p:txBody>
        </p:sp>
        <p:sp>
          <p:nvSpPr>
            <p:cNvPr id="44" name="AutoShape 7"/>
            <p:cNvSpPr>
              <a:spLocks noChangeArrowheads="1"/>
            </p:cNvSpPr>
            <p:nvPr/>
          </p:nvSpPr>
          <p:spPr bwMode="auto">
            <a:xfrm>
              <a:off x="1437" y="325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45" name="Line 8"/>
            <p:cNvSpPr>
              <a:spLocks noChangeShapeType="1"/>
            </p:cNvSpPr>
            <p:nvPr/>
          </p:nvSpPr>
          <p:spPr bwMode="auto">
            <a:xfrm>
              <a:off x="2262" y="3864"/>
              <a:ext cx="0" cy="72"/>
            </a:xfrm>
            <a:prstGeom prst="line">
              <a:avLst/>
            </a:prstGeom>
            <a:noFill/>
            <a:ln w="9525">
              <a:solidFill>
                <a:schemeClr val="tx2"/>
              </a:solidFill>
              <a:round/>
              <a:headEnd/>
              <a:tailEnd/>
            </a:ln>
          </p:spPr>
          <p:txBody>
            <a:bodyPr/>
            <a:lstStyle/>
            <a:p>
              <a:endParaRPr lang="zh-CN" altLang="en-US"/>
            </a:p>
          </p:txBody>
        </p:sp>
        <p:sp>
          <p:nvSpPr>
            <p:cNvPr id="46" name="AutoShape 10"/>
            <p:cNvSpPr>
              <a:spLocks noChangeArrowheads="1"/>
            </p:cNvSpPr>
            <p:nvPr/>
          </p:nvSpPr>
          <p:spPr bwMode="auto">
            <a:xfrm>
              <a:off x="1641" y="355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47" name="AutoShape 11"/>
            <p:cNvSpPr>
              <a:spLocks noChangeArrowheads="1"/>
            </p:cNvSpPr>
            <p:nvPr/>
          </p:nvSpPr>
          <p:spPr bwMode="auto">
            <a:xfrm>
              <a:off x="1929" y="3755"/>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48" name="AutoShape 12"/>
            <p:cNvSpPr>
              <a:spLocks noChangeArrowheads="1"/>
            </p:cNvSpPr>
            <p:nvPr/>
          </p:nvSpPr>
          <p:spPr bwMode="auto">
            <a:xfrm>
              <a:off x="2073" y="3815"/>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49" name="AutoShape 13"/>
            <p:cNvSpPr>
              <a:spLocks noChangeArrowheads="1"/>
            </p:cNvSpPr>
            <p:nvPr/>
          </p:nvSpPr>
          <p:spPr bwMode="auto">
            <a:xfrm>
              <a:off x="2601" y="3761"/>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50" name="AutoShape 14"/>
            <p:cNvSpPr>
              <a:spLocks noChangeArrowheads="1"/>
            </p:cNvSpPr>
            <p:nvPr/>
          </p:nvSpPr>
          <p:spPr bwMode="auto">
            <a:xfrm>
              <a:off x="2745" y="3647"/>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51" name="AutoShape 15"/>
            <p:cNvSpPr>
              <a:spLocks noChangeArrowheads="1"/>
            </p:cNvSpPr>
            <p:nvPr/>
          </p:nvSpPr>
          <p:spPr bwMode="auto">
            <a:xfrm>
              <a:off x="2481" y="380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52" name="AutoShape 16"/>
            <p:cNvSpPr>
              <a:spLocks noChangeArrowheads="1"/>
            </p:cNvSpPr>
            <p:nvPr/>
          </p:nvSpPr>
          <p:spPr bwMode="auto">
            <a:xfrm>
              <a:off x="2985" y="344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53" name="AutoShape 17"/>
            <p:cNvSpPr>
              <a:spLocks noChangeArrowheads="1"/>
            </p:cNvSpPr>
            <p:nvPr/>
          </p:nvSpPr>
          <p:spPr bwMode="auto">
            <a:xfrm>
              <a:off x="3165" y="3251"/>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54" name="AutoShape 18"/>
            <p:cNvSpPr>
              <a:spLocks noChangeArrowheads="1"/>
            </p:cNvSpPr>
            <p:nvPr/>
          </p:nvSpPr>
          <p:spPr bwMode="auto">
            <a:xfrm>
              <a:off x="3429" y="2921"/>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55" name="Line 19"/>
            <p:cNvSpPr>
              <a:spLocks noChangeShapeType="1"/>
            </p:cNvSpPr>
            <p:nvPr/>
          </p:nvSpPr>
          <p:spPr bwMode="auto">
            <a:xfrm flipV="1">
              <a:off x="2262" y="2988"/>
              <a:ext cx="0" cy="936"/>
            </a:xfrm>
            <a:prstGeom prst="line">
              <a:avLst/>
            </a:prstGeom>
            <a:noFill/>
            <a:ln w="25400">
              <a:solidFill>
                <a:schemeClr val="tx2"/>
              </a:solidFill>
              <a:round/>
              <a:headEnd/>
              <a:tailEnd type="triangle" w="med" len="med"/>
            </a:ln>
          </p:spPr>
          <p:txBody>
            <a:bodyPr/>
            <a:lstStyle/>
            <a:p>
              <a:endParaRPr lang="zh-CN" altLang="en-US"/>
            </a:p>
          </p:txBody>
        </p:sp>
        <p:sp>
          <p:nvSpPr>
            <p:cNvPr id="56" name="Text Box 20"/>
            <p:cNvSpPr txBox="1">
              <a:spLocks noChangeArrowheads="1"/>
            </p:cNvSpPr>
            <p:nvPr/>
          </p:nvSpPr>
          <p:spPr bwMode="auto">
            <a:xfrm>
              <a:off x="2262" y="2874"/>
              <a:ext cx="288" cy="231"/>
            </a:xfrm>
            <a:prstGeom prst="rect">
              <a:avLst/>
            </a:prstGeom>
            <a:noFill/>
            <a:ln w="9525" algn="ctr">
              <a:noFill/>
              <a:miter lim="800000"/>
              <a:headEnd/>
              <a:tailEnd/>
            </a:ln>
          </p:spPr>
          <p:txBody>
            <a:bodyPr>
              <a:spAutoFit/>
            </a:bodyPr>
            <a:lstStyle/>
            <a:p>
              <a:pPr>
                <a:spcBef>
                  <a:spcPct val="50000"/>
                </a:spcBef>
              </a:pPr>
              <a:r>
                <a:rPr lang="en-US" altLang="zh-CN" i="1"/>
                <a:t>x</a:t>
              </a:r>
              <a:r>
                <a:rPr lang="en-US" altLang="zh-CN" i="1" baseline="30000"/>
                <a:t>2</a:t>
              </a:r>
            </a:p>
          </p:txBody>
        </p:sp>
        <p:sp>
          <p:nvSpPr>
            <p:cNvPr id="57" name="Line 54"/>
            <p:cNvSpPr>
              <a:spLocks noChangeShapeType="1"/>
            </p:cNvSpPr>
            <p:nvPr/>
          </p:nvSpPr>
          <p:spPr bwMode="auto">
            <a:xfrm flipV="1">
              <a:off x="1860" y="3180"/>
              <a:ext cx="2004" cy="816"/>
            </a:xfrm>
            <a:prstGeom prst="line">
              <a:avLst/>
            </a:prstGeom>
            <a:noFill/>
            <a:ln w="19050">
              <a:solidFill>
                <a:schemeClr val="tx2"/>
              </a:solidFill>
              <a:round/>
              <a:headEnd/>
              <a:tailEnd/>
            </a:ln>
          </p:spPr>
          <p:txBody>
            <a:bodyPr/>
            <a:lstStyle/>
            <a:p>
              <a:endParaRPr lang="zh-CN" altLang="en-US"/>
            </a:p>
          </p:txBody>
        </p:sp>
        <p:sp>
          <p:nvSpPr>
            <p:cNvPr id="58" name="Line 55"/>
            <p:cNvSpPr>
              <a:spLocks noChangeShapeType="1"/>
            </p:cNvSpPr>
            <p:nvPr/>
          </p:nvSpPr>
          <p:spPr bwMode="auto">
            <a:xfrm flipV="1">
              <a:off x="1857" y="3132"/>
              <a:ext cx="1962" cy="809"/>
            </a:xfrm>
            <a:prstGeom prst="line">
              <a:avLst/>
            </a:prstGeom>
            <a:noFill/>
            <a:ln w="9525" cap="rnd">
              <a:solidFill>
                <a:schemeClr val="tx2"/>
              </a:solidFill>
              <a:prstDash val="sysDot"/>
              <a:round/>
              <a:headEnd/>
              <a:tailEnd/>
            </a:ln>
          </p:spPr>
          <p:txBody>
            <a:bodyPr/>
            <a:lstStyle/>
            <a:p>
              <a:endParaRPr lang="zh-CN" altLang="en-US"/>
            </a:p>
          </p:txBody>
        </p:sp>
        <p:sp>
          <p:nvSpPr>
            <p:cNvPr id="59" name="Line 56"/>
            <p:cNvSpPr>
              <a:spLocks noChangeShapeType="1"/>
            </p:cNvSpPr>
            <p:nvPr/>
          </p:nvSpPr>
          <p:spPr bwMode="auto">
            <a:xfrm flipV="1">
              <a:off x="1929" y="3240"/>
              <a:ext cx="1926" cy="785"/>
            </a:xfrm>
            <a:prstGeom prst="line">
              <a:avLst/>
            </a:prstGeom>
            <a:noFill/>
            <a:ln w="9525" cap="rnd">
              <a:solidFill>
                <a:schemeClr val="tx2"/>
              </a:solidFill>
              <a:prstDash val="sysDot"/>
              <a:round/>
              <a:headEnd/>
              <a:tailEnd/>
            </a:ln>
          </p:spPr>
          <p:txBody>
            <a:bodyPr/>
            <a:lstStyle/>
            <a:p>
              <a:endParaRPr lang="zh-CN" altLang="en-US"/>
            </a:p>
          </p:txBody>
        </p:sp>
        <p:sp>
          <p:nvSpPr>
            <p:cNvPr id="60" name="Oval 57"/>
            <p:cNvSpPr>
              <a:spLocks noChangeArrowheads="1"/>
            </p:cNvSpPr>
            <p:nvPr/>
          </p:nvSpPr>
          <p:spPr bwMode="auto">
            <a:xfrm>
              <a:off x="2945" y="3403"/>
              <a:ext cx="144" cy="138"/>
            </a:xfrm>
            <a:prstGeom prst="ellipse">
              <a:avLst/>
            </a:prstGeom>
            <a:noFill/>
            <a:ln w="19050" algn="ctr">
              <a:solidFill>
                <a:srgbClr val="FF0000"/>
              </a:solidFill>
              <a:round/>
              <a:headEnd/>
              <a:tailEnd/>
            </a:ln>
          </p:spPr>
          <p:txBody>
            <a:bodyPr wrap="none" anchor="ctr"/>
            <a:lstStyle/>
            <a:p>
              <a:endParaRPr lang="zh-CN" altLang="en-US"/>
            </a:p>
          </p:txBody>
        </p:sp>
        <p:sp>
          <p:nvSpPr>
            <p:cNvPr id="61" name="Oval 58"/>
            <p:cNvSpPr>
              <a:spLocks noChangeArrowheads="1"/>
            </p:cNvSpPr>
            <p:nvPr/>
          </p:nvSpPr>
          <p:spPr bwMode="auto">
            <a:xfrm>
              <a:off x="2699" y="3601"/>
              <a:ext cx="144" cy="138"/>
            </a:xfrm>
            <a:prstGeom prst="ellipse">
              <a:avLst/>
            </a:prstGeom>
            <a:noFill/>
            <a:ln w="19050" algn="ctr">
              <a:solidFill>
                <a:srgbClr val="0000FF"/>
              </a:solidFill>
              <a:round/>
              <a:headEnd/>
              <a:tailEnd/>
            </a:ln>
          </p:spPr>
          <p:txBody>
            <a:bodyPr wrap="none" anchor="ctr"/>
            <a:lstStyle/>
            <a:p>
              <a:endParaRPr lang="zh-CN" altLang="en-US"/>
            </a:p>
          </p:txBody>
        </p:sp>
        <p:sp>
          <p:nvSpPr>
            <p:cNvPr id="62" name="Oval 59"/>
            <p:cNvSpPr>
              <a:spLocks noChangeArrowheads="1"/>
            </p:cNvSpPr>
            <p:nvPr/>
          </p:nvSpPr>
          <p:spPr bwMode="auto">
            <a:xfrm>
              <a:off x="2027" y="3775"/>
              <a:ext cx="144" cy="138"/>
            </a:xfrm>
            <a:prstGeom prst="ellipse">
              <a:avLst/>
            </a:prstGeom>
            <a:noFill/>
            <a:ln w="19050" algn="ctr">
              <a:solidFill>
                <a:srgbClr val="FF0000"/>
              </a:solidFill>
              <a:round/>
              <a:headEnd/>
              <a:tailEnd/>
            </a:ln>
          </p:spPr>
          <p:txBody>
            <a:bodyPr wrap="none" anchor="ctr"/>
            <a:lstStyle/>
            <a:p>
              <a:endParaRPr lang="zh-CN" altLang="en-US"/>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solidFill>
              </a:rPr>
              <a:t>非线性</a:t>
            </a:r>
            <a:r>
              <a:rPr lang="en-US" altLang="zh-CN" dirty="0">
                <a:solidFill>
                  <a:schemeClr val="tx1"/>
                </a:solidFill>
              </a:rPr>
              <a:t>SVM</a:t>
            </a:r>
            <a:r>
              <a:rPr lang="zh-CN" altLang="en-US" dirty="0">
                <a:solidFill>
                  <a:schemeClr val="tx1"/>
                </a:solidFill>
              </a:rPr>
              <a:t>：特征空间</a:t>
            </a:r>
          </a:p>
        </p:txBody>
      </p:sp>
      <p:sp>
        <p:nvSpPr>
          <p:cNvPr id="3" name="内容占位符 2"/>
          <p:cNvSpPr>
            <a:spLocks noGrp="1"/>
          </p:cNvSpPr>
          <p:nvPr>
            <p:ph idx="1"/>
          </p:nvPr>
        </p:nvSpPr>
        <p:spPr>
          <a:xfrm>
            <a:off x="1097279" y="1240778"/>
            <a:ext cx="10528663" cy="5060447"/>
          </a:xfrm>
        </p:spPr>
        <p:txBody>
          <a:bodyPr/>
          <a:lstStyle/>
          <a:p>
            <a:r>
              <a:rPr lang="zh-CN" altLang="en-US" dirty="0"/>
              <a:t>总体思路：原始输入空间始终可以映射到某个训练集可分离的高维特征空间：</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55</a:t>
            </a:fld>
            <a:endParaRPr lang="en-US" dirty="0"/>
          </a:p>
        </p:txBody>
      </p:sp>
      <p:sp>
        <p:nvSpPr>
          <p:cNvPr id="7" name="Line 6"/>
          <p:cNvSpPr>
            <a:spLocks noChangeShapeType="1"/>
          </p:cNvSpPr>
          <p:nvPr/>
        </p:nvSpPr>
        <p:spPr bwMode="auto">
          <a:xfrm flipV="1">
            <a:off x="3265942" y="2569936"/>
            <a:ext cx="0" cy="3041650"/>
          </a:xfrm>
          <a:prstGeom prst="line">
            <a:avLst/>
          </a:prstGeom>
          <a:noFill/>
          <a:ln w="25400">
            <a:solidFill>
              <a:schemeClr val="tx1"/>
            </a:solidFill>
            <a:round/>
            <a:headEnd/>
            <a:tailEnd type="triangle" w="med" len="med"/>
          </a:ln>
        </p:spPr>
        <p:txBody>
          <a:bodyPr/>
          <a:lstStyle/>
          <a:p>
            <a:endParaRPr lang="zh-CN" altLang="en-US"/>
          </a:p>
        </p:txBody>
      </p:sp>
      <p:sp>
        <p:nvSpPr>
          <p:cNvPr id="8" name="Line 7"/>
          <p:cNvSpPr>
            <a:spLocks noChangeShapeType="1"/>
          </p:cNvSpPr>
          <p:nvPr/>
        </p:nvSpPr>
        <p:spPr bwMode="auto">
          <a:xfrm flipV="1">
            <a:off x="1645104" y="4181249"/>
            <a:ext cx="3319463" cy="0"/>
          </a:xfrm>
          <a:prstGeom prst="line">
            <a:avLst/>
          </a:prstGeom>
          <a:noFill/>
          <a:ln w="25400">
            <a:solidFill>
              <a:schemeClr val="tx1"/>
            </a:solidFill>
            <a:round/>
            <a:headEnd/>
            <a:tailEnd type="triangle" w="med" len="med"/>
          </a:ln>
        </p:spPr>
        <p:txBody>
          <a:bodyPr/>
          <a:lstStyle/>
          <a:p>
            <a:endParaRPr lang="zh-CN" altLang="en-US"/>
          </a:p>
        </p:txBody>
      </p:sp>
      <p:sp>
        <p:nvSpPr>
          <p:cNvPr id="9" name="AutoShape 8"/>
          <p:cNvSpPr>
            <a:spLocks noChangeArrowheads="1"/>
          </p:cNvSpPr>
          <p:nvPr/>
        </p:nvSpPr>
        <p:spPr bwMode="auto">
          <a:xfrm>
            <a:off x="3296104" y="3401786"/>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0" name="AutoShape 9"/>
          <p:cNvSpPr>
            <a:spLocks noChangeArrowheads="1"/>
          </p:cNvSpPr>
          <p:nvPr/>
        </p:nvSpPr>
        <p:spPr bwMode="auto">
          <a:xfrm>
            <a:off x="2721429" y="375897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1" name="AutoShape 10"/>
          <p:cNvSpPr>
            <a:spLocks noChangeArrowheads="1"/>
          </p:cNvSpPr>
          <p:nvPr/>
        </p:nvSpPr>
        <p:spPr bwMode="auto">
          <a:xfrm>
            <a:off x="2873829" y="430507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2" name="AutoShape 11"/>
          <p:cNvSpPr>
            <a:spLocks noChangeArrowheads="1"/>
          </p:cNvSpPr>
          <p:nvPr/>
        </p:nvSpPr>
        <p:spPr bwMode="auto">
          <a:xfrm>
            <a:off x="3407229" y="478132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3" name="AutoShape 12"/>
          <p:cNvSpPr>
            <a:spLocks noChangeArrowheads="1"/>
          </p:cNvSpPr>
          <p:nvPr/>
        </p:nvSpPr>
        <p:spPr bwMode="auto">
          <a:xfrm>
            <a:off x="2988129" y="344782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4" name="AutoShape 13"/>
          <p:cNvSpPr>
            <a:spLocks noChangeArrowheads="1"/>
          </p:cNvSpPr>
          <p:nvPr/>
        </p:nvSpPr>
        <p:spPr bwMode="auto">
          <a:xfrm>
            <a:off x="2492829" y="407647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5" name="AutoShape 14"/>
          <p:cNvSpPr>
            <a:spLocks noChangeArrowheads="1"/>
          </p:cNvSpPr>
          <p:nvPr/>
        </p:nvSpPr>
        <p:spPr bwMode="auto">
          <a:xfrm>
            <a:off x="2911929" y="481942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6" name="AutoShape 15"/>
          <p:cNvSpPr>
            <a:spLocks noChangeArrowheads="1"/>
          </p:cNvSpPr>
          <p:nvPr/>
        </p:nvSpPr>
        <p:spPr bwMode="auto">
          <a:xfrm>
            <a:off x="3407229" y="384787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7" name="AutoShape 16"/>
          <p:cNvSpPr>
            <a:spLocks noChangeArrowheads="1"/>
          </p:cNvSpPr>
          <p:nvPr/>
        </p:nvSpPr>
        <p:spPr bwMode="auto">
          <a:xfrm>
            <a:off x="4308929" y="383517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18" name="AutoShape 17"/>
          <p:cNvSpPr>
            <a:spLocks noChangeArrowheads="1"/>
          </p:cNvSpPr>
          <p:nvPr/>
        </p:nvSpPr>
        <p:spPr bwMode="auto">
          <a:xfrm>
            <a:off x="4169229" y="504802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19" name="AutoShape 18"/>
          <p:cNvSpPr>
            <a:spLocks noChangeArrowheads="1"/>
          </p:cNvSpPr>
          <p:nvPr/>
        </p:nvSpPr>
        <p:spPr bwMode="auto">
          <a:xfrm>
            <a:off x="1921329" y="396217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0" name="AutoShape 19"/>
          <p:cNvSpPr>
            <a:spLocks noChangeArrowheads="1"/>
          </p:cNvSpPr>
          <p:nvPr/>
        </p:nvSpPr>
        <p:spPr bwMode="auto">
          <a:xfrm>
            <a:off x="3432629" y="541632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1" name="AutoShape 20"/>
          <p:cNvSpPr>
            <a:spLocks noChangeArrowheads="1"/>
          </p:cNvSpPr>
          <p:nvPr/>
        </p:nvSpPr>
        <p:spPr bwMode="auto">
          <a:xfrm>
            <a:off x="4397829" y="457177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2" name="AutoShape 21"/>
          <p:cNvSpPr>
            <a:spLocks noChangeArrowheads="1"/>
          </p:cNvSpPr>
          <p:nvPr/>
        </p:nvSpPr>
        <p:spPr bwMode="auto">
          <a:xfrm>
            <a:off x="2461079" y="511152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3" name="AutoShape 22"/>
          <p:cNvSpPr>
            <a:spLocks noChangeArrowheads="1"/>
          </p:cNvSpPr>
          <p:nvPr/>
        </p:nvSpPr>
        <p:spPr bwMode="auto">
          <a:xfrm>
            <a:off x="2149929" y="462892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4" name="AutoShape 23"/>
          <p:cNvSpPr>
            <a:spLocks noChangeArrowheads="1"/>
          </p:cNvSpPr>
          <p:nvPr/>
        </p:nvSpPr>
        <p:spPr bwMode="auto">
          <a:xfrm>
            <a:off x="2207079" y="310492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5" name="AutoShape 24"/>
          <p:cNvSpPr>
            <a:spLocks noChangeArrowheads="1"/>
          </p:cNvSpPr>
          <p:nvPr/>
        </p:nvSpPr>
        <p:spPr bwMode="auto">
          <a:xfrm>
            <a:off x="3702504" y="4239986"/>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26" name="AutoShape 25"/>
          <p:cNvSpPr>
            <a:spLocks noChangeArrowheads="1"/>
          </p:cNvSpPr>
          <p:nvPr/>
        </p:nvSpPr>
        <p:spPr bwMode="auto">
          <a:xfrm>
            <a:off x="3321504" y="4373336"/>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27" name="AutoShape 26"/>
          <p:cNvSpPr>
            <a:spLocks noChangeArrowheads="1"/>
          </p:cNvSpPr>
          <p:nvPr/>
        </p:nvSpPr>
        <p:spPr bwMode="auto">
          <a:xfrm>
            <a:off x="3607254" y="3135086"/>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8" name="Oval 27"/>
          <p:cNvSpPr>
            <a:spLocks noChangeArrowheads="1"/>
          </p:cNvSpPr>
          <p:nvPr/>
        </p:nvSpPr>
        <p:spPr bwMode="auto">
          <a:xfrm>
            <a:off x="2311854" y="3220811"/>
            <a:ext cx="1885950" cy="1905000"/>
          </a:xfrm>
          <a:prstGeom prst="ellipse">
            <a:avLst/>
          </a:prstGeom>
          <a:noFill/>
          <a:ln w="15875" algn="ctr">
            <a:solidFill>
              <a:schemeClr val="tx2"/>
            </a:solidFill>
            <a:prstDash val="sysDot"/>
            <a:round/>
            <a:headEnd/>
            <a:tailEnd/>
          </a:ln>
        </p:spPr>
        <p:txBody>
          <a:bodyPr wrap="none" anchor="ctr"/>
          <a:lstStyle/>
          <a:p>
            <a:endParaRPr lang="zh-CN" altLang="en-US"/>
          </a:p>
        </p:txBody>
      </p:sp>
      <p:sp>
        <p:nvSpPr>
          <p:cNvPr id="29" name="AutoShape 28"/>
          <p:cNvSpPr>
            <a:spLocks noChangeArrowheads="1"/>
          </p:cNvSpPr>
          <p:nvPr/>
        </p:nvSpPr>
        <p:spPr bwMode="auto">
          <a:xfrm>
            <a:off x="2359479" y="325732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30" name="AutoShape 29"/>
          <p:cNvSpPr>
            <a:spLocks noChangeArrowheads="1"/>
          </p:cNvSpPr>
          <p:nvPr/>
        </p:nvSpPr>
        <p:spPr bwMode="auto">
          <a:xfrm>
            <a:off x="4283529" y="323827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31" name="Line 30"/>
          <p:cNvSpPr>
            <a:spLocks noChangeShapeType="1"/>
          </p:cNvSpPr>
          <p:nvPr/>
        </p:nvSpPr>
        <p:spPr bwMode="auto">
          <a:xfrm flipH="1" flipV="1">
            <a:off x="7304542" y="2322286"/>
            <a:ext cx="0" cy="2070100"/>
          </a:xfrm>
          <a:prstGeom prst="line">
            <a:avLst/>
          </a:prstGeom>
          <a:noFill/>
          <a:ln w="25400">
            <a:solidFill>
              <a:schemeClr val="tx1"/>
            </a:solidFill>
            <a:round/>
            <a:headEnd/>
            <a:tailEnd type="triangle" w="med" len="med"/>
          </a:ln>
        </p:spPr>
        <p:txBody>
          <a:bodyPr/>
          <a:lstStyle/>
          <a:p>
            <a:endParaRPr lang="zh-CN" altLang="en-US"/>
          </a:p>
        </p:txBody>
      </p:sp>
      <p:sp>
        <p:nvSpPr>
          <p:cNvPr id="32" name="Line 31"/>
          <p:cNvSpPr>
            <a:spLocks noChangeShapeType="1"/>
          </p:cNvSpPr>
          <p:nvPr/>
        </p:nvSpPr>
        <p:spPr bwMode="auto">
          <a:xfrm>
            <a:off x="7274379" y="4409849"/>
            <a:ext cx="2347913" cy="0"/>
          </a:xfrm>
          <a:prstGeom prst="line">
            <a:avLst/>
          </a:prstGeom>
          <a:noFill/>
          <a:ln w="25400">
            <a:solidFill>
              <a:schemeClr val="tx1"/>
            </a:solidFill>
            <a:round/>
            <a:headEnd/>
            <a:tailEnd type="triangle" w="med" len="med"/>
          </a:ln>
        </p:spPr>
        <p:txBody>
          <a:bodyPr/>
          <a:lstStyle/>
          <a:p>
            <a:endParaRPr lang="zh-CN" altLang="en-US"/>
          </a:p>
        </p:txBody>
      </p:sp>
      <p:sp>
        <p:nvSpPr>
          <p:cNvPr id="33" name="AutoShape 32"/>
          <p:cNvSpPr>
            <a:spLocks noChangeArrowheads="1"/>
          </p:cNvSpPr>
          <p:nvPr/>
        </p:nvSpPr>
        <p:spPr bwMode="auto">
          <a:xfrm>
            <a:off x="7572829" y="3773261"/>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34" name="AutoShape 33"/>
          <p:cNvSpPr>
            <a:spLocks noChangeArrowheads="1"/>
          </p:cNvSpPr>
          <p:nvPr/>
        </p:nvSpPr>
        <p:spPr bwMode="auto">
          <a:xfrm>
            <a:off x="6998154" y="4130449"/>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35" name="AutoShape 34"/>
          <p:cNvSpPr>
            <a:spLocks noChangeArrowheads="1"/>
          </p:cNvSpPr>
          <p:nvPr/>
        </p:nvSpPr>
        <p:spPr bwMode="auto">
          <a:xfrm>
            <a:off x="7379154" y="468607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36" name="AutoShape 35"/>
          <p:cNvSpPr>
            <a:spLocks noChangeArrowheads="1"/>
          </p:cNvSpPr>
          <p:nvPr/>
        </p:nvSpPr>
        <p:spPr bwMode="auto">
          <a:xfrm>
            <a:off x="8198304" y="468607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37" name="AutoShape 36"/>
          <p:cNvSpPr>
            <a:spLocks noChangeArrowheads="1"/>
          </p:cNvSpPr>
          <p:nvPr/>
        </p:nvSpPr>
        <p:spPr bwMode="auto">
          <a:xfrm>
            <a:off x="7264854" y="3819299"/>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38" name="AutoShape 37"/>
          <p:cNvSpPr>
            <a:spLocks noChangeArrowheads="1"/>
          </p:cNvSpPr>
          <p:nvPr/>
        </p:nvSpPr>
        <p:spPr bwMode="auto">
          <a:xfrm>
            <a:off x="7474404" y="409552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39" name="AutoShape 38"/>
          <p:cNvSpPr>
            <a:spLocks noChangeArrowheads="1"/>
          </p:cNvSpPr>
          <p:nvPr/>
        </p:nvSpPr>
        <p:spPr bwMode="auto">
          <a:xfrm>
            <a:off x="7703004" y="472417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40" name="AutoShape 39"/>
          <p:cNvSpPr>
            <a:spLocks noChangeArrowheads="1"/>
          </p:cNvSpPr>
          <p:nvPr/>
        </p:nvSpPr>
        <p:spPr bwMode="auto">
          <a:xfrm>
            <a:off x="7683954" y="4219349"/>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41" name="AutoShape 40"/>
          <p:cNvSpPr>
            <a:spLocks noChangeArrowheads="1"/>
          </p:cNvSpPr>
          <p:nvPr/>
        </p:nvSpPr>
        <p:spPr bwMode="auto">
          <a:xfrm>
            <a:off x="9290504" y="385422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42" name="AutoShape 41"/>
          <p:cNvSpPr>
            <a:spLocks noChangeArrowheads="1"/>
          </p:cNvSpPr>
          <p:nvPr/>
        </p:nvSpPr>
        <p:spPr bwMode="auto">
          <a:xfrm>
            <a:off x="9150804" y="506707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43" name="AutoShape 42"/>
          <p:cNvSpPr>
            <a:spLocks noChangeArrowheads="1"/>
          </p:cNvSpPr>
          <p:nvPr/>
        </p:nvSpPr>
        <p:spPr bwMode="auto">
          <a:xfrm>
            <a:off x="8674554" y="281917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44" name="AutoShape 43"/>
          <p:cNvSpPr>
            <a:spLocks noChangeArrowheads="1"/>
          </p:cNvSpPr>
          <p:nvPr/>
        </p:nvSpPr>
        <p:spPr bwMode="auto">
          <a:xfrm>
            <a:off x="8680904" y="408282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45" name="AutoShape 44"/>
          <p:cNvSpPr>
            <a:spLocks noChangeArrowheads="1"/>
          </p:cNvSpPr>
          <p:nvPr/>
        </p:nvSpPr>
        <p:spPr bwMode="auto">
          <a:xfrm>
            <a:off x="9379404" y="459082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46" name="AutoShape 45"/>
          <p:cNvSpPr>
            <a:spLocks noChangeArrowheads="1"/>
          </p:cNvSpPr>
          <p:nvPr/>
        </p:nvSpPr>
        <p:spPr bwMode="auto">
          <a:xfrm>
            <a:off x="8204654" y="353037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47" name="AutoShape 46"/>
          <p:cNvSpPr>
            <a:spLocks noChangeArrowheads="1"/>
          </p:cNvSpPr>
          <p:nvPr/>
        </p:nvSpPr>
        <p:spPr bwMode="auto">
          <a:xfrm>
            <a:off x="8807904" y="476227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48" name="AutoShape 47"/>
          <p:cNvSpPr>
            <a:spLocks noChangeArrowheads="1"/>
          </p:cNvSpPr>
          <p:nvPr/>
        </p:nvSpPr>
        <p:spPr bwMode="auto">
          <a:xfrm>
            <a:off x="8598354" y="302872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49" name="AutoShape 48"/>
          <p:cNvSpPr>
            <a:spLocks noChangeArrowheads="1"/>
          </p:cNvSpPr>
          <p:nvPr/>
        </p:nvSpPr>
        <p:spPr bwMode="auto">
          <a:xfrm>
            <a:off x="7207704" y="4535261"/>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50" name="AutoShape 49"/>
          <p:cNvSpPr>
            <a:spLocks noChangeArrowheads="1"/>
          </p:cNvSpPr>
          <p:nvPr/>
        </p:nvSpPr>
        <p:spPr bwMode="auto">
          <a:xfrm>
            <a:off x="6826704" y="4668611"/>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51" name="AutoShape 50"/>
          <p:cNvSpPr>
            <a:spLocks noChangeArrowheads="1"/>
          </p:cNvSpPr>
          <p:nvPr/>
        </p:nvSpPr>
        <p:spPr bwMode="auto">
          <a:xfrm>
            <a:off x="8588829" y="3154136"/>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52" name="AutoShape 51"/>
          <p:cNvSpPr>
            <a:spLocks noChangeArrowheads="1"/>
          </p:cNvSpPr>
          <p:nvPr/>
        </p:nvSpPr>
        <p:spPr bwMode="auto">
          <a:xfrm>
            <a:off x="8141154" y="268582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53" name="AutoShape 52"/>
          <p:cNvSpPr>
            <a:spLocks noChangeArrowheads="1"/>
          </p:cNvSpPr>
          <p:nvPr/>
        </p:nvSpPr>
        <p:spPr bwMode="auto">
          <a:xfrm>
            <a:off x="9265104" y="325732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54" name="Line 53"/>
          <p:cNvSpPr>
            <a:spLocks noChangeShapeType="1"/>
          </p:cNvSpPr>
          <p:nvPr/>
        </p:nvSpPr>
        <p:spPr bwMode="auto">
          <a:xfrm flipH="1">
            <a:off x="6056767" y="4411436"/>
            <a:ext cx="1238250" cy="996950"/>
          </a:xfrm>
          <a:prstGeom prst="line">
            <a:avLst/>
          </a:prstGeom>
          <a:noFill/>
          <a:ln w="25400">
            <a:solidFill>
              <a:schemeClr val="tx1"/>
            </a:solidFill>
            <a:round/>
            <a:headEnd/>
            <a:tailEnd type="triangle" w="med" len="med"/>
          </a:ln>
        </p:spPr>
        <p:txBody>
          <a:bodyPr/>
          <a:lstStyle/>
          <a:p>
            <a:endParaRPr lang="zh-CN" altLang="en-US"/>
          </a:p>
        </p:txBody>
      </p:sp>
      <p:sp>
        <p:nvSpPr>
          <p:cNvPr id="55" name="Line 54"/>
          <p:cNvSpPr>
            <a:spLocks noChangeShapeType="1"/>
          </p:cNvSpPr>
          <p:nvPr/>
        </p:nvSpPr>
        <p:spPr bwMode="auto">
          <a:xfrm>
            <a:off x="7293429" y="3058886"/>
            <a:ext cx="1447800" cy="1333500"/>
          </a:xfrm>
          <a:prstGeom prst="line">
            <a:avLst/>
          </a:prstGeom>
          <a:noFill/>
          <a:ln w="15875">
            <a:solidFill>
              <a:schemeClr val="tx2"/>
            </a:solidFill>
            <a:prstDash val="sysDot"/>
            <a:round/>
            <a:headEnd/>
            <a:tailEnd/>
          </a:ln>
        </p:spPr>
        <p:txBody>
          <a:bodyPr/>
          <a:lstStyle/>
          <a:p>
            <a:endParaRPr lang="zh-CN" altLang="en-US"/>
          </a:p>
        </p:txBody>
      </p:sp>
      <p:sp>
        <p:nvSpPr>
          <p:cNvPr id="56" name="Line 55"/>
          <p:cNvSpPr>
            <a:spLocks noChangeShapeType="1"/>
          </p:cNvSpPr>
          <p:nvPr/>
        </p:nvSpPr>
        <p:spPr bwMode="auto">
          <a:xfrm flipV="1">
            <a:off x="7522029" y="4430486"/>
            <a:ext cx="1219200" cy="1219200"/>
          </a:xfrm>
          <a:prstGeom prst="line">
            <a:avLst/>
          </a:prstGeom>
          <a:noFill/>
          <a:ln w="15875">
            <a:solidFill>
              <a:schemeClr val="tx2"/>
            </a:solidFill>
            <a:prstDash val="sysDot"/>
            <a:round/>
            <a:headEnd/>
            <a:tailEnd/>
          </a:ln>
        </p:spPr>
        <p:txBody>
          <a:bodyPr/>
          <a:lstStyle/>
          <a:p>
            <a:endParaRPr lang="zh-CN" altLang="en-US"/>
          </a:p>
        </p:txBody>
      </p:sp>
      <p:sp>
        <p:nvSpPr>
          <p:cNvPr id="57" name="Line 56"/>
          <p:cNvSpPr>
            <a:spLocks noChangeShapeType="1"/>
          </p:cNvSpPr>
          <p:nvPr/>
        </p:nvSpPr>
        <p:spPr bwMode="auto">
          <a:xfrm flipV="1">
            <a:off x="5826579" y="3096986"/>
            <a:ext cx="1466850" cy="838200"/>
          </a:xfrm>
          <a:prstGeom prst="line">
            <a:avLst/>
          </a:prstGeom>
          <a:noFill/>
          <a:ln w="15875">
            <a:solidFill>
              <a:schemeClr val="tx2"/>
            </a:solidFill>
            <a:prstDash val="sysDot"/>
            <a:round/>
            <a:headEnd/>
            <a:tailEnd/>
          </a:ln>
        </p:spPr>
        <p:txBody>
          <a:bodyPr/>
          <a:lstStyle/>
          <a:p>
            <a:endParaRPr lang="zh-CN" altLang="en-US"/>
          </a:p>
        </p:txBody>
      </p:sp>
      <p:sp>
        <p:nvSpPr>
          <p:cNvPr id="58" name="Line 57"/>
          <p:cNvSpPr>
            <a:spLocks noChangeShapeType="1"/>
          </p:cNvSpPr>
          <p:nvPr/>
        </p:nvSpPr>
        <p:spPr bwMode="auto">
          <a:xfrm>
            <a:off x="5807529" y="3935186"/>
            <a:ext cx="1714500" cy="1695450"/>
          </a:xfrm>
          <a:prstGeom prst="line">
            <a:avLst/>
          </a:prstGeom>
          <a:noFill/>
          <a:ln w="15875">
            <a:solidFill>
              <a:schemeClr val="tx2"/>
            </a:solidFill>
            <a:prstDash val="sysDot"/>
            <a:round/>
            <a:headEnd/>
            <a:tailEnd/>
          </a:ln>
        </p:spPr>
        <p:txBody>
          <a:bodyPr/>
          <a:lstStyle/>
          <a:p>
            <a:endParaRPr lang="zh-CN" altLang="en-US"/>
          </a:p>
        </p:txBody>
      </p:sp>
      <p:sp>
        <p:nvSpPr>
          <p:cNvPr id="59" name="AutoShape 58"/>
          <p:cNvSpPr>
            <a:spLocks noChangeArrowheads="1"/>
          </p:cNvSpPr>
          <p:nvPr/>
        </p:nvSpPr>
        <p:spPr bwMode="auto">
          <a:xfrm>
            <a:off x="4778829" y="2373086"/>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p:spPr>
        <p:txBody>
          <a:bodyPr wrap="none" anchor="ctr"/>
          <a:lstStyle/>
          <a:p>
            <a:endParaRPr lang="zh-CN" altLang="en-US"/>
          </a:p>
        </p:txBody>
      </p:sp>
      <p:sp>
        <p:nvSpPr>
          <p:cNvPr id="60" name="Text Box 59"/>
          <p:cNvSpPr txBox="1">
            <a:spLocks noChangeArrowheads="1"/>
          </p:cNvSpPr>
          <p:nvPr/>
        </p:nvSpPr>
        <p:spPr bwMode="auto">
          <a:xfrm>
            <a:off x="4778829" y="3058886"/>
            <a:ext cx="1905000" cy="396875"/>
          </a:xfrm>
          <a:prstGeom prst="rect">
            <a:avLst/>
          </a:prstGeom>
          <a:noFill/>
          <a:ln w="9525" algn="ctr">
            <a:noFill/>
            <a:miter lim="800000"/>
            <a:headEnd/>
            <a:tailEnd/>
          </a:ln>
        </p:spPr>
        <p:txBody>
          <a:bodyPr>
            <a:spAutoFit/>
          </a:bodyPr>
          <a:lstStyle/>
          <a:p>
            <a:pPr>
              <a:spcBef>
                <a:spcPct val="50000"/>
              </a:spcBef>
            </a:pPr>
            <a:r>
              <a:rPr lang="el-GR" altLang="zh-CN" sz="2000">
                <a:cs typeface="Times New Roman" pitchFamily="18" charset="0"/>
              </a:rPr>
              <a:t>Φ</a:t>
            </a:r>
            <a:r>
              <a:rPr lang="en-US" altLang="zh-CN" sz="2000">
                <a:cs typeface="Times New Roman" pitchFamily="18" charset="0"/>
              </a:rPr>
              <a:t>:  </a:t>
            </a:r>
            <a:r>
              <a:rPr lang="en-US" altLang="zh-CN" sz="2000" b="1">
                <a:cs typeface="Times New Roman" pitchFamily="18" charset="0"/>
              </a:rPr>
              <a:t>x</a:t>
            </a:r>
            <a:r>
              <a:rPr lang="en-US" altLang="zh-CN" sz="2000" b="1" baseline="-25000">
                <a:cs typeface="Times New Roman" pitchFamily="18" charset="0"/>
              </a:rPr>
              <a:t> </a:t>
            </a:r>
            <a:r>
              <a:rPr lang="en-US" altLang="zh-CN" sz="2000" b="1">
                <a:cs typeface="Times New Roman" pitchFamily="18" charset="0"/>
              </a:rPr>
              <a:t>→</a:t>
            </a:r>
            <a:r>
              <a:rPr lang="en-US" altLang="zh-CN" sz="2000">
                <a:cs typeface="Times New Roman" pitchFamily="18" charset="0"/>
              </a:rPr>
              <a:t> </a:t>
            </a:r>
            <a:r>
              <a:rPr lang="el-GR" altLang="zh-CN" sz="2000">
                <a:cs typeface="Times New Roman" pitchFamily="18" charset="0"/>
              </a:rPr>
              <a:t>φ</a:t>
            </a:r>
            <a:r>
              <a:rPr lang="en-US" altLang="zh-CN" sz="2000">
                <a:cs typeface="Times New Roman" pitchFamily="18" charset="0"/>
              </a:rPr>
              <a:t>(</a:t>
            </a:r>
            <a:r>
              <a:rPr lang="en-US" altLang="zh-CN" sz="2000" b="1">
                <a:cs typeface="Times New Roman" pitchFamily="18" charset="0"/>
              </a:rPr>
              <a:t>x</a:t>
            </a:r>
            <a:r>
              <a:rPr lang="en-US" altLang="zh-CN" sz="2000">
                <a:cs typeface="Times New Roman" pitchFamily="18" charset="0"/>
              </a:rPr>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solidFill>
              </a:rPr>
              <a:t>“核技巧”</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56</a:t>
            </a:fld>
            <a:endParaRPr lang="en-US" dirty="0"/>
          </a:p>
        </p:txBody>
      </p:sp>
      <p:sp>
        <p:nvSpPr>
          <p:cNvPr id="7" name="Rectangle 5"/>
          <p:cNvSpPr>
            <a:spLocks noGrp="1" noChangeArrowheads="1"/>
          </p:cNvSpPr>
          <p:nvPr>
            <p:ph idx="1"/>
          </p:nvPr>
        </p:nvSpPr>
        <p:spPr bwMode="auto">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Char char="n"/>
            </a:pPr>
            <a:r>
              <a:rPr lang="zh-CN" altLang="en-US" sz="2000" dirty="0"/>
              <a:t>线性分类器基于向量间的乘积</a:t>
            </a:r>
            <a:r>
              <a:rPr lang="en-US" altLang="zh-CN" sz="2000" i="1" dirty="0"/>
              <a:t>K</a:t>
            </a:r>
            <a:r>
              <a:rPr lang="en-US" altLang="zh-CN" sz="2000" dirty="0"/>
              <a:t>(</a:t>
            </a:r>
            <a:r>
              <a:rPr lang="en-US" altLang="zh-CN" sz="2000" dirty="0" err="1"/>
              <a:t>x</a:t>
            </a:r>
            <a:r>
              <a:rPr lang="en-US" altLang="zh-CN" sz="2000" baseline="-25000" dirty="0" err="1"/>
              <a:t>i</a:t>
            </a:r>
            <a:r>
              <a:rPr lang="en-US" altLang="zh-CN" sz="2000" dirty="0" err="1"/>
              <a:t>,x</a:t>
            </a:r>
            <a:r>
              <a:rPr lang="en-US" altLang="zh-CN" sz="2000" baseline="-25000" dirty="0" err="1"/>
              <a:t>j</a:t>
            </a:r>
            <a:r>
              <a:rPr lang="en-US" altLang="zh-CN" sz="2000" dirty="0"/>
              <a:t>)=</a:t>
            </a:r>
            <a:r>
              <a:rPr lang="en-US" altLang="zh-CN" sz="2000" dirty="0" err="1"/>
              <a:t>x</a:t>
            </a:r>
            <a:r>
              <a:rPr lang="en-US" altLang="zh-CN" sz="2000" baseline="-25000" dirty="0" err="1"/>
              <a:t>i</a:t>
            </a:r>
            <a:r>
              <a:rPr lang="en-US" altLang="zh-CN" sz="2000" baseline="30000" dirty="0" err="1"/>
              <a:t>T</a:t>
            </a:r>
            <a:r>
              <a:rPr lang="en-US" altLang="zh-CN" sz="2000" dirty="0" err="1"/>
              <a:t>x</a:t>
            </a:r>
            <a:r>
              <a:rPr lang="en-US" altLang="zh-CN" sz="2000" baseline="-25000" dirty="0" err="1"/>
              <a:t>j</a:t>
            </a:r>
            <a:endParaRPr lang="en-US" altLang="zh-CN" sz="2000" baseline="-25000" dirty="0"/>
          </a:p>
          <a:p>
            <a:pPr marL="342900" indent="-342900">
              <a:spcBef>
                <a:spcPct val="20000"/>
              </a:spcBef>
              <a:buClr>
                <a:schemeClr val="accent1"/>
              </a:buClr>
              <a:buSzPct val="65000"/>
              <a:buFont typeface="Wingdings" pitchFamily="2" charset="2"/>
              <a:buChar char="n"/>
            </a:pPr>
            <a:r>
              <a:rPr lang="zh-CN" altLang="en-US" sz="2000" dirty="0"/>
              <a:t>如果所有数据点被映射到一个高纬度空间</a:t>
            </a:r>
            <a:r>
              <a:rPr lang="el-GR" altLang="zh-CN" sz="2000" dirty="0">
                <a:cs typeface="Times New Roman" pitchFamily="18" charset="0"/>
              </a:rPr>
              <a:t>Φ</a:t>
            </a:r>
            <a:r>
              <a:rPr lang="en-US" altLang="zh-CN" sz="2000" dirty="0">
                <a:cs typeface="Times New Roman" pitchFamily="18" charset="0"/>
              </a:rPr>
              <a:t>:  x</a:t>
            </a:r>
            <a:r>
              <a:rPr lang="en-US" altLang="zh-CN" sz="2000" baseline="-25000" dirty="0">
                <a:cs typeface="Times New Roman" pitchFamily="18" charset="0"/>
              </a:rPr>
              <a:t> </a:t>
            </a:r>
            <a:r>
              <a:rPr lang="en-US" altLang="zh-CN" sz="2000" dirty="0">
                <a:cs typeface="Times New Roman" pitchFamily="18" charset="0"/>
              </a:rPr>
              <a:t>→ </a:t>
            </a:r>
            <a:r>
              <a:rPr lang="el-GR" altLang="zh-CN" sz="2000" dirty="0">
                <a:cs typeface="Times New Roman" pitchFamily="18" charset="0"/>
              </a:rPr>
              <a:t>φ</a:t>
            </a:r>
            <a:r>
              <a:rPr lang="en-US" altLang="zh-CN" sz="2000" dirty="0">
                <a:cs typeface="Times New Roman" pitchFamily="18" charset="0"/>
              </a:rPr>
              <a:t>(x), </a:t>
            </a:r>
            <a:r>
              <a:rPr lang="zh-CN" altLang="en-US" sz="2000" dirty="0">
                <a:cs typeface="Times New Roman" pitchFamily="18" charset="0"/>
              </a:rPr>
              <a:t>向量的成绩表示为</a:t>
            </a:r>
            <a:r>
              <a:rPr lang="en-US" altLang="zh-CN" sz="2000" dirty="0">
                <a:cs typeface="Times New Roman" pitchFamily="18" charset="0"/>
              </a:rPr>
              <a:t>:</a:t>
            </a:r>
          </a:p>
          <a:p>
            <a:pPr marL="342900" indent="-342900" algn="ctr">
              <a:spcBef>
                <a:spcPct val="20000"/>
              </a:spcBef>
              <a:buClr>
                <a:schemeClr val="accent1"/>
              </a:buClr>
              <a:buSzPct val="65000"/>
              <a:buFont typeface="Wingdings" pitchFamily="2" charset="2"/>
              <a:buNone/>
            </a:pPr>
            <a:r>
              <a:rPr lang="en-US" altLang="zh-CN" sz="2000" i="1" dirty="0"/>
              <a:t>K</a:t>
            </a:r>
            <a:r>
              <a:rPr lang="en-US" altLang="zh-CN" sz="2000" dirty="0"/>
              <a:t>(</a:t>
            </a:r>
            <a:r>
              <a:rPr lang="en-US" altLang="zh-CN" sz="2000" dirty="0" err="1"/>
              <a:t>x</a:t>
            </a:r>
            <a:r>
              <a:rPr lang="en-US" altLang="zh-CN" sz="2000" baseline="-25000" dirty="0" err="1"/>
              <a:t>i</a:t>
            </a:r>
            <a:r>
              <a:rPr lang="en-US" altLang="zh-CN" sz="2000" dirty="0" err="1"/>
              <a:t>,x</a:t>
            </a:r>
            <a:r>
              <a:rPr lang="en-US" altLang="zh-CN" sz="2000" baseline="-25000" dirty="0" err="1"/>
              <a:t>j</a:t>
            </a:r>
            <a:r>
              <a:rPr lang="en-US" altLang="zh-CN" sz="2000" dirty="0"/>
              <a:t>)= </a:t>
            </a:r>
            <a:r>
              <a:rPr lang="el-GR" altLang="zh-CN" sz="2000" dirty="0"/>
              <a:t>φ</a:t>
            </a:r>
            <a:r>
              <a:rPr lang="en-US" altLang="zh-CN" sz="2000" dirty="0"/>
              <a:t>(x</a:t>
            </a:r>
            <a:r>
              <a:rPr lang="en-US" altLang="zh-CN" sz="2000" baseline="-25000" dirty="0"/>
              <a:t>i</a:t>
            </a:r>
            <a:r>
              <a:rPr lang="en-US" altLang="zh-CN" sz="2000" dirty="0"/>
              <a:t>)</a:t>
            </a:r>
            <a:r>
              <a:rPr lang="en-US" altLang="zh-CN" sz="2000" baseline="-25000" dirty="0"/>
              <a:t> </a:t>
            </a:r>
            <a:r>
              <a:rPr lang="en-US" altLang="zh-CN" sz="2000" baseline="30000" dirty="0"/>
              <a:t>T</a:t>
            </a:r>
            <a:r>
              <a:rPr lang="el-GR" altLang="zh-CN" sz="2000" dirty="0"/>
              <a:t>φ</a:t>
            </a:r>
            <a:r>
              <a:rPr lang="en-US" altLang="zh-CN" sz="2000" dirty="0"/>
              <a:t>(</a:t>
            </a:r>
            <a:r>
              <a:rPr lang="en-US" altLang="zh-CN" sz="2000" dirty="0" err="1"/>
              <a:t>x</a:t>
            </a:r>
            <a:r>
              <a:rPr lang="en-US" altLang="zh-CN" sz="2000" baseline="-25000" dirty="0" err="1"/>
              <a:t>j</a:t>
            </a:r>
            <a:r>
              <a:rPr lang="en-US" altLang="zh-CN" sz="2000" dirty="0"/>
              <a:t>)</a:t>
            </a:r>
          </a:p>
          <a:p>
            <a:pPr marL="342900" indent="-342900">
              <a:spcBef>
                <a:spcPct val="20000"/>
              </a:spcBef>
              <a:buClr>
                <a:schemeClr val="accent1"/>
              </a:buClr>
              <a:buSzPct val="65000"/>
              <a:buFont typeface="Wingdings" pitchFamily="2" charset="2"/>
              <a:buChar char="n"/>
            </a:pPr>
            <a:r>
              <a:rPr lang="zh-CN" altLang="en-US" sz="2000" dirty="0"/>
              <a:t>核函数是在扩展的特征空间中与内积相对应的函数</a:t>
            </a:r>
            <a:r>
              <a:rPr lang="en-US" altLang="zh-CN" sz="2000" dirty="0"/>
              <a:t>.</a:t>
            </a:r>
          </a:p>
          <a:p>
            <a:pPr marL="342900" indent="-342900">
              <a:spcBef>
                <a:spcPct val="20000"/>
              </a:spcBef>
              <a:buClr>
                <a:schemeClr val="accent1"/>
              </a:buClr>
              <a:buSzPct val="65000"/>
              <a:buFont typeface="Wingdings" pitchFamily="2" charset="2"/>
              <a:buChar char="n"/>
            </a:pPr>
            <a:r>
              <a:rPr lang="zh-CN" altLang="en-US" sz="2000" dirty="0"/>
              <a:t>例子</a:t>
            </a:r>
            <a:r>
              <a:rPr lang="en-US" altLang="zh-CN" sz="2000" dirty="0"/>
              <a:t>: </a:t>
            </a:r>
          </a:p>
          <a:p>
            <a:pPr marL="342900" indent="-342900">
              <a:spcBef>
                <a:spcPct val="20000"/>
              </a:spcBef>
              <a:buClr>
                <a:schemeClr val="accent1"/>
              </a:buClr>
              <a:buSzPct val="65000"/>
              <a:buFont typeface="Wingdings" pitchFamily="2" charset="2"/>
              <a:buNone/>
            </a:pPr>
            <a:r>
              <a:rPr lang="en-US" altLang="zh-CN" sz="2000" dirty="0"/>
              <a:t>	</a:t>
            </a:r>
            <a:r>
              <a:rPr lang="zh-CN" altLang="en-US" sz="2000" dirty="0"/>
              <a:t>二维向量</a:t>
            </a:r>
            <a:r>
              <a:rPr lang="en-US" altLang="zh-CN" sz="2000" dirty="0"/>
              <a:t>x=[</a:t>
            </a:r>
            <a:r>
              <a:rPr lang="en-US" altLang="zh-CN" sz="2000" i="1" dirty="0"/>
              <a:t>x</a:t>
            </a:r>
            <a:r>
              <a:rPr lang="en-US" altLang="zh-CN" sz="2000" i="1" baseline="-25000" dirty="0"/>
              <a:t>1   </a:t>
            </a:r>
            <a:r>
              <a:rPr lang="en-US" altLang="zh-CN" sz="2000" i="1" dirty="0"/>
              <a:t>x</a:t>
            </a:r>
            <a:r>
              <a:rPr lang="en-US" altLang="zh-CN" sz="2000" i="1" baseline="-25000" dirty="0"/>
              <a:t>2</a:t>
            </a:r>
            <a:r>
              <a:rPr lang="en-US" altLang="zh-CN" sz="2000" dirty="0"/>
              <a:t>];  let </a:t>
            </a:r>
            <a:r>
              <a:rPr lang="en-US" altLang="zh-CN" sz="2000" i="1" dirty="0"/>
              <a:t>K</a:t>
            </a:r>
            <a:r>
              <a:rPr lang="en-US" altLang="zh-CN" sz="2000" dirty="0"/>
              <a:t>(</a:t>
            </a:r>
            <a:r>
              <a:rPr lang="en-US" altLang="zh-CN" sz="2000" dirty="0" err="1"/>
              <a:t>x</a:t>
            </a:r>
            <a:r>
              <a:rPr lang="en-US" altLang="zh-CN" sz="2000" baseline="-25000" dirty="0" err="1"/>
              <a:t>i</a:t>
            </a:r>
            <a:r>
              <a:rPr lang="en-US" altLang="zh-CN" sz="2000" dirty="0" err="1"/>
              <a:t>,x</a:t>
            </a:r>
            <a:r>
              <a:rPr lang="en-US" altLang="zh-CN" sz="2000" baseline="-25000" dirty="0" err="1"/>
              <a:t>j</a:t>
            </a:r>
            <a:r>
              <a:rPr lang="en-US" altLang="zh-CN" sz="2000" dirty="0"/>
              <a:t>)=(1 + </a:t>
            </a:r>
            <a:r>
              <a:rPr lang="en-US" altLang="zh-CN" sz="2000" dirty="0" err="1"/>
              <a:t>x</a:t>
            </a:r>
            <a:r>
              <a:rPr lang="en-US" altLang="zh-CN" sz="2000" baseline="-25000" dirty="0" err="1"/>
              <a:t>i</a:t>
            </a:r>
            <a:r>
              <a:rPr lang="en-US" altLang="zh-CN" sz="2000" baseline="30000" dirty="0" err="1"/>
              <a:t>T</a:t>
            </a:r>
            <a:r>
              <a:rPr lang="en-US" altLang="zh-CN" sz="2000" dirty="0" err="1"/>
              <a:t>x</a:t>
            </a:r>
            <a:r>
              <a:rPr lang="en-US" altLang="zh-CN" sz="2000" baseline="-25000" dirty="0" err="1"/>
              <a:t>j</a:t>
            </a:r>
            <a:r>
              <a:rPr lang="en-US" altLang="zh-CN" sz="2000" dirty="0"/>
              <a:t>)</a:t>
            </a:r>
            <a:r>
              <a:rPr lang="en-US" altLang="zh-CN" sz="2000" baseline="30000" dirty="0"/>
              <a:t>2</a:t>
            </a:r>
            <a:r>
              <a:rPr lang="en-US" altLang="zh-CN" sz="2000" baseline="-25000" dirty="0"/>
              <a:t>,</a:t>
            </a:r>
            <a:endParaRPr lang="en-US" altLang="zh-CN" sz="2000" dirty="0"/>
          </a:p>
          <a:p>
            <a:pPr marL="342900" indent="-342900">
              <a:spcBef>
                <a:spcPct val="20000"/>
              </a:spcBef>
              <a:buClr>
                <a:schemeClr val="accent1"/>
              </a:buClr>
              <a:buSzPct val="65000"/>
              <a:buFont typeface="Wingdings" pitchFamily="2" charset="2"/>
              <a:buNone/>
            </a:pPr>
            <a:r>
              <a:rPr lang="en-US" altLang="zh-CN" sz="2000" dirty="0"/>
              <a:t>	</a:t>
            </a:r>
            <a:r>
              <a:rPr lang="zh-CN" altLang="en-US" sz="2000" dirty="0"/>
              <a:t>其中</a:t>
            </a:r>
            <a:r>
              <a:rPr lang="en-US" altLang="zh-CN" sz="2000" i="1" dirty="0"/>
              <a:t>K</a:t>
            </a:r>
            <a:r>
              <a:rPr lang="en-US" altLang="zh-CN" sz="2000" dirty="0"/>
              <a:t>(</a:t>
            </a:r>
            <a:r>
              <a:rPr lang="en-US" altLang="zh-CN" sz="2000" dirty="0" err="1"/>
              <a:t>x</a:t>
            </a:r>
            <a:r>
              <a:rPr lang="en-US" altLang="zh-CN" sz="2000" baseline="-25000" dirty="0" err="1"/>
              <a:t>i</a:t>
            </a:r>
            <a:r>
              <a:rPr lang="en-US" altLang="zh-CN" sz="2000" dirty="0" err="1"/>
              <a:t>,x</a:t>
            </a:r>
            <a:r>
              <a:rPr lang="en-US" altLang="zh-CN" sz="2000" baseline="-25000" dirty="0" err="1"/>
              <a:t>j</a:t>
            </a:r>
            <a:r>
              <a:rPr lang="en-US" altLang="zh-CN" sz="2000" dirty="0"/>
              <a:t>)= </a:t>
            </a:r>
            <a:r>
              <a:rPr lang="el-GR" altLang="zh-CN" sz="2000" dirty="0"/>
              <a:t>φ</a:t>
            </a:r>
            <a:r>
              <a:rPr lang="en-US" altLang="zh-CN" sz="2000" dirty="0"/>
              <a:t>(x</a:t>
            </a:r>
            <a:r>
              <a:rPr lang="en-US" altLang="zh-CN" sz="2000" baseline="-25000" dirty="0"/>
              <a:t>i</a:t>
            </a:r>
            <a:r>
              <a:rPr lang="en-US" altLang="zh-CN" sz="2000" dirty="0"/>
              <a:t>)</a:t>
            </a:r>
            <a:r>
              <a:rPr lang="en-US" altLang="zh-CN" sz="2000" baseline="-25000" dirty="0"/>
              <a:t> </a:t>
            </a:r>
            <a:r>
              <a:rPr lang="en-US" altLang="zh-CN" sz="2000" baseline="30000" dirty="0"/>
              <a:t>T</a:t>
            </a:r>
            <a:r>
              <a:rPr lang="el-GR" altLang="zh-CN" sz="2000" dirty="0"/>
              <a:t>φ</a:t>
            </a:r>
            <a:r>
              <a:rPr lang="en-US" altLang="zh-CN" sz="2000" dirty="0"/>
              <a:t>(</a:t>
            </a:r>
            <a:r>
              <a:rPr lang="en-US" altLang="zh-CN" sz="2000" dirty="0" err="1"/>
              <a:t>x</a:t>
            </a:r>
            <a:r>
              <a:rPr lang="en-US" altLang="zh-CN" sz="2000" baseline="-25000" dirty="0" err="1"/>
              <a:t>j</a:t>
            </a:r>
            <a:r>
              <a:rPr lang="en-US" altLang="zh-CN" sz="2000" dirty="0"/>
              <a:t>):</a:t>
            </a:r>
          </a:p>
          <a:p>
            <a:pPr marL="342900" indent="-342900">
              <a:spcBef>
                <a:spcPct val="20000"/>
              </a:spcBef>
              <a:buClr>
                <a:schemeClr val="accent1"/>
              </a:buClr>
              <a:buSzPct val="65000"/>
              <a:buFont typeface="Wingdings" pitchFamily="2" charset="2"/>
              <a:buNone/>
            </a:pPr>
            <a:r>
              <a:rPr lang="en-US" altLang="zh-CN" sz="2000" dirty="0"/>
              <a:t>	 </a:t>
            </a:r>
            <a:r>
              <a:rPr lang="en-US" altLang="zh-CN" sz="2000" i="1" dirty="0"/>
              <a:t>K</a:t>
            </a:r>
            <a:r>
              <a:rPr lang="en-US" altLang="zh-CN" sz="2000" dirty="0"/>
              <a:t>(</a:t>
            </a:r>
            <a:r>
              <a:rPr lang="en-US" altLang="zh-CN" sz="2000" dirty="0" err="1"/>
              <a:t>x</a:t>
            </a:r>
            <a:r>
              <a:rPr lang="en-US" altLang="zh-CN" sz="2000" baseline="-25000" dirty="0" err="1"/>
              <a:t>i</a:t>
            </a:r>
            <a:r>
              <a:rPr lang="en-US" altLang="zh-CN" sz="2000" dirty="0" err="1"/>
              <a:t>,x</a:t>
            </a:r>
            <a:r>
              <a:rPr lang="en-US" altLang="zh-CN" sz="2000" baseline="-25000" dirty="0" err="1"/>
              <a:t>j</a:t>
            </a:r>
            <a:r>
              <a:rPr lang="en-US" altLang="zh-CN" sz="2000" dirty="0"/>
              <a:t>)=(1 + </a:t>
            </a:r>
            <a:r>
              <a:rPr lang="en-US" altLang="zh-CN" sz="2000" dirty="0" err="1"/>
              <a:t>x</a:t>
            </a:r>
            <a:r>
              <a:rPr lang="en-US" altLang="zh-CN" sz="2000" baseline="-25000" dirty="0" err="1"/>
              <a:t>i</a:t>
            </a:r>
            <a:r>
              <a:rPr lang="en-US" altLang="zh-CN" sz="2000" baseline="30000" dirty="0" err="1"/>
              <a:t>T</a:t>
            </a:r>
            <a:r>
              <a:rPr lang="en-US" altLang="zh-CN" sz="2000" dirty="0" err="1"/>
              <a:t>x</a:t>
            </a:r>
            <a:r>
              <a:rPr lang="en-US" altLang="zh-CN" sz="2000" baseline="-25000" dirty="0" err="1"/>
              <a:t>j</a:t>
            </a:r>
            <a:r>
              <a:rPr lang="en-US" altLang="zh-CN" sz="2000" dirty="0"/>
              <a:t>)</a:t>
            </a:r>
            <a:r>
              <a:rPr lang="en-US" altLang="zh-CN" sz="2000" baseline="30000" dirty="0"/>
              <a:t>2</a:t>
            </a:r>
            <a:r>
              <a:rPr lang="en-US" altLang="zh-CN" sz="2000" baseline="-25000" dirty="0"/>
              <a:t>,</a:t>
            </a:r>
          </a:p>
          <a:p>
            <a:pPr marL="342900" indent="-342900">
              <a:spcBef>
                <a:spcPct val="20000"/>
              </a:spcBef>
              <a:buClr>
                <a:schemeClr val="accent1"/>
              </a:buClr>
              <a:buSzPct val="65000"/>
              <a:buFont typeface="Wingdings" pitchFamily="2" charset="2"/>
              <a:buNone/>
            </a:pPr>
            <a:r>
              <a:rPr lang="en-US" altLang="zh-CN" sz="2000" baseline="-25000" dirty="0"/>
              <a:t>                           </a:t>
            </a:r>
            <a:r>
              <a:rPr lang="en-US" altLang="zh-CN" sz="2000" dirty="0"/>
              <a:t>= 1+ </a:t>
            </a:r>
            <a:r>
              <a:rPr lang="en-US" altLang="zh-CN" sz="2000" i="1" dirty="0"/>
              <a:t>x</a:t>
            </a:r>
            <a:r>
              <a:rPr lang="en-US" altLang="zh-CN" sz="2000" i="1" baseline="-25000" dirty="0"/>
              <a:t>i1</a:t>
            </a:r>
            <a:r>
              <a:rPr lang="en-US" altLang="zh-CN" sz="2000" i="1" baseline="30000" dirty="0"/>
              <a:t>2</a:t>
            </a:r>
            <a:r>
              <a:rPr lang="en-US" altLang="zh-CN" sz="2000" i="1" dirty="0"/>
              <a:t>x</a:t>
            </a:r>
            <a:r>
              <a:rPr lang="en-US" altLang="zh-CN" sz="2000" i="1" baseline="-25000" dirty="0"/>
              <a:t>j1</a:t>
            </a:r>
            <a:r>
              <a:rPr lang="en-US" altLang="zh-CN" sz="2000" i="1" baseline="30000" dirty="0"/>
              <a:t>2 </a:t>
            </a:r>
            <a:r>
              <a:rPr lang="en-US" altLang="zh-CN" sz="2000" i="1" dirty="0"/>
              <a:t>+ </a:t>
            </a:r>
            <a:r>
              <a:rPr lang="en-US" altLang="zh-CN" sz="2000" dirty="0"/>
              <a:t>2 </a:t>
            </a:r>
            <a:r>
              <a:rPr lang="en-US" altLang="zh-CN" sz="2000" i="1" dirty="0"/>
              <a:t>x</a:t>
            </a:r>
            <a:r>
              <a:rPr lang="en-US" altLang="zh-CN" sz="2000" i="1" baseline="-25000" dirty="0"/>
              <a:t>i1</a:t>
            </a:r>
            <a:r>
              <a:rPr lang="en-US" altLang="zh-CN" sz="2000" i="1" dirty="0"/>
              <a:t>x</a:t>
            </a:r>
            <a:r>
              <a:rPr lang="en-US" altLang="zh-CN" sz="2000" i="1" baseline="-25000" dirty="0"/>
              <a:t>j1</a:t>
            </a:r>
            <a:r>
              <a:rPr lang="en-US" altLang="zh-CN" sz="2000" i="1" baseline="30000" dirty="0"/>
              <a:t> </a:t>
            </a:r>
            <a:r>
              <a:rPr lang="en-US" altLang="zh-CN" sz="2000" i="1" dirty="0"/>
              <a:t>x</a:t>
            </a:r>
            <a:r>
              <a:rPr lang="en-US" altLang="zh-CN" sz="2000" i="1" baseline="-25000" dirty="0"/>
              <a:t>i2</a:t>
            </a:r>
            <a:r>
              <a:rPr lang="en-US" altLang="zh-CN" sz="2000" i="1" dirty="0"/>
              <a:t>x</a:t>
            </a:r>
            <a:r>
              <a:rPr lang="en-US" altLang="zh-CN" sz="2000" i="1" baseline="-25000" dirty="0"/>
              <a:t>j2</a:t>
            </a:r>
            <a:r>
              <a:rPr lang="en-US" altLang="zh-CN" sz="2000" i="1" dirty="0"/>
              <a:t>+ x</a:t>
            </a:r>
            <a:r>
              <a:rPr lang="en-US" altLang="zh-CN" sz="2000" i="1" baseline="-25000" dirty="0"/>
              <a:t>i2</a:t>
            </a:r>
            <a:r>
              <a:rPr lang="en-US" altLang="zh-CN" sz="2000" i="1" baseline="30000" dirty="0"/>
              <a:t>2</a:t>
            </a:r>
            <a:r>
              <a:rPr lang="en-US" altLang="zh-CN" sz="2000" i="1" dirty="0"/>
              <a:t>x</a:t>
            </a:r>
            <a:r>
              <a:rPr lang="en-US" altLang="zh-CN" sz="2000" i="1" baseline="-25000" dirty="0"/>
              <a:t>j2</a:t>
            </a:r>
            <a:r>
              <a:rPr lang="en-US" altLang="zh-CN" sz="2000" i="1" baseline="30000" dirty="0"/>
              <a:t>2 </a:t>
            </a:r>
            <a:r>
              <a:rPr lang="en-US" altLang="zh-CN" sz="2000" dirty="0"/>
              <a:t>+ 2</a:t>
            </a:r>
            <a:r>
              <a:rPr lang="en-US" altLang="zh-CN" sz="2000" i="1" dirty="0"/>
              <a:t>x</a:t>
            </a:r>
            <a:r>
              <a:rPr lang="en-US" altLang="zh-CN" sz="2000" i="1" baseline="-25000" dirty="0"/>
              <a:t>i1</a:t>
            </a:r>
            <a:r>
              <a:rPr lang="en-US" altLang="zh-CN" sz="2000" i="1" dirty="0"/>
              <a:t>x</a:t>
            </a:r>
            <a:r>
              <a:rPr lang="en-US" altLang="zh-CN" sz="2000" i="1" baseline="-25000" dirty="0"/>
              <a:t>j1 </a:t>
            </a:r>
            <a:r>
              <a:rPr lang="en-US" altLang="zh-CN" sz="2000" i="1" dirty="0"/>
              <a:t>+ </a:t>
            </a:r>
            <a:r>
              <a:rPr lang="en-US" altLang="zh-CN" sz="2000" dirty="0"/>
              <a:t>2</a:t>
            </a:r>
            <a:r>
              <a:rPr lang="en-US" altLang="zh-CN" sz="2000" i="1" dirty="0"/>
              <a:t>x</a:t>
            </a:r>
            <a:r>
              <a:rPr lang="en-US" altLang="zh-CN" sz="2000" i="1" baseline="-25000" dirty="0"/>
              <a:t>i2</a:t>
            </a:r>
            <a:r>
              <a:rPr lang="en-US" altLang="zh-CN" sz="2000" i="1" dirty="0"/>
              <a:t>x</a:t>
            </a:r>
            <a:r>
              <a:rPr lang="en-US" altLang="zh-CN" sz="2000" i="1" baseline="-25000" dirty="0"/>
              <a:t>j2</a:t>
            </a:r>
            <a:endParaRPr lang="en-US" altLang="zh-CN" sz="2000" i="1" dirty="0"/>
          </a:p>
          <a:p>
            <a:pPr marL="342900" indent="-342900">
              <a:spcBef>
                <a:spcPct val="20000"/>
              </a:spcBef>
              <a:buClr>
                <a:schemeClr val="accent1"/>
              </a:buClr>
              <a:buSzPct val="65000"/>
              <a:buFont typeface="Wingdings" pitchFamily="2" charset="2"/>
              <a:buNone/>
            </a:pPr>
            <a:r>
              <a:rPr lang="en-US" altLang="zh-CN" sz="2000" i="1" dirty="0"/>
              <a:t>	      = </a:t>
            </a:r>
            <a:r>
              <a:rPr lang="en-US" altLang="zh-CN" sz="2000" dirty="0"/>
              <a:t>[1  </a:t>
            </a:r>
            <a:r>
              <a:rPr lang="en-US" altLang="zh-CN" sz="2000" i="1" dirty="0"/>
              <a:t>x</a:t>
            </a:r>
            <a:r>
              <a:rPr lang="en-US" altLang="zh-CN" sz="2000" i="1" baseline="-25000" dirty="0"/>
              <a:t>i1</a:t>
            </a:r>
            <a:r>
              <a:rPr lang="en-US" altLang="zh-CN" sz="2000" i="1" baseline="30000" dirty="0"/>
              <a:t>2  </a:t>
            </a:r>
            <a:r>
              <a:rPr lang="en-US" altLang="zh-CN" sz="2000" i="1" dirty="0"/>
              <a:t>√</a:t>
            </a:r>
            <a:r>
              <a:rPr lang="en-US" altLang="zh-CN" sz="2000" dirty="0"/>
              <a:t>2 </a:t>
            </a:r>
            <a:r>
              <a:rPr lang="en-US" altLang="zh-CN" sz="2000" i="1" dirty="0"/>
              <a:t>x</a:t>
            </a:r>
            <a:r>
              <a:rPr lang="en-US" altLang="zh-CN" sz="2000" i="1" baseline="-25000" dirty="0"/>
              <a:t>i1</a:t>
            </a:r>
            <a:r>
              <a:rPr lang="en-US" altLang="zh-CN" sz="2000" i="1" dirty="0"/>
              <a:t>x</a:t>
            </a:r>
            <a:r>
              <a:rPr lang="en-US" altLang="zh-CN" sz="2000" i="1" baseline="-25000" dirty="0"/>
              <a:t>i2  </a:t>
            </a:r>
            <a:r>
              <a:rPr lang="en-US" altLang="zh-CN" sz="2000" i="1" dirty="0"/>
              <a:t> x</a:t>
            </a:r>
            <a:r>
              <a:rPr lang="en-US" altLang="zh-CN" sz="2000" i="1" baseline="-25000" dirty="0"/>
              <a:t>i2</a:t>
            </a:r>
            <a:r>
              <a:rPr lang="en-US" altLang="zh-CN" sz="2000" i="1" baseline="30000" dirty="0"/>
              <a:t>2  </a:t>
            </a:r>
            <a:r>
              <a:rPr lang="en-US" altLang="zh-CN" sz="2000" i="1" dirty="0"/>
              <a:t>√</a:t>
            </a:r>
            <a:r>
              <a:rPr lang="en-US" altLang="zh-CN" sz="2000" dirty="0"/>
              <a:t>2</a:t>
            </a:r>
            <a:r>
              <a:rPr lang="en-US" altLang="zh-CN" sz="2000" i="1" dirty="0"/>
              <a:t>x</a:t>
            </a:r>
            <a:r>
              <a:rPr lang="en-US" altLang="zh-CN" sz="2000" i="1" baseline="-25000" dirty="0"/>
              <a:t>i1  </a:t>
            </a:r>
            <a:r>
              <a:rPr lang="en-US" altLang="zh-CN" sz="2000" i="1" dirty="0"/>
              <a:t>√</a:t>
            </a:r>
            <a:r>
              <a:rPr lang="en-US" altLang="zh-CN" sz="2000" dirty="0"/>
              <a:t>2</a:t>
            </a:r>
            <a:r>
              <a:rPr lang="en-US" altLang="zh-CN" sz="2000" i="1" dirty="0"/>
              <a:t>x</a:t>
            </a:r>
            <a:r>
              <a:rPr lang="en-US" altLang="zh-CN" sz="2000" i="1" baseline="-25000" dirty="0"/>
              <a:t>i2</a:t>
            </a:r>
            <a:r>
              <a:rPr lang="en-US" altLang="zh-CN" sz="2000" dirty="0"/>
              <a:t>]</a:t>
            </a:r>
            <a:r>
              <a:rPr lang="en-US" altLang="zh-CN" sz="2000" baseline="30000" dirty="0"/>
              <a:t>T </a:t>
            </a:r>
            <a:r>
              <a:rPr lang="en-US" altLang="zh-CN" sz="2000" dirty="0"/>
              <a:t>[1  </a:t>
            </a:r>
            <a:r>
              <a:rPr lang="en-US" altLang="zh-CN" sz="2000" i="1" dirty="0"/>
              <a:t>x</a:t>
            </a:r>
            <a:r>
              <a:rPr lang="en-US" altLang="zh-CN" sz="2000" i="1" baseline="-25000" dirty="0"/>
              <a:t>j1</a:t>
            </a:r>
            <a:r>
              <a:rPr lang="en-US" altLang="zh-CN" sz="2000" i="1" baseline="30000" dirty="0"/>
              <a:t>2  </a:t>
            </a:r>
            <a:r>
              <a:rPr lang="en-US" altLang="zh-CN" sz="2000" i="1" dirty="0"/>
              <a:t>√</a:t>
            </a:r>
            <a:r>
              <a:rPr lang="en-US" altLang="zh-CN" sz="2000" dirty="0"/>
              <a:t>2 </a:t>
            </a:r>
            <a:r>
              <a:rPr lang="en-US" altLang="zh-CN" sz="2000" i="1" dirty="0"/>
              <a:t>x</a:t>
            </a:r>
            <a:r>
              <a:rPr lang="en-US" altLang="zh-CN" sz="2000" i="1" baseline="-25000" dirty="0"/>
              <a:t>j1</a:t>
            </a:r>
            <a:r>
              <a:rPr lang="en-US" altLang="zh-CN" sz="2000" i="1" dirty="0"/>
              <a:t>x</a:t>
            </a:r>
            <a:r>
              <a:rPr lang="en-US" altLang="zh-CN" sz="2000" i="1" baseline="-25000" dirty="0"/>
              <a:t>j2  </a:t>
            </a:r>
            <a:r>
              <a:rPr lang="en-US" altLang="zh-CN" sz="2000" i="1" dirty="0"/>
              <a:t> x</a:t>
            </a:r>
            <a:r>
              <a:rPr lang="en-US" altLang="zh-CN" sz="2000" i="1" baseline="-25000" dirty="0"/>
              <a:t>j2</a:t>
            </a:r>
            <a:r>
              <a:rPr lang="en-US" altLang="zh-CN" sz="2000" i="1" baseline="30000" dirty="0"/>
              <a:t>2  </a:t>
            </a:r>
            <a:r>
              <a:rPr lang="en-US" altLang="zh-CN" sz="2000" i="1" dirty="0"/>
              <a:t>√</a:t>
            </a:r>
            <a:r>
              <a:rPr lang="en-US" altLang="zh-CN" sz="2000" dirty="0"/>
              <a:t>2</a:t>
            </a:r>
            <a:r>
              <a:rPr lang="en-US" altLang="zh-CN" sz="2000" i="1" dirty="0"/>
              <a:t>x</a:t>
            </a:r>
            <a:r>
              <a:rPr lang="en-US" altLang="zh-CN" sz="2000" i="1" baseline="-25000" dirty="0"/>
              <a:t>j1  </a:t>
            </a:r>
            <a:r>
              <a:rPr lang="en-US" altLang="zh-CN" sz="2000" i="1" dirty="0"/>
              <a:t>√</a:t>
            </a:r>
            <a:r>
              <a:rPr lang="en-US" altLang="zh-CN" sz="2000" dirty="0"/>
              <a:t>2</a:t>
            </a:r>
            <a:r>
              <a:rPr lang="en-US" altLang="zh-CN" sz="2000" i="1" dirty="0"/>
              <a:t>x</a:t>
            </a:r>
            <a:r>
              <a:rPr lang="en-US" altLang="zh-CN" sz="2000" i="1" baseline="-25000" dirty="0"/>
              <a:t>j2</a:t>
            </a:r>
            <a:r>
              <a:rPr lang="en-US" altLang="zh-CN" sz="2000" dirty="0"/>
              <a:t>] </a:t>
            </a:r>
          </a:p>
          <a:p>
            <a:pPr marL="342900" indent="-342900">
              <a:spcBef>
                <a:spcPct val="20000"/>
              </a:spcBef>
              <a:buClr>
                <a:schemeClr val="accent1"/>
              </a:buClr>
              <a:buSzPct val="65000"/>
              <a:buFont typeface="Wingdings" pitchFamily="2" charset="2"/>
              <a:buNone/>
            </a:pPr>
            <a:r>
              <a:rPr lang="en-US" altLang="zh-CN" sz="2000" dirty="0"/>
              <a:t>	      = </a:t>
            </a:r>
            <a:r>
              <a:rPr lang="el-GR" altLang="zh-CN" sz="2000" dirty="0"/>
              <a:t>φ</a:t>
            </a:r>
            <a:r>
              <a:rPr lang="en-US" altLang="zh-CN" sz="2000" dirty="0"/>
              <a:t>(x</a:t>
            </a:r>
            <a:r>
              <a:rPr lang="en-US" altLang="zh-CN" sz="2000" baseline="-25000" dirty="0"/>
              <a:t>i</a:t>
            </a:r>
            <a:r>
              <a:rPr lang="en-US" altLang="zh-CN" sz="2000" dirty="0"/>
              <a:t>)</a:t>
            </a:r>
            <a:r>
              <a:rPr lang="en-US" altLang="zh-CN" sz="2000" baseline="-25000" dirty="0"/>
              <a:t> </a:t>
            </a:r>
            <a:r>
              <a:rPr lang="en-US" altLang="zh-CN" sz="2000" baseline="30000" dirty="0"/>
              <a:t>T</a:t>
            </a:r>
            <a:r>
              <a:rPr lang="el-GR" altLang="zh-CN" sz="2000" dirty="0"/>
              <a:t>φ</a:t>
            </a:r>
            <a:r>
              <a:rPr lang="en-US" altLang="zh-CN" sz="2000" dirty="0"/>
              <a:t>(</a:t>
            </a:r>
            <a:r>
              <a:rPr lang="en-US" altLang="zh-CN" sz="2000" dirty="0" err="1"/>
              <a:t>x</a:t>
            </a:r>
            <a:r>
              <a:rPr lang="en-US" altLang="zh-CN" sz="2000" baseline="-25000" dirty="0" err="1"/>
              <a:t>j</a:t>
            </a:r>
            <a:r>
              <a:rPr lang="en-US" altLang="zh-CN" sz="2000" dirty="0"/>
              <a:t>),    where </a:t>
            </a:r>
            <a:r>
              <a:rPr lang="el-GR" altLang="zh-CN" sz="2000" dirty="0"/>
              <a:t>φ</a:t>
            </a:r>
            <a:r>
              <a:rPr lang="en-US" altLang="zh-CN" sz="2000" dirty="0"/>
              <a:t>(x) = </a:t>
            </a:r>
            <a:r>
              <a:rPr lang="en-US" altLang="zh-CN" sz="2000" baseline="-25000" dirty="0"/>
              <a:t> </a:t>
            </a:r>
            <a:r>
              <a:rPr lang="en-US" altLang="zh-CN" sz="2000" dirty="0"/>
              <a:t>[1  </a:t>
            </a:r>
            <a:r>
              <a:rPr lang="en-US" altLang="zh-CN" sz="2000" i="1" dirty="0"/>
              <a:t>x</a:t>
            </a:r>
            <a:r>
              <a:rPr lang="en-US" altLang="zh-CN" sz="2000" i="1" baseline="-25000" dirty="0"/>
              <a:t>1</a:t>
            </a:r>
            <a:r>
              <a:rPr lang="en-US" altLang="zh-CN" sz="2000" i="1" baseline="30000" dirty="0"/>
              <a:t>2  </a:t>
            </a:r>
            <a:r>
              <a:rPr lang="en-US" altLang="zh-CN" sz="2000" i="1" dirty="0"/>
              <a:t>√</a:t>
            </a:r>
            <a:r>
              <a:rPr lang="en-US" altLang="zh-CN" sz="2000" dirty="0"/>
              <a:t>2 </a:t>
            </a:r>
            <a:r>
              <a:rPr lang="en-US" altLang="zh-CN" sz="2000" i="1" dirty="0"/>
              <a:t>x</a:t>
            </a:r>
            <a:r>
              <a:rPr lang="en-US" altLang="zh-CN" sz="2000" i="1" baseline="-25000" dirty="0"/>
              <a:t>1</a:t>
            </a:r>
            <a:r>
              <a:rPr lang="en-US" altLang="zh-CN" sz="2000" i="1" dirty="0"/>
              <a:t>x</a:t>
            </a:r>
            <a:r>
              <a:rPr lang="en-US" altLang="zh-CN" sz="2000" i="1" baseline="-25000" dirty="0"/>
              <a:t>2  </a:t>
            </a:r>
            <a:r>
              <a:rPr lang="en-US" altLang="zh-CN" sz="2000" i="1" dirty="0"/>
              <a:t> x</a:t>
            </a:r>
            <a:r>
              <a:rPr lang="en-US" altLang="zh-CN" sz="2000" i="1" baseline="-25000" dirty="0"/>
              <a:t>2</a:t>
            </a:r>
            <a:r>
              <a:rPr lang="en-US" altLang="zh-CN" sz="2000" i="1" baseline="30000" dirty="0"/>
              <a:t>2   </a:t>
            </a:r>
            <a:r>
              <a:rPr lang="en-US" altLang="zh-CN" sz="2000" i="1" dirty="0"/>
              <a:t>√</a:t>
            </a:r>
            <a:r>
              <a:rPr lang="en-US" altLang="zh-CN" sz="2000" dirty="0"/>
              <a:t>2</a:t>
            </a:r>
            <a:r>
              <a:rPr lang="en-US" altLang="zh-CN" sz="2000" i="1" dirty="0"/>
              <a:t>x</a:t>
            </a:r>
            <a:r>
              <a:rPr lang="en-US" altLang="zh-CN" sz="2000" i="1" baseline="-25000" dirty="0"/>
              <a:t>1  </a:t>
            </a:r>
            <a:r>
              <a:rPr lang="en-US" altLang="zh-CN" sz="2000" i="1" dirty="0"/>
              <a:t>√</a:t>
            </a:r>
            <a:r>
              <a:rPr lang="en-US" altLang="zh-CN" sz="2000" dirty="0"/>
              <a:t>2</a:t>
            </a:r>
            <a:r>
              <a:rPr lang="en-US" altLang="zh-CN" sz="2000" i="1" dirty="0"/>
              <a:t>x</a:t>
            </a:r>
            <a:r>
              <a:rPr lang="en-US" altLang="zh-CN" sz="2000" i="1" baseline="-25000" dirty="0"/>
              <a:t>2</a:t>
            </a:r>
            <a:r>
              <a:rPr lang="en-US" altLang="zh-CN" sz="2000" dirty="0"/>
              <a:t>]</a:t>
            </a:r>
          </a:p>
          <a:p>
            <a:pPr marL="342900" indent="-342900">
              <a:spcBef>
                <a:spcPct val="20000"/>
              </a:spcBef>
              <a:buClr>
                <a:schemeClr val="accent1"/>
              </a:buClr>
              <a:buSzPct val="65000"/>
              <a:buFont typeface="Wingdings" pitchFamily="2" charset="2"/>
              <a:buNone/>
            </a:pPr>
            <a:endParaRPr lang="el-GR" altLang="zh-CN" sz="2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solidFill>
              </a:rPr>
              <a:t>核函数</a:t>
            </a:r>
            <a:r>
              <a:rPr lang="en-US" altLang="zh-CN" dirty="0">
                <a:solidFill>
                  <a:schemeClr val="tx1"/>
                </a:solidFill>
              </a:rPr>
              <a:t>?</a:t>
            </a:r>
            <a:endParaRPr lang="zh-CN" altLang="en-US" dirty="0">
              <a:solidFill>
                <a:schemeClr val="tx1"/>
              </a:solidFill>
            </a:endParaRP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57</a:t>
            </a:fld>
            <a:endParaRPr lang="en-US" dirty="0"/>
          </a:p>
        </p:txBody>
      </p:sp>
      <p:sp>
        <p:nvSpPr>
          <p:cNvPr id="7" name="Rectangle 5"/>
          <p:cNvSpPr>
            <a:spLocks noChangeArrowheads="1"/>
          </p:cNvSpPr>
          <p:nvPr/>
        </p:nvSpPr>
        <p:spPr bwMode="auto">
          <a:xfrm>
            <a:off x="1186542" y="1284514"/>
            <a:ext cx="10384971" cy="5029200"/>
          </a:xfrm>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Char char="n"/>
            </a:pPr>
            <a:r>
              <a:rPr lang="zh-CN" altLang="en-US" sz="2400" dirty="0"/>
              <a:t>对于函数</a:t>
            </a:r>
            <a:r>
              <a:rPr lang="en-US" altLang="zh-CN" sz="2400" i="1" dirty="0"/>
              <a:t>K</a:t>
            </a:r>
            <a:r>
              <a:rPr lang="en-US" altLang="zh-CN" sz="2400" dirty="0"/>
              <a:t>(</a:t>
            </a:r>
            <a:r>
              <a:rPr lang="en-US" altLang="zh-CN" sz="2400" dirty="0" err="1"/>
              <a:t>x</a:t>
            </a:r>
            <a:r>
              <a:rPr lang="en-US" altLang="zh-CN" sz="2400" baseline="-25000" dirty="0" err="1"/>
              <a:t>i</a:t>
            </a:r>
            <a:r>
              <a:rPr lang="en-US" altLang="zh-CN" sz="2400" dirty="0" err="1"/>
              <a:t>,x</a:t>
            </a:r>
            <a:r>
              <a:rPr lang="en-US" altLang="zh-CN" sz="2400" baseline="-25000" dirty="0" err="1"/>
              <a:t>j</a:t>
            </a:r>
            <a:r>
              <a:rPr lang="en-US" altLang="zh-CN" sz="2400" dirty="0"/>
              <a:t>) </a:t>
            </a:r>
            <a:r>
              <a:rPr lang="zh-CN" altLang="en-US" sz="2400" dirty="0"/>
              <a:t>计算</a:t>
            </a:r>
            <a:endParaRPr lang="en-US" altLang="zh-CN" sz="2400" dirty="0"/>
          </a:p>
          <a:p>
            <a:pPr marL="342900" indent="-342900">
              <a:spcBef>
                <a:spcPct val="20000"/>
              </a:spcBef>
              <a:buClr>
                <a:schemeClr val="accent1"/>
              </a:buClr>
              <a:buSzPct val="65000"/>
              <a:buFont typeface="Wingdings" pitchFamily="2" charset="2"/>
              <a:buNone/>
            </a:pPr>
            <a:r>
              <a:rPr lang="en-US" altLang="zh-CN" sz="2400" i="1" dirty="0"/>
              <a:t>                K</a:t>
            </a:r>
            <a:r>
              <a:rPr lang="en-US" altLang="zh-CN" sz="2400" dirty="0"/>
              <a:t>(</a:t>
            </a:r>
            <a:r>
              <a:rPr lang="en-US" altLang="zh-CN" sz="2400" dirty="0" err="1"/>
              <a:t>x</a:t>
            </a:r>
            <a:r>
              <a:rPr lang="en-US" altLang="zh-CN" sz="2400" baseline="-25000" dirty="0" err="1"/>
              <a:t>i</a:t>
            </a:r>
            <a:r>
              <a:rPr lang="en-US" altLang="zh-CN" sz="2400" dirty="0" err="1"/>
              <a:t>,x</a:t>
            </a:r>
            <a:r>
              <a:rPr lang="en-US" altLang="zh-CN" sz="2400" baseline="-25000" dirty="0" err="1"/>
              <a:t>j</a:t>
            </a:r>
            <a:r>
              <a:rPr lang="en-US" altLang="zh-CN" sz="2400" dirty="0"/>
              <a:t>)= </a:t>
            </a:r>
            <a:r>
              <a:rPr lang="el-GR" altLang="zh-CN" sz="2400" dirty="0">
                <a:cs typeface="Times New Roman" pitchFamily="18" charset="0"/>
              </a:rPr>
              <a:t>φ</a:t>
            </a:r>
            <a:r>
              <a:rPr lang="en-US" altLang="zh-CN" sz="2400" dirty="0"/>
              <a:t>(x</a:t>
            </a:r>
            <a:r>
              <a:rPr lang="en-US" altLang="zh-CN" sz="2400" baseline="-25000" dirty="0"/>
              <a:t>i</a:t>
            </a:r>
            <a:r>
              <a:rPr lang="en-US" altLang="zh-CN" sz="2400" dirty="0"/>
              <a:t>)</a:t>
            </a:r>
            <a:r>
              <a:rPr lang="en-US" altLang="zh-CN" sz="2400" baseline="-25000" dirty="0"/>
              <a:t> </a:t>
            </a:r>
            <a:r>
              <a:rPr lang="en-US" altLang="zh-CN" sz="2400" baseline="30000" dirty="0"/>
              <a:t>T</a:t>
            </a:r>
            <a:r>
              <a:rPr lang="el-GR" altLang="zh-CN" sz="2400" dirty="0"/>
              <a:t>φ</a:t>
            </a:r>
            <a:r>
              <a:rPr lang="en-US" altLang="zh-CN" sz="2400" dirty="0"/>
              <a:t>(</a:t>
            </a:r>
            <a:r>
              <a:rPr lang="en-US" altLang="zh-CN" sz="2400" dirty="0" err="1"/>
              <a:t>x</a:t>
            </a:r>
            <a:r>
              <a:rPr lang="en-US" altLang="zh-CN" sz="2400" baseline="-25000" dirty="0" err="1"/>
              <a:t>j</a:t>
            </a:r>
            <a:r>
              <a:rPr lang="en-US" altLang="zh-CN" sz="2400" dirty="0"/>
              <a:t>) </a:t>
            </a:r>
            <a:r>
              <a:rPr lang="zh-CN" altLang="en-US" sz="2400" dirty="0"/>
              <a:t>非常麻烦</a:t>
            </a:r>
            <a:r>
              <a:rPr lang="en-US" altLang="zh-CN" sz="2400" dirty="0"/>
              <a:t>.</a:t>
            </a:r>
            <a:r>
              <a:rPr lang="en-US" altLang="zh-CN" sz="3000" dirty="0"/>
              <a:t> </a:t>
            </a:r>
          </a:p>
          <a:p>
            <a:pPr marL="342900" indent="-342900">
              <a:spcBef>
                <a:spcPct val="20000"/>
              </a:spcBef>
              <a:buClr>
                <a:schemeClr val="accent1"/>
              </a:buClr>
              <a:buSzPct val="65000"/>
              <a:buFont typeface="Wingdings" pitchFamily="2" charset="2"/>
              <a:buChar char="n"/>
            </a:pPr>
            <a:r>
              <a:rPr lang="en-US" altLang="zh-CN" sz="2400" dirty="0"/>
              <a:t>Mercer’s </a:t>
            </a:r>
            <a:r>
              <a:rPr lang="zh-CN" altLang="en-US" sz="2400" dirty="0"/>
              <a:t>定理</a:t>
            </a:r>
            <a:r>
              <a:rPr lang="en-US" altLang="zh-CN" sz="2400" dirty="0"/>
              <a:t>:  </a:t>
            </a:r>
          </a:p>
          <a:p>
            <a:pPr marL="342900" indent="-342900" algn="ctr">
              <a:spcBef>
                <a:spcPct val="20000"/>
              </a:spcBef>
              <a:buClr>
                <a:schemeClr val="accent1"/>
              </a:buClr>
              <a:buSzPct val="65000"/>
              <a:buFont typeface="Wingdings" pitchFamily="2" charset="2"/>
              <a:buNone/>
            </a:pPr>
            <a:r>
              <a:rPr lang="zh-CN" altLang="en-US" sz="2400" i="1" dirty="0"/>
              <a:t>每一个半正定对称函数都是一个核函数</a:t>
            </a:r>
            <a:endParaRPr lang="en-US" altLang="zh-CN" sz="2400" i="1" dirty="0"/>
          </a:p>
          <a:p>
            <a:pPr marL="342900" indent="-342900">
              <a:spcBef>
                <a:spcPct val="20000"/>
              </a:spcBef>
              <a:buClr>
                <a:schemeClr val="accent1"/>
              </a:buClr>
              <a:buSzPct val="65000"/>
              <a:buFont typeface="Wingdings" pitchFamily="2" charset="2"/>
              <a:buChar char="n"/>
            </a:pPr>
            <a:r>
              <a:rPr lang="zh-CN" altLang="en-US" sz="2400" dirty="0"/>
              <a:t>半正定对称函数对应于半正定对称的</a:t>
            </a:r>
            <a:r>
              <a:rPr lang="en-US" altLang="zh-CN" sz="2400" dirty="0"/>
              <a:t>Gram</a:t>
            </a:r>
            <a:r>
              <a:rPr lang="zh-CN" altLang="en-US" sz="2400" dirty="0"/>
              <a:t>矩阵</a:t>
            </a:r>
            <a:r>
              <a:rPr lang="en-US" altLang="zh-CN" sz="2400" dirty="0"/>
              <a:t>:</a:t>
            </a:r>
          </a:p>
          <a:p>
            <a:pPr marL="342900" indent="-342900" algn="ctr">
              <a:spcBef>
                <a:spcPct val="20000"/>
              </a:spcBef>
              <a:buClr>
                <a:schemeClr val="accent1"/>
              </a:buClr>
              <a:buSzPct val="65000"/>
              <a:buFont typeface="Wingdings" pitchFamily="2" charset="2"/>
              <a:buNone/>
            </a:pPr>
            <a:endParaRPr lang="en-US" altLang="zh-CN" sz="2400" i="1" dirty="0"/>
          </a:p>
        </p:txBody>
      </p:sp>
      <p:graphicFrame>
        <p:nvGraphicFramePr>
          <p:cNvPr id="9" name="Group 47"/>
          <p:cNvGraphicFramePr>
            <a:graphicFrameLocks noGrp="1"/>
          </p:cNvGraphicFramePr>
          <p:nvPr/>
        </p:nvGraphicFramePr>
        <p:xfrm>
          <a:off x="2699657" y="3984172"/>
          <a:ext cx="6858000" cy="1951040"/>
        </p:xfrm>
        <a:graphic>
          <a:graphicData uri="http://schemas.openxmlformats.org/drawingml/2006/table">
            <a:tbl>
              <a:tblPr/>
              <a:tblGrid>
                <a:gridCol w="1370013">
                  <a:extLst>
                    <a:ext uri="{9D8B030D-6E8A-4147-A177-3AD203B41FA5}">
                      <a16:colId xmlns:a16="http://schemas.microsoft.com/office/drawing/2014/main" val="20000"/>
                    </a:ext>
                  </a:extLst>
                </a:gridCol>
                <a:gridCol w="1373187">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3188">
                  <a:extLst>
                    <a:ext uri="{9D8B030D-6E8A-4147-A177-3AD203B41FA5}">
                      <a16:colId xmlns:a16="http://schemas.microsoft.com/office/drawing/2014/main" val="20003"/>
                    </a:ext>
                  </a:extLst>
                </a:gridCol>
                <a:gridCol w="1370012">
                  <a:extLst>
                    <a:ext uri="{9D8B030D-6E8A-4147-A177-3AD203B41FA5}">
                      <a16:colId xmlns:a16="http://schemas.microsoft.com/office/drawing/2014/main" val="20004"/>
                    </a:ext>
                  </a:extLst>
                </a:gridCol>
              </a:tblGrid>
              <a:tr h="48776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dirty="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3</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776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dirty="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3</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76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776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3</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dirty="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dirty="0" err="1">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dirty="0" err="1">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0" name="Text Box 44"/>
          <p:cNvSpPr txBox="1">
            <a:spLocks noChangeArrowheads="1"/>
          </p:cNvSpPr>
          <p:nvPr/>
        </p:nvSpPr>
        <p:spPr bwMode="auto">
          <a:xfrm>
            <a:off x="1861457" y="4669972"/>
            <a:ext cx="971550" cy="457200"/>
          </a:xfrm>
          <a:prstGeom prst="rect">
            <a:avLst/>
          </a:prstGeom>
          <a:noFill/>
          <a:ln w="9525" algn="ctr">
            <a:noFill/>
            <a:miter lim="800000"/>
            <a:headEnd/>
            <a:tailEnd/>
          </a:ln>
        </p:spPr>
        <p:txBody>
          <a:bodyPr>
            <a:spAutoFit/>
          </a:bodyPr>
          <a:lstStyle/>
          <a:p>
            <a:pPr>
              <a:spcBef>
                <a:spcPct val="50000"/>
              </a:spcBef>
            </a:pPr>
            <a:r>
              <a:rPr lang="en-US" altLang="zh-CN" sz="2400"/>
              <a:t>K=</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solidFill>
              </a:rPr>
              <a:t>核函数的例子</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58</a:t>
            </a:fld>
            <a:endParaRPr lang="en-US" dirty="0"/>
          </a:p>
        </p:txBody>
      </p:sp>
      <p:sp>
        <p:nvSpPr>
          <p:cNvPr id="7" name="Rectangle 5"/>
          <p:cNvSpPr>
            <a:spLocks noChangeArrowheads="1"/>
          </p:cNvSpPr>
          <p:nvPr/>
        </p:nvSpPr>
        <p:spPr bwMode="auto">
          <a:xfrm>
            <a:off x="1208315" y="1317172"/>
            <a:ext cx="8229600" cy="5029200"/>
          </a:xfrm>
          <a:prstGeom prst="rect">
            <a:avLst/>
          </a:prstGeom>
          <a:noFill/>
          <a:ln w="9525">
            <a:noFill/>
            <a:miter lim="800000"/>
            <a:headEnd/>
            <a:tailEnd/>
          </a:ln>
        </p:spPr>
        <p:txBody>
          <a:bodyPr/>
          <a:lstStyle/>
          <a:p>
            <a:pPr marL="342900" indent="-342900" eaLnBrk="1" hangingPunct="1">
              <a:spcBef>
                <a:spcPct val="20000"/>
              </a:spcBef>
              <a:buClr>
                <a:srgbClr val="CC9900"/>
              </a:buClr>
              <a:buSzPct val="65000"/>
              <a:buFont typeface="Wingdings" pitchFamily="2" charset="2"/>
              <a:buChar char="n"/>
            </a:pPr>
            <a:r>
              <a:rPr lang="zh-CN" altLang="en-US" sz="2800" dirty="0">
                <a:solidFill>
                  <a:srgbClr val="000000"/>
                </a:solidFill>
              </a:rPr>
              <a:t>线性核</a:t>
            </a:r>
            <a:r>
              <a:rPr lang="en-US" altLang="zh-CN" sz="2800" dirty="0">
                <a:solidFill>
                  <a:srgbClr val="000000"/>
                </a:solidFill>
              </a:rPr>
              <a:t>: </a:t>
            </a:r>
            <a:r>
              <a:rPr lang="en-US" altLang="zh-CN" sz="2800" i="1" dirty="0">
                <a:solidFill>
                  <a:srgbClr val="000000"/>
                </a:solidFill>
              </a:rPr>
              <a:t>K</a:t>
            </a:r>
            <a:r>
              <a:rPr lang="en-US" altLang="zh-CN" sz="2800" dirty="0">
                <a:solidFill>
                  <a:srgbClr val="000000"/>
                </a:solidFill>
              </a:rPr>
              <a:t>(</a:t>
            </a:r>
            <a:r>
              <a:rPr lang="en-US" altLang="zh-CN" sz="2800" b="1" dirty="0" err="1">
                <a:solidFill>
                  <a:srgbClr val="000000"/>
                </a:solidFill>
              </a:rPr>
              <a:t>x</a:t>
            </a:r>
            <a:r>
              <a:rPr lang="en-US" altLang="zh-CN" sz="2800" b="1" baseline="-25000" dirty="0" err="1">
                <a:solidFill>
                  <a:srgbClr val="000000"/>
                </a:solidFill>
              </a:rPr>
              <a:t>i</a:t>
            </a:r>
            <a:r>
              <a:rPr lang="en-US" altLang="zh-CN" sz="2800" dirty="0" err="1">
                <a:solidFill>
                  <a:srgbClr val="000000"/>
                </a:solidFill>
              </a:rPr>
              <a:t>,</a:t>
            </a:r>
            <a:r>
              <a:rPr lang="en-US" altLang="zh-CN" sz="2800" b="1" dirty="0" err="1">
                <a:solidFill>
                  <a:srgbClr val="000000"/>
                </a:solidFill>
              </a:rPr>
              <a:t>x</a:t>
            </a:r>
            <a:r>
              <a:rPr lang="en-US" altLang="zh-CN" sz="2800" b="1" baseline="-25000" dirty="0" err="1">
                <a:solidFill>
                  <a:srgbClr val="000000"/>
                </a:solidFill>
              </a:rPr>
              <a:t>j</a:t>
            </a:r>
            <a:r>
              <a:rPr lang="en-US" altLang="zh-CN" sz="2800" dirty="0">
                <a:solidFill>
                  <a:srgbClr val="000000"/>
                </a:solidFill>
              </a:rPr>
              <a:t>)= </a:t>
            </a:r>
            <a:r>
              <a:rPr lang="en-US" altLang="zh-CN" sz="2800" b="1" dirty="0">
                <a:solidFill>
                  <a:srgbClr val="000000"/>
                </a:solidFill>
              </a:rPr>
              <a:t>x</a:t>
            </a:r>
            <a:r>
              <a:rPr lang="en-US" altLang="zh-CN" sz="2800" b="1" baseline="-25000" dirty="0">
                <a:solidFill>
                  <a:srgbClr val="000000"/>
                </a:solidFill>
              </a:rPr>
              <a:t>i </a:t>
            </a:r>
            <a:r>
              <a:rPr lang="en-US" altLang="zh-CN" sz="2800" b="1" baseline="30000" dirty="0" err="1">
                <a:solidFill>
                  <a:srgbClr val="000000"/>
                </a:solidFill>
              </a:rPr>
              <a:t>T</a:t>
            </a:r>
            <a:r>
              <a:rPr lang="en-US" altLang="zh-CN" sz="2800" b="1" dirty="0" err="1">
                <a:solidFill>
                  <a:srgbClr val="000000"/>
                </a:solidFill>
              </a:rPr>
              <a:t>x</a:t>
            </a:r>
            <a:r>
              <a:rPr lang="en-US" altLang="zh-CN" sz="2800" b="1" baseline="-25000" dirty="0" err="1">
                <a:solidFill>
                  <a:srgbClr val="000000"/>
                </a:solidFill>
              </a:rPr>
              <a:t>j</a:t>
            </a:r>
            <a:endParaRPr lang="en-US" altLang="zh-CN" sz="2800" dirty="0">
              <a:solidFill>
                <a:srgbClr val="000000"/>
              </a:solidFill>
            </a:endParaRPr>
          </a:p>
          <a:p>
            <a:pPr marL="342900" indent="-342900" eaLnBrk="1" hangingPunct="1">
              <a:spcBef>
                <a:spcPct val="20000"/>
              </a:spcBef>
              <a:buClr>
                <a:srgbClr val="CC9900"/>
              </a:buClr>
              <a:buSzPct val="65000"/>
              <a:buFont typeface="Wingdings" pitchFamily="2" charset="2"/>
              <a:buChar char="n"/>
            </a:pPr>
            <a:endParaRPr lang="en-US" altLang="zh-CN" sz="2800" dirty="0">
              <a:solidFill>
                <a:srgbClr val="000000"/>
              </a:solidFill>
            </a:endParaRPr>
          </a:p>
          <a:p>
            <a:pPr marL="342900" indent="-342900" eaLnBrk="1" hangingPunct="1">
              <a:spcBef>
                <a:spcPct val="20000"/>
              </a:spcBef>
              <a:buClr>
                <a:srgbClr val="CC9900"/>
              </a:buClr>
              <a:buSzPct val="65000"/>
              <a:buFont typeface="Wingdings" pitchFamily="2" charset="2"/>
              <a:buChar char="n"/>
            </a:pPr>
            <a:r>
              <a:rPr lang="en-US" altLang="zh-CN" sz="2400" i="1" dirty="0">
                <a:solidFill>
                  <a:srgbClr val="000000"/>
                </a:solidFill>
              </a:rPr>
              <a:t>P</a:t>
            </a:r>
            <a:r>
              <a:rPr lang="zh-CN" altLang="en-US" sz="2400" i="1" dirty="0">
                <a:solidFill>
                  <a:srgbClr val="000000"/>
                </a:solidFill>
              </a:rPr>
              <a:t>阶多项式核</a:t>
            </a:r>
            <a:r>
              <a:rPr lang="en-US" altLang="zh-CN" sz="2400" dirty="0">
                <a:solidFill>
                  <a:srgbClr val="000000"/>
                </a:solidFill>
              </a:rPr>
              <a:t>: </a:t>
            </a:r>
            <a:r>
              <a:rPr lang="en-US" altLang="zh-CN" sz="2400" i="1" dirty="0">
                <a:solidFill>
                  <a:srgbClr val="000000"/>
                </a:solidFill>
              </a:rPr>
              <a:t>K</a:t>
            </a:r>
            <a:r>
              <a:rPr lang="en-US" altLang="zh-CN" sz="2400" dirty="0">
                <a:solidFill>
                  <a:srgbClr val="000000"/>
                </a:solidFill>
              </a:rPr>
              <a:t>(</a:t>
            </a:r>
            <a:r>
              <a:rPr lang="en-US" altLang="zh-CN" sz="2400" b="1" dirty="0" err="1">
                <a:solidFill>
                  <a:srgbClr val="000000"/>
                </a:solidFill>
              </a:rPr>
              <a:t>x</a:t>
            </a:r>
            <a:r>
              <a:rPr lang="en-US" altLang="zh-CN" sz="2400" b="1" baseline="-25000" dirty="0" err="1">
                <a:solidFill>
                  <a:srgbClr val="000000"/>
                </a:solidFill>
              </a:rPr>
              <a:t>i</a:t>
            </a:r>
            <a:r>
              <a:rPr lang="en-US" altLang="zh-CN" sz="2400" dirty="0" err="1">
                <a:solidFill>
                  <a:srgbClr val="000000"/>
                </a:solidFill>
              </a:rPr>
              <a:t>,</a:t>
            </a:r>
            <a:r>
              <a:rPr lang="en-US" altLang="zh-CN" sz="2400" b="1" dirty="0" err="1">
                <a:solidFill>
                  <a:srgbClr val="000000"/>
                </a:solidFill>
              </a:rPr>
              <a:t>x</a:t>
            </a:r>
            <a:r>
              <a:rPr lang="en-US" altLang="zh-CN" sz="2400" b="1" baseline="-25000" dirty="0" err="1">
                <a:solidFill>
                  <a:srgbClr val="000000"/>
                </a:solidFill>
              </a:rPr>
              <a:t>j</a:t>
            </a:r>
            <a:r>
              <a:rPr lang="en-US" altLang="zh-CN" sz="2400" dirty="0">
                <a:solidFill>
                  <a:srgbClr val="000000"/>
                </a:solidFill>
              </a:rPr>
              <a:t>)= (1+</a:t>
            </a:r>
            <a:r>
              <a:rPr lang="en-US" altLang="zh-CN" sz="2400" dirty="0">
                <a:solidFill>
                  <a:srgbClr val="000000"/>
                </a:solidFill>
                <a:cs typeface="Times New Roman" pitchFamily="18" charset="0"/>
              </a:rPr>
              <a:t> </a:t>
            </a:r>
            <a:r>
              <a:rPr lang="en-US" altLang="zh-CN" sz="2400" b="1" dirty="0">
                <a:solidFill>
                  <a:srgbClr val="000000"/>
                </a:solidFill>
              </a:rPr>
              <a:t>x</a:t>
            </a:r>
            <a:r>
              <a:rPr lang="en-US" altLang="zh-CN" sz="2400" b="1" baseline="-25000" dirty="0">
                <a:solidFill>
                  <a:srgbClr val="000000"/>
                </a:solidFill>
              </a:rPr>
              <a:t>i </a:t>
            </a:r>
            <a:r>
              <a:rPr lang="en-US" altLang="zh-CN" sz="2400" b="1" baseline="30000" dirty="0" err="1">
                <a:solidFill>
                  <a:srgbClr val="000000"/>
                </a:solidFill>
              </a:rPr>
              <a:t>T</a:t>
            </a:r>
            <a:r>
              <a:rPr lang="en-US" altLang="zh-CN" sz="2400" b="1" dirty="0" err="1">
                <a:solidFill>
                  <a:srgbClr val="000000"/>
                </a:solidFill>
              </a:rPr>
              <a:t>x</a:t>
            </a:r>
            <a:r>
              <a:rPr lang="en-US" altLang="zh-CN" sz="2400" b="1" baseline="-25000" dirty="0" err="1">
                <a:solidFill>
                  <a:srgbClr val="000000"/>
                </a:solidFill>
              </a:rPr>
              <a:t>j</a:t>
            </a:r>
            <a:r>
              <a:rPr lang="en-US" altLang="zh-CN" sz="2400" dirty="0">
                <a:solidFill>
                  <a:srgbClr val="000000"/>
                </a:solidFill>
              </a:rPr>
              <a:t>)</a:t>
            </a:r>
            <a:r>
              <a:rPr lang="en-US" altLang="zh-CN" sz="2400" i="1" baseline="30000" dirty="0">
                <a:solidFill>
                  <a:srgbClr val="000000"/>
                </a:solidFill>
              </a:rPr>
              <a:t>p</a:t>
            </a:r>
          </a:p>
          <a:p>
            <a:pPr marL="342900" indent="-342900" eaLnBrk="1" hangingPunct="1">
              <a:spcBef>
                <a:spcPct val="20000"/>
              </a:spcBef>
              <a:buClr>
                <a:srgbClr val="CC9900"/>
              </a:buClr>
              <a:buSzPct val="65000"/>
              <a:buFont typeface="Wingdings" pitchFamily="2" charset="2"/>
              <a:buChar char="n"/>
            </a:pPr>
            <a:endParaRPr lang="en-US" altLang="zh-CN" sz="2400" dirty="0">
              <a:solidFill>
                <a:srgbClr val="000000"/>
              </a:solidFill>
            </a:endParaRPr>
          </a:p>
          <a:p>
            <a:pPr marL="342900" indent="-342900" eaLnBrk="1" hangingPunct="1">
              <a:spcBef>
                <a:spcPct val="20000"/>
              </a:spcBef>
              <a:buClr>
                <a:srgbClr val="CC9900"/>
              </a:buClr>
              <a:buSzPct val="65000"/>
              <a:buFont typeface="Wingdings" pitchFamily="2" charset="2"/>
              <a:buChar char="n"/>
            </a:pPr>
            <a:r>
              <a:rPr lang="zh-CN" altLang="en-US" sz="2400" dirty="0">
                <a:solidFill>
                  <a:srgbClr val="000000"/>
                </a:solidFill>
              </a:rPr>
              <a:t>高斯</a:t>
            </a:r>
            <a:r>
              <a:rPr lang="en-US" altLang="zh-CN" sz="2400" dirty="0">
                <a:solidFill>
                  <a:srgbClr val="000000"/>
                </a:solidFill>
              </a:rPr>
              <a:t>(</a:t>
            </a:r>
            <a:r>
              <a:rPr lang="zh-CN" altLang="en-US" sz="2400" dirty="0">
                <a:solidFill>
                  <a:srgbClr val="000000"/>
                </a:solidFill>
              </a:rPr>
              <a:t>径向基函数网络</a:t>
            </a:r>
            <a:r>
              <a:rPr lang="en-US" altLang="zh-CN" sz="2400" dirty="0">
                <a:solidFill>
                  <a:srgbClr val="000000"/>
                </a:solidFill>
              </a:rPr>
              <a:t>)</a:t>
            </a:r>
            <a:r>
              <a:rPr lang="zh-CN" altLang="en-US" sz="2400" dirty="0">
                <a:solidFill>
                  <a:srgbClr val="000000"/>
                </a:solidFill>
              </a:rPr>
              <a:t>核</a:t>
            </a:r>
            <a:r>
              <a:rPr lang="en-US" altLang="zh-CN" sz="2400" dirty="0">
                <a:solidFill>
                  <a:srgbClr val="000000"/>
                </a:solidFill>
              </a:rPr>
              <a:t>:</a:t>
            </a:r>
          </a:p>
          <a:p>
            <a:pPr marL="342900" indent="-342900" eaLnBrk="1" hangingPunct="1">
              <a:spcBef>
                <a:spcPct val="20000"/>
              </a:spcBef>
              <a:buClr>
                <a:srgbClr val="CC9900"/>
              </a:buClr>
              <a:buSzPct val="65000"/>
              <a:buFont typeface="Wingdings" pitchFamily="2" charset="2"/>
              <a:buNone/>
            </a:pPr>
            <a:endParaRPr lang="en-US" altLang="zh-CN" sz="3000" dirty="0">
              <a:solidFill>
                <a:srgbClr val="000000"/>
              </a:solidFill>
            </a:endParaRPr>
          </a:p>
          <a:p>
            <a:pPr marL="342900" indent="-342900" eaLnBrk="1" hangingPunct="1">
              <a:spcBef>
                <a:spcPct val="20000"/>
              </a:spcBef>
              <a:buClr>
                <a:srgbClr val="CC9900"/>
              </a:buClr>
              <a:buSzPct val="65000"/>
              <a:buFont typeface="Wingdings" pitchFamily="2" charset="2"/>
              <a:buChar char="n"/>
            </a:pPr>
            <a:endParaRPr lang="en-US" altLang="zh-CN" sz="3000" dirty="0">
              <a:solidFill>
                <a:srgbClr val="000000"/>
              </a:solidFill>
            </a:endParaRPr>
          </a:p>
          <a:p>
            <a:pPr marL="342900" indent="-342900" eaLnBrk="1" hangingPunct="1">
              <a:spcBef>
                <a:spcPct val="20000"/>
              </a:spcBef>
              <a:buClr>
                <a:srgbClr val="CC9900"/>
              </a:buClr>
              <a:buSzPct val="65000"/>
              <a:buFont typeface="Wingdings" pitchFamily="2" charset="2"/>
              <a:buChar char="n"/>
            </a:pPr>
            <a:endParaRPr lang="en-US" altLang="zh-CN" sz="2400" dirty="0">
              <a:solidFill>
                <a:srgbClr val="000000"/>
              </a:solidFill>
            </a:endParaRPr>
          </a:p>
          <a:p>
            <a:pPr marL="342900" indent="-342900" eaLnBrk="1" hangingPunct="1">
              <a:spcBef>
                <a:spcPct val="20000"/>
              </a:spcBef>
              <a:buClr>
                <a:srgbClr val="CC9900"/>
              </a:buClr>
              <a:buSzPct val="65000"/>
              <a:buFont typeface="Wingdings" pitchFamily="2" charset="2"/>
              <a:buChar char="n"/>
            </a:pPr>
            <a:r>
              <a:rPr lang="en-US" altLang="zh-CN" sz="2400" dirty="0">
                <a:solidFill>
                  <a:srgbClr val="000000"/>
                </a:solidFill>
              </a:rPr>
              <a:t>Sigmoid</a:t>
            </a:r>
            <a:r>
              <a:rPr lang="zh-CN" altLang="en-US" sz="2400" dirty="0">
                <a:solidFill>
                  <a:srgbClr val="000000"/>
                </a:solidFill>
              </a:rPr>
              <a:t>核</a:t>
            </a:r>
            <a:r>
              <a:rPr lang="en-US" altLang="zh-CN" sz="2400" dirty="0">
                <a:solidFill>
                  <a:srgbClr val="000000"/>
                </a:solidFill>
              </a:rPr>
              <a:t>: </a:t>
            </a:r>
            <a:r>
              <a:rPr lang="en-US" altLang="zh-CN" sz="2400" i="1" dirty="0">
                <a:solidFill>
                  <a:srgbClr val="000000"/>
                </a:solidFill>
              </a:rPr>
              <a:t>K</a:t>
            </a:r>
            <a:r>
              <a:rPr lang="en-US" altLang="zh-CN" sz="2400" dirty="0">
                <a:solidFill>
                  <a:srgbClr val="000000"/>
                </a:solidFill>
              </a:rPr>
              <a:t>(</a:t>
            </a:r>
            <a:r>
              <a:rPr lang="en-US" altLang="zh-CN" sz="2400" b="1" dirty="0" err="1">
                <a:solidFill>
                  <a:srgbClr val="000000"/>
                </a:solidFill>
              </a:rPr>
              <a:t>x</a:t>
            </a:r>
            <a:r>
              <a:rPr lang="en-US" altLang="zh-CN" sz="2400" b="1" baseline="-25000" dirty="0" err="1">
                <a:solidFill>
                  <a:srgbClr val="000000"/>
                </a:solidFill>
              </a:rPr>
              <a:t>i</a:t>
            </a:r>
            <a:r>
              <a:rPr lang="en-US" altLang="zh-CN" sz="2400" dirty="0" err="1">
                <a:solidFill>
                  <a:srgbClr val="000000"/>
                </a:solidFill>
              </a:rPr>
              <a:t>,</a:t>
            </a:r>
            <a:r>
              <a:rPr lang="en-US" altLang="zh-CN" sz="2400" b="1" dirty="0" err="1">
                <a:solidFill>
                  <a:srgbClr val="000000"/>
                </a:solidFill>
              </a:rPr>
              <a:t>x</a:t>
            </a:r>
            <a:r>
              <a:rPr lang="en-US" altLang="zh-CN" sz="2400" b="1" baseline="-25000" dirty="0" err="1">
                <a:solidFill>
                  <a:srgbClr val="000000"/>
                </a:solidFill>
              </a:rPr>
              <a:t>j</a:t>
            </a:r>
            <a:r>
              <a:rPr lang="en-US" altLang="zh-CN" sz="2400" dirty="0">
                <a:solidFill>
                  <a:srgbClr val="000000"/>
                </a:solidFill>
              </a:rPr>
              <a:t>)= tanh(</a:t>
            </a:r>
            <a:r>
              <a:rPr lang="el-GR" altLang="zh-CN" sz="2400" dirty="0">
                <a:solidFill>
                  <a:srgbClr val="000000"/>
                </a:solidFill>
              </a:rPr>
              <a:t>β</a:t>
            </a:r>
            <a:r>
              <a:rPr lang="en-US" altLang="zh-CN" sz="2400" baseline="-25000" dirty="0">
                <a:solidFill>
                  <a:srgbClr val="000000"/>
                </a:solidFill>
              </a:rPr>
              <a:t>0</a:t>
            </a:r>
            <a:r>
              <a:rPr lang="en-US" altLang="zh-CN" sz="2400" b="1" dirty="0">
                <a:solidFill>
                  <a:srgbClr val="000000"/>
                </a:solidFill>
              </a:rPr>
              <a:t>x</a:t>
            </a:r>
            <a:r>
              <a:rPr lang="en-US" altLang="zh-CN" sz="2400" b="1" baseline="-25000" dirty="0">
                <a:solidFill>
                  <a:srgbClr val="000000"/>
                </a:solidFill>
              </a:rPr>
              <a:t>i </a:t>
            </a:r>
            <a:r>
              <a:rPr lang="en-US" altLang="zh-CN" sz="2400" b="1" baseline="30000" dirty="0" err="1">
                <a:solidFill>
                  <a:srgbClr val="000000"/>
                </a:solidFill>
              </a:rPr>
              <a:t>T</a:t>
            </a:r>
            <a:r>
              <a:rPr lang="en-US" altLang="zh-CN" sz="2400" b="1" dirty="0" err="1">
                <a:solidFill>
                  <a:srgbClr val="000000"/>
                </a:solidFill>
              </a:rPr>
              <a:t>x</a:t>
            </a:r>
            <a:r>
              <a:rPr lang="en-US" altLang="zh-CN" sz="2400" b="1" baseline="-25000" dirty="0" err="1">
                <a:solidFill>
                  <a:srgbClr val="000000"/>
                </a:solidFill>
              </a:rPr>
              <a:t>j</a:t>
            </a:r>
            <a:r>
              <a:rPr lang="en-US" altLang="zh-CN" sz="2400" b="1" baseline="-25000" dirty="0">
                <a:solidFill>
                  <a:srgbClr val="000000"/>
                </a:solidFill>
              </a:rPr>
              <a:t> </a:t>
            </a:r>
            <a:r>
              <a:rPr lang="en-US" altLang="zh-CN" sz="2400" dirty="0">
                <a:solidFill>
                  <a:srgbClr val="000000"/>
                </a:solidFill>
              </a:rPr>
              <a:t>+ </a:t>
            </a:r>
            <a:r>
              <a:rPr lang="el-GR" altLang="zh-CN" sz="2400" dirty="0">
                <a:solidFill>
                  <a:srgbClr val="000000"/>
                </a:solidFill>
              </a:rPr>
              <a:t>β</a:t>
            </a:r>
            <a:r>
              <a:rPr lang="en-US" altLang="zh-CN" sz="2400" baseline="-25000" dirty="0">
                <a:solidFill>
                  <a:srgbClr val="000000"/>
                </a:solidFill>
              </a:rPr>
              <a:t>1</a:t>
            </a:r>
            <a:r>
              <a:rPr lang="en-US" altLang="zh-CN" sz="2400" dirty="0">
                <a:solidFill>
                  <a:srgbClr val="000000"/>
                </a:solidFill>
              </a:rPr>
              <a:t>)</a:t>
            </a:r>
            <a:endParaRPr lang="en-US" altLang="zh-CN" sz="2400" i="1" baseline="30000" dirty="0">
              <a:solidFill>
                <a:srgbClr val="000000"/>
              </a:solidFill>
            </a:endParaRPr>
          </a:p>
        </p:txBody>
      </p:sp>
      <p:graphicFrame>
        <p:nvGraphicFramePr>
          <p:cNvPr id="23554" name="Object 7"/>
          <p:cNvGraphicFramePr>
            <a:graphicFrameLocks noChangeAspect="1"/>
          </p:cNvGraphicFramePr>
          <p:nvPr/>
        </p:nvGraphicFramePr>
        <p:xfrm>
          <a:off x="2231571" y="3799115"/>
          <a:ext cx="3948113" cy="1095375"/>
        </p:xfrm>
        <a:graphic>
          <a:graphicData uri="http://schemas.openxmlformats.org/presentationml/2006/ole">
            <mc:AlternateContent xmlns:mc="http://schemas.openxmlformats.org/markup-compatibility/2006">
              <mc:Choice xmlns:v="urn:schemas-microsoft-com:vml" Requires="v">
                <p:oleObj spid="_x0000_s11266" name="Equation" r:id="rId3" imgW="1739900" imgH="482600" progId="Equation.3">
                  <p:embed/>
                </p:oleObj>
              </mc:Choice>
              <mc:Fallback>
                <p:oleObj name="Equation" r:id="rId3" imgW="1739900" imgH="4826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1571" y="3799115"/>
                        <a:ext cx="3948113" cy="1095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矩形 2">
            <a:extLst>
              <a:ext uri="{FF2B5EF4-FFF2-40B4-BE49-F238E27FC236}">
                <a16:creationId xmlns:a16="http://schemas.microsoft.com/office/drawing/2014/main" id="{953E96E9-F288-4C16-A63A-61CC7B221152}"/>
              </a:ext>
            </a:extLst>
          </p:cNvPr>
          <p:cNvSpPr/>
          <p:nvPr/>
        </p:nvSpPr>
        <p:spPr>
          <a:xfrm>
            <a:off x="5956852" y="1397526"/>
            <a:ext cx="6096000" cy="646331"/>
          </a:xfrm>
          <a:prstGeom prst="rect">
            <a:avLst/>
          </a:prstGeom>
        </p:spPr>
        <p:txBody>
          <a:bodyPr>
            <a:spAutoFit/>
          </a:bodyPr>
          <a:lstStyle/>
          <a:p>
            <a:r>
              <a:rPr lang="en-US" altLang="zh-CN" dirty="0">
                <a:solidFill>
                  <a:srgbClr val="FF0000"/>
                </a:solidFill>
                <a:latin typeface="-apple-system"/>
              </a:rPr>
              <a:t>SVM</a:t>
            </a:r>
            <a:r>
              <a:rPr lang="zh-CN" altLang="en-US" dirty="0">
                <a:solidFill>
                  <a:srgbClr val="FF0000"/>
                </a:solidFill>
                <a:latin typeface="-apple-system"/>
              </a:rPr>
              <a:t>中核技巧</a:t>
            </a:r>
            <a:r>
              <a:rPr lang="en-US" altLang="zh-CN" dirty="0">
                <a:solidFill>
                  <a:srgbClr val="FF0000"/>
                </a:solidFill>
                <a:latin typeface="-apple-system"/>
              </a:rPr>
              <a:t>(kernel trick)</a:t>
            </a:r>
            <a:r>
              <a:rPr lang="zh-CN" altLang="en-US" dirty="0">
                <a:solidFill>
                  <a:srgbClr val="FF0000"/>
                </a:solidFill>
                <a:latin typeface="-apple-system"/>
              </a:rPr>
              <a:t>的作用，一句话概括的话，就是降低计算的复杂度，甚至把不可能的计算变为可能。 </a:t>
            </a:r>
            <a:endParaRPr lang="zh-CN" altLang="en-US" dirty="0">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solidFill>
              </a:rPr>
              <a:t>非线性</a:t>
            </a:r>
            <a:r>
              <a:rPr lang="en-US" altLang="zh-CN" dirty="0">
                <a:solidFill>
                  <a:schemeClr val="tx1"/>
                </a:solidFill>
              </a:rPr>
              <a:t>SVM</a:t>
            </a:r>
            <a:r>
              <a:rPr lang="zh-CN" altLang="en-US" dirty="0">
                <a:solidFill>
                  <a:schemeClr val="tx1"/>
                </a:solidFill>
              </a:rPr>
              <a:t>数学推导</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59</a:t>
            </a:fld>
            <a:endParaRPr lang="en-US" dirty="0"/>
          </a:p>
        </p:txBody>
      </p:sp>
      <p:sp>
        <p:nvSpPr>
          <p:cNvPr id="7" name="Rectangle 5"/>
          <p:cNvSpPr>
            <a:spLocks noChangeArrowheads="1"/>
          </p:cNvSpPr>
          <p:nvPr/>
        </p:nvSpPr>
        <p:spPr bwMode="auto">
          <a:xfrm>
            <a:off x="1393371" y="1273628"/>
            <a:ext cx="8229600" cy="5029200"/>
          </a:xfrm>
          <a:prstGeom prst="rect">
            <a:avLst/>
          </a:prstGeom>
          <a:noFill/>
          <a:ln w="9525">
            <a:noFill/>
            <a:miter lim="800000"/>
            <a:headEnd/>
            <a:tailEnd/>
          </a:ln>
        </p:spPr>
        <p:txBody>
          <a:bodyPr/>
          <a:lstStyle/>
          <a:p>
            <a:pPr marL="342900" indent="-342900" eaLnBrk="1" hangingPunct="1">
              <a:spcBef>
                <a:spcPct val="20000"/>
              </a:spcBef>
              <a:buClr>
                <a:srgbClr val="CC9900"/>
              </a:buClr>
              <a:buSzPct val="65000"/>
              <a:buFont typeface="Wingdings" pitchFamily="2" charset="2"/>
              <a:buChar char="n"/>
            </a:pPr>
            <a:r>
              <a:rPr lang="zh-CN" altLang="en-US" sz="2400" dirty="0">
                <a:solidFill>
                  <a:srgbClr val="000000"/>
                </a:solidFill>
              </a:rPr>
              <a:t>对偶问题表达式</a:t>
            </a:r>
            <a:r>
              <a:rPr lang="en-US" altLang="zh-CN" sz="2400" dirty="0">
                <a:solidFill>
                  <a:srgbClr val="000000"/>
                </a:solidFill>
              </a:rPr>
              <a:t>:</a:t>
            </a:r>
          </a:p>
          <a:p>
            <a:pPr marL="342900" indent="-342900" eaLnBrk="1" hangingPunct="1">
              <a:spcBef>
                <a:spcPct val="20000"/>
              </a:spcBef>
              <a:buClr>
                <a:srgbClr val="CC9900"/>
              </a:buClr>
              <a:buSzPct val="65000"/>
              <a:buFont typeface="Wingdings" pitchFamily="2" charset="2"/>
              <a:buChar char="n"/>
            </a:pPr>
            <a:endParaRPr lang="en-US" altLang="zh-CN" sz="2400" dirty="0">
              <a:solidFill>
                <a:srgbClr val="000000"/>
              </a:solidFill>
            </a:endParaRPr>
          </a:p>
          <a:p>
            <a:pPr marL="342900" indent="-342900" eaLnBrk="1" hangingPunct="1">
              <a:spcBef>
                <a:spcPct val="20000"/>
              </a:spcBef>
              <a:buClr>
                <a:srgbClr val="CC9900"/>
              </a:buClr>
              <a:buSzPct val="65000"/>
              <a:buFont typeface="Wingdings" pitchFamily="2" charset="2"/>
              <a:buChar char="n"/>
            </a:pPr>
            <a:endParaRPr lang="en-US" altLang="zh-CN" sz="2400" dirty="0">
              <a:solidFill>
                <a:srgbClr val="000000"/>
              </a:solidFill>
            </a:endParaRPr>
          </a:p>
          <a:p>
            <a:pPr marL="342900" indent="-342900" eaLnBrk="1" hangingPunct="1">
              <a:spcBef>
                <a:spcPct val="20000"/>
              </a:spcBef>
              <a:buClr>
                <a:srgbClr val="CC9900"/>
              </a:buClr>
              <a:buSzPct val="65000"/>
              <a:buFont typeface="Wingdings" pitchFamily="2" charset="2"/>
              <a:buChar char="n"/>
            </a:pPr>
            <a:endParaRPr lang="en-US" altLang="zh-CN" sz="2400" dirty="0">
              <a:solidFill>
                <a:srgbClr val="000000"/>
              </a:solidFill>
            </a:endParaRPr>
          </a:p>
          <a:p>
            <a:pPr marL="342900" indent="-342900" eaLnBrk="1" hangingPunct="1">
              <a:spcBef>
                <a:spcPct val="20000"/>
              </a:spcBef>
              <a:buClr>
                <a:srgbClr val="CC9900"/>
              </a:buClr>
              <a:buSzPct val="65000"/>
              <a:buFont typeface="Wingdings" pitchFamily="2" charset="2"/>
              <a:buChar char="n"/>
            </a:pPr>
            <a:endParaRPr lang="en-US" altLang="zh-CN" sz="2400" dirty="0">
              <a:solidFill>
                <a:srgbClr val="000000"/>
              </a:solidFill>
            </a:endParaRPr>
          </a:p>
          <a:p>
            <a:pPr marL="342900" indent="-342900" eaLnBrk="1" hangingPunct="1">
              <a:spcBef>
                <a:spcPct val="20000"/>
              </a:spcBef>
              <a:buClr>
                <a:srgbClr val="CC9900"/>
              </a:buClr>
              <a:buSzPct val="65000"/>
              <a:buFont typeface="Wingdings" pitchFamily="2" charset="2"/>
              <a:buChar char="n"/>
            </a:pPr>
            <a:endParaRPr lang="en-US" altLang="zh-CN" sz="2400" dirty="0">
              <a:solidFill>
                <a:srgbClr val="000000"/>
              </a:solidFill>
            </a:endParaRPr>
          </a:p>
          <a:p>
            <a:pPr marL="342900" indent="-342900" eaLnBrk="1" hangingPunct="1">
              <a:spcBef>
                <a:spcPct val="20000"/>
              </a:spcBef>
              <a:buClr>
                <a:srgbClr val="CC9900"/>
              </a:buClr>
              <a:buSzPct val="65000"/>
              <a:buFont typeface="Wingdings" pitchFamily="2" charset="2"/>
              <a:buChar char="n"/>
            </a:pPr>
            <a:r>
              <a:rPr lang="zh-CN" altLang="en-US" sz="2400" dirty="0">
                <a:solidFill>
                  <a:srgbClr val="000000"/>
                </a:solidFill>
              </a:rPr>
              <a:t>求解结果</a:t>
            </a:r>
            <a:r>
              <a:rPr lang="en-US" altLang="zh-CN" sz="2400" dirty="0">
                <a:solidFill>
                  <a:srgbClr val="000000"/>
                </a:solidFill>
              </a:rPr>
              <a:t>:</a:t>
            </a:r>
          </a:p>
          <a:p>
            <a:pPr marL="342900" indent="-342900" eaLnBrk="1" hangingPunct="1">
              <a:spcBef>
                <a:spcPct val="20000"/>
              </a:spcBef>
              <a:buClr>
                <a:srgbClr val="CC9900"/>
              </a:buClr>
              <a:buSzPct val="65000"/>
              <a:buFont typeface="Wingdings" pitchFamily="2" charset="2"/>
              <a:buChar char="n"/>
            </a:pPr>
            <a:endParaRPr lang="en-US" altLang="zh-CN" sz="2400" dirty="0">
              <a:solidFill>
                <a:srgbClr val="000000"/>
              </a:solidFill>
            </a:endParaRPr>
          </a:p>
          <a:p>
            <a:pPr marL="342900" indent="-342900" eaLnBrk="1" hangingPunct="1">
              <a:spcBef>
                <a:spcPct val="20000"/>
              </a:spcBef>
              <a:buClr>
                <a:srgbClr val="CC9900"/>
              </a:buClr>
              <a:buSzPct val="65000"/>
              <a:buFont typeface="Wingdings" pitchFamily="2" charset="2"/>
              <a:buChar char="n"/>
            </a:pPr>
            <a:endParaRPr lang="en-US" altLang="zh-CN" sz="2400" dirty="0">
              <a:solidFill>
                <a:srgbClr val="000000"/>
              </a:solidFill>
            </a:endParaRPr>
          </a:p>
          <a:p>
            <a:pPr marL="342900" indent="-342900" eaLnBrk="1" hangingPunct="1">
              <a:spcBef>
                <a:spcPct val="20000"/>
              </a:spcBef>
              <a:buClr>
                <a:srgbClr val="CC9900"/>
              </a:buClr>
              <a:buSzPct val="65000"/>
              <a:buFont typeface="Wingdings" pitchFamily="2" charset="2"/>
              <a:buChar char="n"/>
            </a:pPr>
            <a:endParaRPr lang="en-US" altLang="zh-CN" sz="2400" dirty="0">
              <a:solidFill>
                <a:srgbClr val="000000"/>
              </a:solidFill>
            </a:endParaRPr>
          </a:p>
          <a:p>
            <a:pPr marL="342900" indent="-342900" eaLnBrk="1" hangingPunct="1">
              <a:spcBef>
                <a:spcPct val="20000"/>
              </a:spcBef>
              <a:buClr>
                <a:srgbClr val="CC9900"/>
              </a:buClr>
              <a:buSzPct val="65000"/>
              <a:buFont typeface="Wingdings" pitchFamily="2" charset="2"/>
              <a:buChar char="n"/>
            </a:pPr>
            <a:r>
              <a:rPr lang="zh-CN" altLang="en-US" sz="2400" dirty="0">
                <a:solidFill>
                  <a:srgbClr val="000000"/>
                </a:solidFill>
              </a:rPr>
              <a:t>寻找</a:t>
            </a:r>
            <a:r>
              <a:rPr lang="el-GR" altLang="zh-CN" sz="2400" i="1" dirty="0">
                <a:solidFill>
                  <a:srgbClr val="000000"/>
                </a:solidFill>
                <a:cs typeface="Times New Roman" pitchFamily="18" charset="0"/>
              </a:rPr>
              <a:t>α</a:t>
            </a:r>
            <a:r>
              <a:rPr lang="en-US" altLang="zh-CN" sz="2400" i="1" baseline="-25000" dirty="0" err="1">
                <a:solidFill>
                  <a:srgbClr val="000000"/>
                </a:solidFill>
                <a:cs typeface="Times New Roman" pitchFamily="18" charset="0"/>
              </a:rPr>
              <a:t>i</a:t>
            </a:r>
            <a:r>
              <a:rPr lang="zh-CN" altLang="en-US" sz="2400" dirty="0">
                <a:solidFill>
                  <a:srgbClr val="000000"/>
                </a:solidFill>
              </a:rPr>
              <a:t>的优化技术保持不变</a:t>
            </a:r>
            <a:r>
              <a:rPr lang="en-US" altLang="zh-CN" sz="2400" dirty="0">
                <a:solidFill>
                  <a:srgbClr val="000000"/>
                </a:solidFill>
                <a:cs typeface="Times New Roman" pitchFamily="18" charset="0"/>
              </a:rPr>
              <a:t>!</a:t>
            </a:r>
            <a:endParaRPr lang="en-US" altLang="zh-CN" sz="2400" dirty="0">
              <a:solidFill>
                <a:srgbClr val="000000"/>
              </a:solidFill>
            </a:endParaRPr>
          </a:p>
        </p:txBody>
      </p:sp>
      <p:sp>
        <p:nvSpPr>
          <p:cNvPr id="8" name="Text Box 6"/>
          <p:cNvSpPr txBox="1">
            <a:spLocks noChangeArrowheads="1"/>
          </p:cNvSpPr>
          <p:nvPr/>
        </p:nvSpPr>
        <p:spPr bwMode="auto">
          <a:xfrm>
            <a:off x="1926771" y="1807028"/>
            <a:ext cx="7086600" cy="1569660"/>
          </a:xfrm>
          <a:prstGeom prst="rect">
            <a:avLst/>
          </a:prstGeom>
          <a:noFill/>
          <a:ln w="25400" algn="ctr">
            <a:solidFill>
              <a:srgbClr val="008000"/>
            </a:solidFill>
            <a:miter lim="800000"/>
            <a:headEnd/>
            <a:tailEnd/>
          </a:ln>
        </p:spPr>
        <p:txBody>
          <a:bodyPr>
            <a:spAutoFit/>
          </a:bodyPr>
          <a:lstStyle/>
          <a:p>
            <a:pPr eaLnBrk="1" hangingPunct="1"/>
            <a:r>
              <a:rPr lang="zh-CN" altLang="en-US" sz="2400" dirty="0">
                <a:solidFill>
                  <a:srgbClr val="000000"/>
                </a:solidFill>
              </a:rPr>
              <a:t>求解</a:t>
            </a:r>
            <a:r>
              <a:rPr lang="en-US" altLang="zh-CN" sz="2400" dirty="0">
                <a:solidFill>
                  <a:srgbClr val="000000"/>
                </a:solidFill>
              </a:rPr>
              <a:t> </a:t>
            </a:r>
            <a:r>
              <a:rPr lang="el-GR" altLang="zh-CN" sz="2400" i="1" dirty="0">
                <a:solidFill>
                  <a:srgbClr val="000000"/>
                </a:solidFill>
                <a:cs typeface="Times New Roman" pitchFamily="18" charset="0"/>
              </a:rPr>
              <a:t>α</a:t>
            </a:r>
            <a:r>
              <a:rPr lang="en-US" altLang="zh-CN" sz="2400" i="1" baseline="-25000" dirty="0">
                <a:solidFill>
                  <a:srgbClr val="000000"/>
                </a:solidFill>
                <a:cs typeface="Times New Roman" pitchFamily="18" charset="0"/>
              </a:rPr>
              <a:t>1</a:t>
            </a:r>
            <a:r>
              <a:rPr lang="en-US" altLang="zh-CN" sz="2400" i="1" dirty="0">
                <a:solidFill>
                  <a:srgbClr val="000000"/>
                </a:solidFill>
                <a:cs typeface="Times New Roman" pitchFamily="18" charset="0"/>
              </a:rPr>
              <a:t>…</a:t>
            </a:r>
            <a:r>
              <a:rPr lang="el-GR" altLang="zh-CN" sz="2400" i="1" dirty="0">
                <a:solidFill>
                  <a:srgbClr val="000000"/>
                </a:solidFill>
                <a:cs typeface="Times New Roman" pitchFamily="18" charset="0"/>
              </a:rPr>
              <a:t>α</a:t>
            </a:r>
            <a:r>
              <a:rPr lang="en-US" altLang="zh-CN" sz="2400" i="1" baseline="-25000" dirty="0">
                <a:solidFill>
                  <a:srgbClr val="000000"/>
                </a:solidFill>
                <a:cs typeface="Times New Roman" pitchFamily="18" charset="0"/>
              </a:rPr>
              <a:t>N</a:t>
            </a:r>
            <a:r>
              <a:rPr lang="en-US" altLang="zh-CN" sz="2400" baseline="-25000" dirty="0">
                <a:solidFill>
                  <a:srgbClr val="000000"/>
                </a:solidFill>
                <a:cs typeface="Times New Roman" pitchFamily="18" charset="0"/>
              </a:rPr>
              <a:t> </a:t>
            </a:r>
            <a:r>
              <a:rPr lang="zh-CN" altLang="en-US" sz="2400" dirty="0">
                <a:solidFill>
                  <a:srgbClr val="000000"/>
                </a:solidFill>
              </a:rPr>
              <a:t>使得</a:t>
            </a:r>
            <a:endParaRPr lang="en-US" altLang="zh-CN" sz="2400" dirty="0">
              <a:solidFill>
                <a:srgbClr val="000000"/>
              </a:solidFill>
            </a:endParaRPr>
          </a:p>
          <a:p>
            <a:pPr eaLnBrk="1" hangingPunct="1"/>
            <a:r>
              <a:rPr lang="en-US" altLang="zh-CN" sz="2400" dirty="0">
                <a:solidFill>
                  <a:srgbClr val="000000"/>
                </a:solidFill>
              </a:rPr>
              <a:t>Q(</a:t>
            </a:r>
            <a:r>
              <a:rPr lang="el-GR" altLang="zh-CN" sz="2400" dirty="0">
                <a:solidFill>
                  <a:srgbClr val="000000"/>
                </a:solidFill>
              </a:rPr>
              <a:t>α</a:t>
            </a:r>
            <a:r>
              <a:rPr lang="en-US" altLang="zh-CN" sz="2400" dirty="0">
                <a:solidFill>
                  <a:srgbClr val="000000"/>
                </a:solidFill>
              </a:rPr>
              <a:t>) =</a:t>
            </a:r>
            <a:r>
              <a:rPr lang="el-GR" altLang="zh-CN" sz="2400" dirty="0">
                <a:solidFill>
                  <a:srgbClr val="000000"/>
                </a:solidFill>
              </a:rPr>
              <a:t>Σ</a:t>
            </a:r>
            <a:r>
              <a:rPr lang="el-GR" altLang="zh-CN" sz="2400" i="1" dirty="0">
                <a:solidFill>
                  <a:srgbClr val="000000"/>
                </a:solidFill>
              </a:rPr>
              <a:t>α</a:t>
            </a:r>
            <a:r>
              <a:rPr lang="en-US" altLang="zh-CN" sz="2400" i="1" baseline="-25000" dirty="0" err="1">
                <a:solidFill>
                  <a:srgbClr val="000000"/>
                </a:solidFill>
              </a:rPr>
              <a:t>i</a:t>
            </a:r>
            <a:r>
              <a:rPr lang="en-US" altLang="zh-CN" sz="2400" baseline="-25000" dirty="0">
                <a:solidFill>
                  <a:srgbClr val="000000"/>
                </a:solidFill>
              </a:rPr>
              <a:t>  </a:t>
            </a:r>
            <a:r>
              <a:rPr lang="en-US" altLang="zh-CN" sz="2400" dirty="0">
                <a:solidFill>
                  <a:srgbClr val="000000"/>
                </a:solidFill>
              </a:rPr>
              <a:t>- ½</a:t>
            </a:r>
            <a:r>
              <a:rPr lang="el-GR" altLang="zh-CN" sz="2400" dirty="0">
                <a:solidFill>
                  <a:srgbClr val="000000"/>
                </a:solidFill>
              </a:rPr>
              <a:t>ΣΣ</a:t>
            </a:r>
            <a:r>
              <a:rPr lang="el-GR" altLang="zh-CN" sz="2400" i="1" dirty="0">
                <a:solidFill>
                  <a:srgbClr val="000000"/>
                </a:solidFill>
              </a:rPr>
              <a:t>α</a:t>
            </a:r>
            <a:r>
              <a:rPr lang="en-US" altLang="zh-CN" sz="2400" i="1" baseline="-25000" dirty="0" err="1">
                <a:solidFill>
                  <a:srgbClr val="000000"/>
                </a:solidFill>
              </a:rPr>
              <a:t>i</a:t>
            </a:r>
            <a:r>
              <a:rPr lang="el-GR" altLang="zh-CN" sz="2400" i="1" dirty="0">
                <a:solidFill>
                  <a:srgbClr val="000000"/>
                </a:solidFill>
              </a:rPr>
              <a:t>α</a:t>
            </a:r>
            <a:r>
              <a:rPr lang="en-US" altLang="zh-CN" sz="2400" i="1" baseline="-25000" dirty="0" err="1">
                <a:solidFill>
                  <a:srgbClr val="000000"/>
                </a:solidFill>
              </a:rPr>
              <a:t>j</a:t>
            </a:r>
            <a:r>
              <a:rPr lang="en-US" altLang="zh-CN" sz="2400" i="1" dirty="0" err="1">
                <a:solidFill>
                  <a:srgbClr val="000000"/>
                </a:solidFill>
              </a:rPr>
              <a:t>y</a:t>
            </a:r>
            <a:r>
              <a:rPr lang="en-US" altLang="zh-CN" sz="2400" i="1" baseline="-25000" dirty="0" err="1">
                <a:solidFill>
                  <a:srgbClr val="000000"/>
                </a:solidFill>
              </a:rPr>
              <a:t>i</a:t>
            </a:r>
            <a:r>
              <a:rPr lang="en-US" altLang="zh-CN" sz="2400" i="1" dirty="0" err="1">
                <a:solidFill>
                  <a:srgbClr val="000000"/>
                </a:solidFill>
              </a:rPr>
              <a:t>y</a:t>
            </a:r>
            <a:r>
              <a:rPr lang="en-US" altLang="zh-CN" sz="2400" i="1" baseline="-25000" dirty="0" err="1">
                <a:solidFill>
                  <a:srgbClr val="000000"/>
                </a:solidFill>
              </a:rPr>
              <a:t>j</a:t>
            </a:r>
            <a:r>
              <a:rPr lang="en-US" altLang="zh-CN" sz="2400" i="1" dirty="0" err="1">
                <a:solidFill>
                  <a:srgbClr val="000000"/>
                </a:solidFill>
              </a:rPr>
              <a:t>K</a:t>
            </a:r>
            <a:r>
              <a:rPr lang="en-US" altLang="zh-CN" sz="2400" dirty="0">
                <a:solidFill>
                  <a:srgbClr val="000000"/>
                </a:solidFill>
              </a:rPr>
              <a:t>(x</a:t>
            </a:r>
            <a:r>
              <a:rPr lang="en-US" altLang="zh-CN" sz="2400" baseline="-25000" dirty="0">
                <a:solidFill>
                  <a:srgbClr val="000000"/>
                </a:solidFill>
              </a:rPr>
              <a:t>i</a:t>
            </a:r>
            <a:r>
              <a:rPr lang="en-US" altLang="zh-CN" sz="2400" dirty="0">
                <a:solidFill>
                  <a:srgbClr val="000000"/>
                </a:solidFill>
              </a:rPr>
              <a:t>,</a:t>
            </a:r>
            <a:r>
              <a:rPr lang="en-US" altLang="zh-CN" sz="2400" baseline="-25000" dirty="0">
                <a:solidFill>
                  <a:srgbClr val="000000"/>
                </a:solidFill>
              </a:rPr>
              <a:t> </a:t>
            </a:r>
            <a:r>
              <a:rPr lang="en-US" altLang="zh-CN" sz="2400" dirty="0" err="1">
                <a:solidFill>
                  <a:srgbClr val="000000"/>
                </a:solidFill>
              </a:rPr>
              <a:t>x</a:t>
            </a:r>
            <a:r>
              <a:rPr lang="en-US" altLang="zh-CN" sz="2400" baseline="-25000" dirty="0" err="1">
                <a:solidFill>
                  <a:srgbClr val="000000"/>
                </a:solidFill>
              </a:rPr>
              <a:t>j</a:t>
            </a:r>
            <a:r>
              <a:rPr lang="en-US" altLang="zh-CN" sz="2400" dirty="0">
                <a:solidFill>
                  <a:srgbClr val="000000"/>
                </a:solidFill>
              </a:rPr>
              <a:t>) </a:t>
            </a:r>
            <a:r>
              <a:rPr lang="zh-CN" altLang="en-US" sz="2400" dirty="0">
                <a:solidFill>
                  <a:srgbClr val="000000"/>
                </a:solidFill>
              </a:rPr>
              <a:t>最大化且</a:t>
            </a:r>
            <a:endParaRPr lang="en-US" altLang="zh-CN" sz="2400" dirty="0">
              <a:solidFill>
                <a:srgbClr val="000000"/>
              </a:solidFill>
            </a:endParaRPr>
          </a:p>
          <a:p>
            <a:pPr eaLnBrk="1" hangingPunct="1"/>
            <a:r>
              <a:rPr lang="en-US" altLang="zh-CN" sz="2400" dirty="0">
                <a:solidFill>
                  <a:srgbClr val="000000"/>
                </a:solidFill>
              </a:rPr>
              <a:t>(1)  </a:t>
            </a:r>
            <a:r>
              <a:rPr lang="el-GR" altLang="zh-CN" sz="2400" dirty="0">
                <a:solidFill>
                  <a:srgbClr val="000000"/>
                </a:solidFill>
              </a:rPr>
              <a:t>Σ</a:t>
            </a:r>
            <a:r>
              <a:rPr lang="el-GR" altLang="zh-CN" sz="2400" i="1" dirty="0">
                <a:solidFill>
                  <a:srgbClr val="000000"/>
                </a:solidFill>
              </a:rPr>
              <a:t>α</a:t>
            </a:r>
            <a:r>
              <a:rPr lang="en-US" altLang="zh-CN" sz="2400" i="1" baseline="-25000" dirty="0" err="1">
                <a:solidFill>
                  <a:srgbClr val="000000"/>
                </a:solidFill>
              </a:rPr>
              <a:t>i</a:t>
            </a:r>
            <a:r>
              <a:rPr lang="en-US" altLang="zh-CN" sz="2400" i="1" dirty="0" err="1">
                <a:solidFill>
                  <a:srgbClr val="000000"/>
                </a:solidFill>
              </a:rPr>
              <a:t>y</a:t>
            </a:r>
            <a:r>
              <a:rPr lang="en-US" altLang="zh-CN" sz="2400" i="1" baseline="-25000" dirty="0" err="1">
                <a:solidFill>
                  <a:srgbClr val="000000"/>
                </a:solidFill>
              </a:rPr>
              <a:t>i</a:t>
            </a:r>
            <a:r>
              <a:rPr lang="en-US" altLang="zh-CN" sz="2400" baseline="-25000" dirty="0">
                <a:solidFill>
                  <a:srgbClr val="000000"/>
                </a:solidFill>
              </a:rPr>
              <a:t> </a:t>
            </a:r>
            <a:r>
              <a:rPr lang="en-US" altLang="zh-CN" sz="2400" dirty="0">
                <a:solidFill>
                  <a:srgbClr val="000000"/>
                </a:solidFill>
              </a:rPr>
              <a:t>= 0</a:t>
            </a:r>
          </a:p>
          <a:p>
            <a:pPr eaLnBrk="1" hangingPunct="1"/>
            <a:r>
              <a:rPr lang="en-US" altLang="zh-CN" sz="2400" dirty="0">
                <a:solidFill>
                  <a:srgbClr val="000000"/>
                </a:solidFill>
              </a:rPr>
              <a:t>(2) </a:t>
            </a:r>
            <a:r>
              <a:rPr lang="el-GR" altLang="zh-CN" sz="2400" i="1" dirty="0">
                <a:solidFill>
                  <a:srgbClr val="000000"/>
                </a:solidFill>
              </a:rPr>
              <a:t>α</a:t>
            </a:r>
            <a:r>
              <a:rPr lang="en-US" altLang="zh-CN" sz="2400" i="1" baseline="-25000" dirty="0" err="1">
                <a:solidFill>
                  <a:srgbClr val="000000"/>
                </a:solidFill>
              </a:rPr>
              <a:t>i</a:t>
            </a:r>
            <a:r>
              <a:rPr lang="en-US" altLang="zh-CN" sz="2400" dirty="0">
                <a:solidFill>
                  <a:srgbClr val="000000"/>
                </a:solidFill>
              </a:rPr>
              <a:t> ≥ 0 for all </a:t>
            </a:r>
            <a:r>
              <a:rPr lang="el-GR" altLang="zh-CN" sz="2400" i="1" dirty="0">
                <a:solidFill>
                  <a:srgbClr val="000000"/>
                </a:solidFill>
              </a:rPr>
              <a:t>α</a:t>
            </a:r>
            <a:r>
              <a:rPr lang="en-US" altLang="zh-CN" sz="2400" i="1" baseline="-25000" dirty="0" err="1">
                <a:solidFill>
                  <a:srgbClr val="000000"/>
                </a:solidFill>
              </a:rPr>
              <a:t>i</a:t>
            </a:r>
            <a:endParaRPr lang="en-US" altLang="zh-CN" sz="2400" i="1" dirty="0">
              <a:solidFill>
                <a:srgbClr val="000000"/>
              </a:solidFill>
            </a:endParaRPr>
          </a:p>
        </p:txBody>
      </p:sp>
      <p:sp>
        <p:nvSpPr>
          <p:cNvPr id="9" name="Text Box 7"/>
          <p:cNvSpPr txBox="1">
            <a:spLocks noChangeArrowheads="1"/>
          </p:cNvSpPr>
          <p:nvPr/>
        </p:nvSpPr>
        <p:spPr bwMode="auto">
          <a:xfrm>
            <a:off x="3298371" y="4626428"/>
            <a:ext cx="3276600" cy="461665"/>
          </a:xfrm>
          <a:prstGeom prst="rect">
            <a:avLst/>
          </a:prstGeom>
          <a:noFill/>
          <a:ln w="25400" algn="ctr">
            <a:solidFill>
              <a:srgbClr val="008000"/>
            </a:solidFill>
            <a:miter lim="800000"/>
            <a:headEnd/>
            <a:tailEnd/>
          </a:ln>
        </p:spPr>
        <p:txBody>
          <a:bodyPr>
            <a:spAutoFit/>
          </a:bodyPr>
          <a:lstStyle/>
          <a:p>
            <a:pPr eaLnBrk="1" hangingPunct="1"/>
            <a:r>
              <a:rPr lang="en-US" altLang="zh-CN" sz="2400" i="1">
                <a:solidFill>
                  <a:srgbClr val="000000"/>
                </a:solidFill>
              </a:rPr>
              <a:t>f</a:t>
            </a:r>
            <a:r>
              <a:rPr lang="en-US" altLang="zh-CN" sz="2400">
                <a:solidFill>
                  <a:srgbClr val="000000"/>
                </a:solidFill>
              </a:rPr>
              <a:t>(x) = </a:t>
            </a:r>
            <a:r>
              <a:rPr lang="el-GR" altLang="zh-CN" sz="2400">
                <a:solidFill>
                  <a:srgbClr val="000000"/>
                </a:solidFill>
                <a:cs typeface="Times New Roman" pitchFamily="18" charset="0"/>
              </a:rPr>
              <a:t>Σ</a:t>
            </a:r>
            <a:r>
              <a:rPr lang="el-GR" altLang="zh-CN" sz="2400" i="1">
                <a:solidFill>
                  <a:srgbClr val="000000"/>
                </a:solidFill>
                <a:cs typeface="Times New Roman" pitchFamily="18" charset="0"/>
              </a:rPr>
              <a:t>α</a:t>
            </a:r>
            <a:r>
              <a:rPr lang="en-US" altLang="zh-CN" sz="2400" i="1" baseline="-25000">
                <a:solidFill>
                  <a:srgbClr val="000000"/>
                </a:solidFill>
                <a:cs typeface="Times New Roman" pitchFamily="18" charset="0"/>
              </a:rPr>
              <a:t>i</a:t>
            </a:r>
            <a:r>
              <a:rPr lang="en-US" altLang="zh-CN" sz="2400" i="1">
                <a:solidFill>
                  <a:srgbClr val="000000"/>
                </a:solidFill>
                <a:cs typeface="Times New Roman" pitchFamily="18" charset="0"/>
              </a:rPr>
              <a:t>y</a:t>
            </a:r>
            <a:r>
              <a:rPr lang="en-US" altLang="zh-CN" sz="2400" i="1" baseline="-25000">
                <a:solidFill>
                  <a:srgbClr val="000000"/>
                </a:solidFill>
                <a:cs typeface="Times New Roman" pitchFamily="18" charset="0"/>
              </a:rPr>
              <a:t>i</a:t>
            </a:r>
            <a:r>
              <a:rPr lang="en-US" altLang="zh-CN" sz="2400" i="1">
                <a:solidFill>
                  <a:srgbClr val="000000"/>
                </a:solidFill>
              </a:rPr>
              <a:t>K</a:t>
            </a:r>
            <a:r>
              <a:rPr lang="en-US" altLang="zh-CN" sz="2400">
                <a:solidFill>
                  <a:srgbClr val="000000"/>
                </a:solidFill>
              </a:rPr>
              <a:t>(x</a:t>
            </a:r>
            <a:r>
              <a:rPr lang="en-US" altLang="zh-CN" sz="2400" baseline="-25000">
                <a:solidFill>
                  <a:srgbClr val="000000"/>
                </a:solidFill>
              </a:rPr>
              <a:t>i</a:t>
            </a:r>
            <a:r>
              <a:rPr lang="en-US" altLang="zh-CN" sz="2400">
                <a:solidFill>
                  <a:srgbClr val="000000"/>
                </a:solidFill>
              </a:rPr>
              <a:t>,</a:t>
            </a:r>
            <a:r>
              <a:rPr lang="en-US" altLang="zh-CN" sz="2400" baseline="-25000">
                <a:solidFill>
                  <a:srgbClr val="000000"/>
                </a:solidFill>
              </a:rPr>
              <a:t> </a:t>
            </a:r>
            <a:r>
              <a:rPr lang="en-US" altLang="zh-CN" sz="2400">
                <a:solidFill>
                  <a:srgbClr val="000000"/>
                </a:solidFill>
              </a:rPr>
              <a:t>x</a:t>
            </a:r>
            <a:r>
              <a:rPr lang="en-US" altLang="zh-CN" sz="2400" baseline="-25000">
                <a:solidFill>
                  <a:srgbClr val="000000"/>
                </a:solidFill>
              </a:rPr>
              <a:t>j</a:t>
            </a:r>
            <a:r>
              <a:rPr lang="en-US" altLang="zh-CN" sz="2400">
                <a:solidFill>
                  <a:srgbClr val="000000"/>
                </a:solidFill>
              </a:rPr>
              <a:t>)+ </a:t>
            </a:r>
            <a:r>
              <a:rPr lang="en-US" altLang="zh-CN" sz="2400" i="1">
                <a:solidFill>
                  <a:srgbClr val="000000"/>
                </a:solidFill>
              </a:rPr>
              <a:t>b</a:t>
            </a:r>
          </a:p>
        </p:txBody>
      </p:sp>
      <p:sp>
        <p:nvSpPr>
          <p:cNvPr id="3" name="矩形 2">
            <a:extLst>
              <a:ext uri="{FF2B5EF4-FFF2-40B4-BE49-F238E27FC236}">
                <a16:creationId xmlns:a16="http://schemas.microsoft.com/office/drawing/2014/main" id="{1EC4A6BB-47DE-4487-8BD2-53FB81EF4828}"/>
              </a:ext>
            </a:extLst>
          </p:cNvPr>
          <p:cNvSpPr/>
          <p:nvPr/>
        </p:nvSpPr>
        <p:spPr>
          <a:xfrm>
            <a:off x="6732297" y="5710339"/>
            <a:ext cx="5247462" cy="369332"/>
          </a:xfrm>
          <a:prstGeom prst="rect">
            <a:avLst/>
          </a:prstGeom>
        </p:spPr>
        <p:txBody>
          <a:bodyPr wrap="none">
            <a:spAutoFit/>
          </a:bodyPr>
          <a:lstStyle/>
          <a:p>
            <a:r>
              <a:rPr lang="en-US" altLang="zh-CN" dirty="0">
                <a:solidFill>
                  <a:srgbClr val="1A1A1A"/>
                </a:solidFill>
                <a:latin typeface="-apple-system"/>
              </a:rPr>
              <a:t>SMO(Sequential Minimal Optimization)</a:t>
            </a:r>
            <a:r>
              <a:rPr lang="zh-CN" altLang="en-US" dirty="0">
                <a:solidFill>
                  <a:srgbClr val="1A1A1A"/>
                </a:solidFill>
                <a:latin typeface="-apple-system"/>
              </a:rPr>
              <a:t>序列最小优化</a:t>
            </a:r>
            <a:endParaRPr lang="zh-CN" altLang="en-US" dirty="0"/>
          </a:p>
        </p:txBody>
      </p:sp>
      <p:cxnSp>
        <p:nvCxnSpPr>
          <p:cNvPr id="11" name="直接箭头连接符 10">
            <a:extLst>
              <a:ext uri="{FF2B5EF4-FFF2-40B4-BE49-F238E27FC236}">
                <a16:creationId xmlns:a16="http://schemas.microsoft.com/office/drawing/2014/main" id="{4C896CF9-3553-4CAE-AB1C-AA8A5C4A93B3}"/>
              </a:ext>
            </a:extLst>
          </p:cNvPr>
          <p:cNvCxnSpPr>
            <a:cxnSpLocks/>
            <a:stCxn id="3" idx="1"/>
          </p:cNvCxnSpPr>
          <p:nvPr/>
        </p:nvCxnSpPr>
        <p:spPr>
          <a:xfrm flipH="1">
            <a:off x="5685183" y="5895005"/>
            <a:ext cx="10471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人工神经网络 </a:t>
            </a:r>
            <a:r>
              <a:rPr lang="en-US" altLang="zh-CN" b="1" dirty="0"/>
              <a:t>VS </a:t>
            </a:r>
            <a:r>
              <a:rPr lang="zh-CN" altLang="en-US" b="1" dirty="0"/>
              <a:t>生物神经网络</a:t>
            </a: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6</a:t>
            </a:fld>
            <a:endParaRPr lang="en-US" dirty="0"/>
          </a:p>
        </p:txBody>
      </p:sp>
      <p:graphicFrame>
        <p:nvGraphicFramePr>
          <p:cNvPr id="7" name="表格 6"/>
          <p:cNvGraphicFramePr>
            <a:graphicFrameLocks noGrp="1"/>
          </p:cNvGraphicFramePr>
          <p:nvPr>
            <p:extLst>
              <p:ext uri="{D42A27DB-BD31-4B8C-83A1-F6EECF244321}">
                <p14:modId xmlns:p14="http://schemas.microsoft.com/office/powerpoint/2010/main" val="291059886"/>
              </p:ext>
            </p:extLst>
          </p:nvPr>
        </p:nvGraphicFramePr>
        <p:xfrm>
          <a:off x="2628900" y="2565400"/>
          <a:ext cx="6096000" cy="18796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algn="ctr"/>
                      <a:r>
                        <a:rPr lang="en-US" altLang="zh-CN" dirty="0"/>
                        <a:t>ANN</a:t>
                      </a:r>
                      <a:endParaRPr lang="zh-CN" altLang="en-US" dirty="0"/>
                    </a:p>
                  </a:txBody>
                  <a:tcPr/>
                </a:tc>
                <a:tc>
                  <a:txBody>
                    <a:bodyPr/>
                    <a:lstStyle/>
                    <a:p>
                      <a:pPr algn="ctr"/>
                      <a:r>
                        <a:rPr lang="en-US" altLang="zh-CN" dirty="0"/>
                        <a:t>BNN</a:t>
                      </a:r>
                      <a:endParaRPr lang="zh-CN" altLang="en-US" dirty="0"/>
                    </a:p>
                  </a:txBody>
                  <a:tcPr/>
                </a:tc>
                <a:extLst>
                  <a:ext uri="{0D108BD9-81ED-4DB2-BD59-A6C34878D82A}">
                    <a16:rowId xmlns:a16="http://schemas.microsoft.com/office/drawing/2014/main" val="10000"/>
                  </a:ext>
                </a:extLst>
              </a:tr>
              <a:tr h="370840">
                <a:tc>
                  <a:txBody>
                    <a:bodyPr/>
                    <a:lstStyle/>
                    <a:p>
                      <a:pPr algn="ctr"/>
                      <a:r>
                        <a:rPr lang="zh-CN" altLang="en-US" sz="1800" b="0" i="0" kern="1200" dirty="0">
                          <a:solidFill>
                            <a:schemeClr val="dk1"/>
                          </a:solidFill>
                          <a:latin typeface="+mn-lt"/>
                          <a:ea typeface="+mn-ea"/>
                          <a:cs typeface="+mn-cs"/>
                        </a:rPr>
                        <a:t>体细胞</a:t>
                      </a:r>
                      <a:endParaRPr lang="zh-CN" altLang="en-US" dirty="0"/>
                    </a:p>
                  </a:txBody>
                  <a:tcPr/>
                </a:tc>
                <a:tc>
                  <a:txBody>
                    <a:bodyPr/>
                    <a:lstStyle/>
                    <a:p>
                      <a:pPr algn="ctr"/>
                      <a:r>
                        <a:rPr lang="zh-CN" altLang="en-US" sz="1800" b="0" i="0" kern="1200" dirty="0">
                          <a:solidFill>
                            <a:schemeClr val="dk1"/>
                          </a:solidFill>
                          <a:latin typeface="+mn-lt"/>
                          <a:ea typeface="+mn-ea"/>
                          <a:cs typeface="+mn-cs"/>
                        </a:rPr>
                        <a:t>节点</a:t>
                      </a:r>
                      <a:endParaRPr lang="zh-CN" altLang="en-US" dirty="0"/>
                    </a:p>
                  </a:txBody>
                  <a:tcPr/>
                </a:tc>
                <a:extLst>
                  <a:ext uri="{0D108BD9-81ED-4DB2-BD59-A6C34878D82A}">
                    <a16:rowId xmlns:a16="http://schemas.microsoft.com/office/drawing/2014/main" val="10001"/>
                  </a:ext>
                </a:extLst>
              </a:tr>
              <a:tr h="370840">
                <a:tc>
                  <a:txBody>
                    <a:bodyPr/>
                    <a:lstStyle/>
                    <a:p>
                      <a:pPr algn="ctr"/>
                      <a:r>
                        <a:rPr lang="zh-CN" altLang="en-US" dirty="0"/>
                        <a:t>树突</a:t>
                      </a:r>
                    </a:p>
                  </a:txBody>
                  <a:tcPr/>
                </a:tc>
                <a:tc>
                  <a:txBody>
                    <a:bodyPr/>
                    <a:lstStyle/>
                    <a:p>
                      <a:pPr algn="ctr"/>
                      <a:r>
                        <a:rPr lang="zh-CN" altLang="en-US" dirty="0"/>
                        <a:t>输入</a:t>
                      </a:r>
                    </a:p>
                  </a:txBody>
                  <a:tcPr/>
                </a:tc>
                <a:extLst>
                  <a:ext uri="{0D108BD9-81ED-4DB2-BD59-A6C34878D82A}">
                    <a16:rowId xmlns:a16="http://schemas.microsoft.com/office/drawing/2014/main" val="10002"/>
                  </a:ext>
                </a:extLst>
              </a:tr>
              <a:tr h="370840">
                <a:tc>
                  <a:txBody>
                    <a:bodyPr/>
                    <a:lstStyle/>
                    <a:p>
                      <a:pPr algn="ctr"/>
                      <a:r>
                        <a:rPr lang="zh-CN" altLang="en-US" sz="1800" b="0" i="0" kern="1200" dirty="0">
                          <a:solidFill>
                            <a:schemeClr val="dk1"/>
                          </a:solidFill>
                          <a:latin typeface="+mn-lt"/>
                          <a:ea typeface="+mn-ea"/>
                          <a:cs typeface="+mn-cs"/>
                        </a:rPr>
                        <a:t>突触</a:t>
                      </a:r>
                      <a:endParaRPr lang="zh-CN" altLang="en-US" dirty="0"/>
                    </a:p>
                  </a:txBody>
                  <a:tcPr/>
                </a:tc>
                <a:tc>
                  <a:txBody>
                    <a:bodyPr/>
                    <a:lstStyle/>
                    <a:p>
                      <a:pPr algn="ctr" fontAlgn="t"/>
                      <a:r>
                        <a:rPr lang="zh-CN" altLang="en-US" dirty="0"/>
                        <a:t>权重或连接</a:t>
                      </a:r>
                      <a:endParaRPr lang="en-US" dirty="0"/>
                    </a:p>
                  </a:txBody>
                  <a:tcPr marL="60960" marR="60960" marT="60960" marB="60960"/>
                </a:tc>
                <a:extLst>
                  <a:ext uri="{0D108BD9-81ED-4DB2-BD59-A6C34878D82A}">
                    <a16:rowId xmlns:a16="http://schemas.microsoft.com/office/drawing/2014/main" val="10003"/>
                  </a:ext>
                </a:extLst>
              </a:tr>
              <a:tr h="370840">
                <a:tc>
                  <a:txBody>
                    <a:bodyPr/>
                    <a:lstStyle/>
                    <a:p>
                      <a:pPr algn="ctr"/>
                      <a:r>
                        <a:rPr lang="zh-CN" altLang="en-US" sz="1800" b="0" i="0" kern="1200" dirty="0">
                          <a:solidFill>
                            <a:schemeClr val="dk1"/>
                          </a:solidFill>
                          <a:latin typeface="+mn-lt"/>
                          <a:ea typeface="+mn-ea"/>
                          <a:cs typeface="+mn-cs"/>
                        </a:rPr>
                        <a:t>轴突</a:t>
                      </a:r>
                      <a:endParaRPr lang="zh-CN" altLang="en-US" dirty="0"/>
                    </a:p>
                  </a:txBody>
                  <a:tcPr/>
                </a:tc>
                <a:tc>
                  <a:txBody>
                    <a:bodyPr/>
                    <a:lstStyle/>
                    <a:p>
                      <a:pPr algn="ctr"/>
                      <a:r>
                        <a:rPr lang="zh-CN" altLang="en-US" dirty="0"/>
                        <a:t>输出</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非线性</a:t>
            </a:r>
            <a:r>
              <a:rPr lang="en-US" altLang="zh-CN" dirty="0"/>
              <a:t>SVM</a:t>
            </a:r>
            <a:r>
              <a:rPr lang="zh-CN" altLang="en-US" dirty="0"/>
              <a:t>回顾</a:t>
            </a:r>
          </a:p>
        </p:txBody>
      </p:sp>
      <p:sp>
        <p:nvSpPr>
          <p:cNvPr id="3" name="内容占位符 2"/>
          <p:cNvSpPr>
            <a:spLocks noGrp="1"/>
          </p:cNvSpPr>
          <p:nvPr>
            <p:ph idx="1"/>
          </p:nvPr>
        </p:nvSpPr>
        <p:spPr/>
        <p:txBody>
          <a:bodyPr/>
          <a:lstStyle/>
          <a:p>
            <a:pPr marL="342900" indent="-342900">
              <a:spcBef>
                <a:spcPct val="20000"/>
              </a:spcBef>
              <a:buClr>
                <a:srgbClr val="CC9900"/>
              </a:buClr>
              <a:buSzPct val="65000"/>
              <a:buFont typeface="Wingdings" pitchFamily="2" charset="2"/>
              <a:buChar char="n"/>
            </a:pPr>
            <a:r>
              <a:rPr lang="zh-CN" altLang="en-US" dirty="0">
                <a:solidFill>
                  <a:srgbClr val="000000"/>
                </a:solidFill>
              </a:rPr>
              <a:t>支持向量机在特征空间中定位一个分离的超平面，并对该空间中的点进行分类</a:t>
            </a:r>
            <a:endParaRPr lang="en-US" altLang="zh-CN" dirty="0">
              <a:solidFill>
                <a:srgbClr val="000000"/>
              </a:solidFill>
            </a:endParaRPr>
          </a:p>
          <a:p>
            <a:pPr marL="342900" indent="-342900">
              <a:spcBef>
                <a:spcPct val="20000"/>
              </a:spcBef>
              <a:buClr>
                <a:srgbClr val="CC9900"/>
              </a:buClr>
              <a:buSzPct val="65000"/>
              <a:buFont typeface="Wingdings" pitchFamily="2" charset="2"/>
              <a:buChar char="n"/>
            </a:pPr>
            <a:endParaRPr lang="zh-CN" altLang="en-US" dirty="0">
              <a:solidFill>
                <a:srgbClr val="000000"/>
              </a:solidFill>
            </a:endParaRPr>
          </a:p>
          <a:p>
            <a:pPr marL="342900" indent="-342900">
              <a:spcBef>
                <a:spcPct val="20000"/>
              </a:spcBef>
              <a:buClr>
                <a:srgbClr val="CC9900"/>
              </a:buClr>
              <a:buSzPct val="65000"/>
              <a:buFont typeface="Wingdings" pitchFamily="2" charset="2"/>
              <a:buChar char="n"/>
            </a:pPr>
            <a:r>
              <a:rPr lang="zh-CN" altLang="en-US" dirty="0">
                <a:solidFill>
                  <a:srgbClr val="000000"/>
                </a:solidFill>
              </a:rPr>
              <a:t>它不需要显式地表示空间，只需定义一个核函数</a:t>
            </a:r>
            <a:endParaRPr lang="en-US" altLang="zh-CN" dirty="0">
              <a:solidFill>
                <a:srgbClr val="000000"/>
              </a:solidFill>
            </a:endParaRPr>
          </a:p>
          <a:p>
            <a:pPr marL="342900" indent="-342900">
              <a:spcBef>
                <a:spcPct val="20000"/>
              </a:spcBef>
              <a:buClr>
                <a:srgbClr val="CC9900"/>
              </a:buClr>
              <a:buSzPct val="65000"/>
              <a:buFont typeface="Wingdings" pitchFamily="2" charset="2"/>
              <a:buChar char="n"/>
            </a:pPr>
            <a:endParaRPr lang="zh-CN" altLang="en-US" dirty="0">
              <a:solidFill>
                <a:srgbClr val="000000"/>
              </a:solidFill>
            </a:endParaRPr>
          </a:p>
          <a:p>
            <a:pPr marL="342900" indent="-342900">
              <a:spcBef>
                <a:spcPct val="20000"/>
              </a:spcBef>
              <a:buClr>
                <a:srgbClr val="CC9900"/>
              </a:buClr>
              <a:buSzPct val="65000"/>
              <a:buFont typeface="Wingdings" pitchFamily="2" charset="2"/>
              <a:buChar char="n"/>
            </a:pPr>
            <a:r>
              <a:rPr lang="zh-CN" altLang="en-US" dirty="0">
                <a:solidFill>
                  <a:srgbClr val="000000"/>
                </a:solidFill>
              </a:rPr>
              <a:t>核函数在特征空间中起点积的作用。</a:t>
            </a: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60</a:t>
            </a:fld>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支持向量机的性质</a:t>
            </a:r>
          </a:p>
        </p:txBody>
      </p:sp>
      <p:sp>
        <p:nvSpPr>
          <p:cNvPr id="3" name="内容占位符 2"/>
          <p:cNvSpPr>
            <a:spLocks noGrp="1"/>
          </p:cNvSpPr>
          <p:nvPr>
            <p:ph idx="1"/>
          </p:nvPr>
        </p:nvSpPr>
        <p:spPr/>
        <p:txBody>
          <a:bodyPr/>
          <a:lstStyle/>
          <a:p>
            <a:pPr>
              <a:lnSpc>
                <a:spcPct val="80000"/>
              </a:lnSpc>
              <a:buFont typeface="Arial" pitchFamily="34" charset="0"/>
              <a:buChar char="•"/>
            </a:pPr>
            <a:r>
              <a:rPr lang="zh-CN" altLang="en-US" dirty="0"/>
              <a:t>调整参数非常耗时</a:t>
            </a:r>
          </a:p>
          <a:p>
            <a:pPr>
              <a:lnSpc>
                <a:spcPct val="80000"/>
              </a:lnSpc>
              <a:buFont typeface="Arial" pitchFamily="34" charset="0"/>
              <a:buChar char="•"/>
            </a:pPr>
            <a:r>
              <a:rPr lang="zh-CN" altLang="en-US" dirty="0"/>
              <a:t>适用于小数据集</a:t>
            </a:r>
          </a:p>
          <a:p>
            <a:pPr>
              <a:lnSpc>
                <a:spcPct val="80000"/>
              </a:lnSpc>
              <a:buFont typeface="Arial" pitchFamily="34" charset="0"/>
              <a:buChar char="•"/>
            </a:pPr>
            <a:r>
              <a:rPr lang="zh-CN" altLang="en-US" dirty="0"/>
              <a:t>具有处理大型要素空间的能力</a:t>
            </a:r>
          </a:p>
          <a:p>
            <a:pPr lvl="1">
              <a:lnSpc>
                <a:spcPct val="80000"/>
              </a:lnSpc>
              <a:buFont typeface="Arial" pitchFamily="34" charset="0"/>
              <a:buChar char="•"/>
            </a:pPr>
            <a:r>
              <a:rPr lang="zh-CN" altLang="en-US" dirty="0"/>
              <a:t>复杂性不依赖于特征空间的维数</a:t>
            </a:r>
          </a:p>
          <a:p>
            <a:pPr>
              <a:lnSpc>
                <a:spcPct val="80000"/>
              </a:lnSpc>
              <a:buFont typeface="Arial" pitchFamily="34" charset="0"/>
              <a:buChar char="•"/>
            </a:pPr>
            <a:r>
              <a:rPr lang="zh-CN" altLang="en-US" dirty="0"/>
              <a:t>过拟合可以通过软边界方法来控制</a:t>
            </a:r>
          </a:p>
          <a:p>
            <a:pPr>
              <a:lnSpc>
                <a:spcPct val="80000"/>
              </a:lnSpc>
              <a:buFont typeface="Arial" pitchFamily="34" charset="0"/>
              <a:buChar char="•"/>
            </a:pPr>
            <a:r>
              <a:rPr lang="zh-CN" altLang="en-US" dirty="0"/>
              <a:t>很好的数学性质：一个简单的凸优化问题，保证收敛到一个单一的全局解</a:t>
            </a:r>
          </a:p>
          <a:p>
            <a:pPr>
              <a:lnSpc>
                <a:spcPct val="80000"/>
              </a:lnSpc>
              <a:buFont typeface="Arial" pitchFamily="34" charset="0"/>
              <a:buChar char="•"/>
            </a:pPr>
            <a:r>
              <a:rPr lang="zh-CN" altLang="en-US" dirty="0"/>
              <a:t>特征选择</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61</a:t>
            </a:fld>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SVM</a:t>
            </a:r>
            <a:r>
              <a:rPr lang="zh-CN" altLang="en-US" dirty="0"/>
              <a:t>应用</a:t>
            </a:r>
          </a:p>
        </p:txBody>
      </p:sp>
      <p:sp>
        <p:nvSpPr>
          <p:cNvPr id="3" name="内容占位符 2"/>
          <p:cNvSpPr>
            <a:spLocks noGrp="1"/>
          </p:cNvSpPr>
          <p:nvPr>
            <p:ph idx="1"/>
          </p:nvPr>
        </p:nvSpPr>
        <p:spPr/>
        <p:txBody>
          <a:bodyPr/>
          <a:lstStyle/>
          <a:p>
            <a:r>
              <a:rPr lang="en-US" altLang="zh-CN" b="1" dirty="0"/>
              <a:t>SVM </a:t>
            </a:r>
            <a:r>
              <a:rPr lang="zh-CN" altLang="en-US" b="1" dirty="0"/>
              <a:t>在很多现实中的问题中被成功运用</a:t>
            </a:r>
            <a:endParaRPr lang="en-US" altLang="zh-CN" b="1" dirty="0"/>
          </a:p>
          <a:p>
            <a:pPr>
              <a:buNone/>
            </a:pPr>
            <a:r>
              <a:rPr lang="en-US" altLang="zh-CN" dirty="0"/>
              <a:t>-</a:t>
            </a:r>
            <a:r>
              <a:rPr lang="zh-CN" altLang="en-US" dirty="0"/>
              <a:t>文本（和超文本）分类</a:t>
            </a:r>
          </a:p>
          <a:p>
            <a:pPr>
              <a:buNone/>
            </a:pPr>
            <a:r>
              <a:rPr lang="en-US" altLang="zh-CN" dirty="0"/>
              <a:t>-</a:t>
            </a:r>
            <a:r>
              <a:rPr lang="zh-CN" altLang="en-US" dirty="0"/>
              <a:t>图像分类</a:t>
            </a:r>
          </a:p>
          <a:p>
            <a:pPr>
              <a:buNone/>
            </a:pPr>
            <a:r>
              <a:rPr lang="en-US" altLang="zh-CN" dirty="0"/>
              <a:t>-</a:t>
            </a:r>
            <a:r>
              <a:rPr lang="zh-CN" altLang="en-US" dirty="0"/>
              <a:t>生物信息学（蛋白质分类，癌症分类）</a:t>
            </a:r>
          </a:p>
          <a:p>
            <a:pPr>
              <a:buNone/>
            </a:pPr>
            <a:r>
              <a:rPr lang="en-US" altLang="zh-CN" dirty="0"/>
              <a:t>-</a:t>
            </a:r>
            <a:r>
              <a:rPr lang="zh-CN" altLang="en-US" dirty="0"/>
              <a:t>手写字符识别</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62</a:t>
            </a:fld>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p>
        </p:txBody>
      </p:sp>
      <p:sp>
        <p:nvSpPr>
          <p:cNvPr id="3" name="内容占位符 2"/>
          <p:cNvSpPr>
            <a:spLocks noGrp="1"/>
          </p:cNvSpPr>
          <p:nvPr>
            <p:ph idx="1"/>
          </p:nvPr>
        </p:nvSpPr>
        <p:spPr/>
        <p:txBody>
          <a:bodyPr/>
          <a:lstStyle/>
          <a:p>
            <a:pPr marL="514350" indent="-514350">
              <a:buFont typeface="+mj-lt"/>
              <a:buAutoNum type="arabicPeriod"/>
            </a:pPr>
            <a:r>
              <a:rPr lang="en-US" altLang="zh-CN" dirty="0">
                <a:hlinkClick r:id="rId2"/>
              </a:rPr>
              <a:t>https://zhuanlan.zhihu.com/p/28804123</a:t>
            </a:r>
            <a:endParaRPr lang="en-US" altLang="zh-CN" dirty="0"/>
          </a:p>
          <a:p>
            <a:pPr marL="0" indent="0">
              <a:buNone/>
            </a:pPr>
            <a:endParaRPr lang="en-US" altLang="zh-CN" dirty="0"/>
          </a:p>
          <a:p>
            <a:pPr marL="514350" indent="-514350">
              <a:buFont typeface="+mj-lt"/>
              <a:buAutoNum type="arabicPeriod"/>
            </a:pP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63</a:t>
            </a:fld>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决策树</a:t>
            </a:r>
          </a:p>
        </p:txBody>
      </p:sp>
      <p:sp>
        <p:nvSpPr>
          <p:cNvPr id="3" name="内容占位符 2"/>
          <p:cNvSpPr>
            <a:spLocks noGrp="1"/>
          </p:cNvSpPr>
          <p:nvPr>
            <p:ph idx="1"/>
          </p:nvPr>
        </p:nvSpPr>
        <p:spPr/>
        <p:txBody>
          <a:bodyPr/>
          <a:lstStyle/>
          <a:p>
            <a:pPr>
              <a:buFont typeface="Arial" panose="020B0604020202020204" pitchFamily="34" charset="0"/>
              <a:buChar char="•"/>
            </a:pPr>
            <a:r>
              <a:rPr lang="zh-CN" altLang="en-US" dirty="0"/>
              <a:t>决策树是一种监督学习算法（具有预定义的目标变量），主要用于分类问题。它同时适用于离散和连续的输入输出变量。在决策树中，我们将样本分类为两个</a:t>
            </a:r>
            <a:r>
              <a:rPr lang="en-US" altLang="zh-CN" dirty="0"/>
              <a:t>/</a:t>
            </a:r>
            <a:r>
              <a:rPr lang="zh-CN" altLang="en-US" dirty="0"/>
              <a:t>多个同类别的子集。</a:t>
            </a:r>
          </a:p>
          <a:p>
            <a:pPr>
              <a:buFont typeface="Arial" panose="020B0604020202020204" pitchFamily="34" charset="0"/>
              <a:buChar char="•"/>
            </a:pPr>
            <a:r>
              <a:rPr lang="zh-CN" altLang="en-US" dirty="0"/>
              <a:t>高精度、稳定性和易解释性</a:t>
            </a:r>
          </a:p>
          <a:p>
            <a:pPr>
              <a:buFont typeface="Arial" panose="020B0604020202020204" pitchFamily="34" charset="0"/>
              <a:buChar char="•"/>
            </a:pPr>
            <a:r>
              <a:rPr lang="zh-CN" altLang="en-US" dirty="0"/>
              <a:t>很好地映射非线性关系</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64</a:t>
            </a:fld>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决策树</a:t>
            </a:r>
          </a:p>
        </p:txBody>
      </p:sp>
      <p:sp>
        <p:nvSpPr>
          <p:cNvPr id="3" name="内容占位符 2"/>
          <p:cNvSpPr>
            <a:spLocks noGrp="1"/>
          </p:cNvSpPr>
          <p:nvPr>
            <p:ph idx="1"/>
          </p:nvPr>
        </p:nvSpPr>
        <p:spPr/>
        <p:txBody>
          <a:bodyPr/>
          <a:lstStyle/>
          <a:p>
            <a:pPr marL="0" indent="0">
              <a:buNone/>
            </a:pPr>
            <a:r>
              <a:rPr lang="zh-CN" altLang="en-US" sz="2400" dirty="0"/>
              <a:t>假设我们有</a:t>
            </a:r>
            <a:r>
              <a:rPr lang="en-US" altLang="zh-CN" sz="2400" dirty="0"/>
              <a:t>30</a:t>
            </a:r>
            <a:r>
              <a:rPr lang="zh-CN" altLang="en-US" sz="2400" dirty="0"/>
              <a:t>名学生的样本，他们有三个变量：性别（男孩</a:t>
            </a:r>
            <a:r>
              <a:rPr lang="en-US" altLang="zh-CN" sz="2400" dirty="0"/>
              <a:t>/</a:t>
            </a:r>
            <a:r>
              <a:rPr lang="zh-CN" altLang="en-US" sz="2400" dirty="0"/>
              <a:t>女孩）、班级（</a:t>
            </a:r>
            <a:r>
              <a:rPr lang="en-US" altLang="zh-CN" sz="2400" dirty="0"/>
              <a:t>IX/X</a:t>
            </a:r>
            <a:r>
              <a:rPr lang="zh-CN" altLang="en-US" sz="2400" dirty="0"/>
              <a:t>）和身高（</a:t>
            </a:r>
            <a:r>
              <a:rPr lang="en-US" altLang="zh-CN" sz="2400" dirty="0"/>
              <a:t>5</a:t>
            </a:r>
            <a:r>
              <a:rPr lang="zh-CN" altLang="en-US" sz="2400" dirty="0"/>
              <a:t>到</a:t>
            </a:r>
            <a:r>
              <a:rPr lang="en-US" altLang="zh-CN" sz="2400" dirty="0"/>
              <a:t>6</a:t>
            </a:r>
            <a:r>
              <a:rPr lang="zh-CN" altLang="en-US" sz="2400" dirty="0"/>
              <a:t>英尺）。</a:t>
            </a:r>
            <a:r>
              <a:rPr lang="en-US" altLang="zh-CN" sz="2400" dirty="0"/>
              <a:t>30</a:t>
            </a:r>
            <a:r>
              <a:rPr lang="zh-CN" altLang="en-US" sz="2400" dirty="0"/>
              <a:t>人中有</a:t>
            </a:r>
            <a:r>
              <a:rPr lang="en-US" altLang="zh-CN" sz="2400" dirty="0"/>
              <a:t>15</a:t>
            </a:r>
            <a:r>
              <a:rPr lang="zh-CN" altLang="en-US" sz="2400" dirty="0"/>
              <a:t>人在闲暇时间打板球。现在，我想建立一个模型来预测谁会在闲暇时间打板球？在这个问题中，我们需要根据这输入变量的三个特征之间的显著性，来区分在业余时间打板球的学生。</a:t>
            </a: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65</a:t>
            </a:fld>
            <a:endParaRPr lang="en-US" dirty="0"/>
          </a:p>
        </p:txBody>
      </p:sp>
      <p:pic>
        <p:nvPicPr>
          <p:cNvPr id="7" name="图片 6"/>
          <p:cNvPicPr>
            <a:picLocks noChangeAspect="1"/>
          </p:cNvPicPr>
          <p:nvPr/>
        </p:nvPicPr>
        <p:blipFill>
          <a:blip r:embed="rId2"/>
          <a:stretch>
            <a:fillRect/>
          </a:stretch>
        </p:blipFill>
        <p:spPr>
          <a:xfrm>
            <a:off x="482917" y="3114058"/>
            <a:ext cx="11287125" cy="2743200"/>
          </a:xfrm>
          <a:prstGeom prst="rect">
            <a:avLst/>
          </a:prstGeom>
        </p:spPr>
      </p:pic>
    </p:spTree>
    <p:extLst>
      <p:ext uri="{BB962C8B-B14F-4D97-AF65-F5344CB8AC3E}">
        <p14:creationId xmlns:p14="http://schemas.microsoft.com/office/powerpoint/2010/main" val="23130176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决策树的类别</a:t>
            </a:r>
            <a:endParaRPr lang="en-US" altLang="zh-CN" dirty="0"/>
          </a:p>
        </p:txBody>
      </p:sp>
      <p:sp>
        <p:nvSpPr>
          <p:cNvPr id="3" name="内容占位符 2"/>
          <p:cNvSpPr>
            <a:spLocks noGrp="1"/>
          </p:cNvSpPr>
          <p:nvPr>
            <p:ph idx="1"/>
          </p:nvPr>
        </p:nvSpPr>
        <p:spPr/>
        <p:txBody>
          <a:bodyPr/>
          <a:lstStyle/>
          <a:p>
            <a:pPr marL="514350" indent="-514350">
              <a:buFont typeface="+mj-lt"/>
              <a:buAutoNum type="arabicPeriod"/>
            </a:pPr>
            <a:r>
              <a:rPr lang="zh-CN" altLang="en-US" b="1" dirty="0"/>
              <a:t>分类变量决策树</a:t>
            </a:r>
            <a:r>
              <a:rPr lang="en-US" altLang="zh-CN" dirty="0"/>
              <a:t>:</a:t>
            </a:r>
            <a:r>
              <a:rPr lang="zh-CN" altLang="en-US" dirty="0"/>
              <a:t>具有分类目标变量的决策树称为分类变量决策树。</a:t>
            </a:r>
            <a:endParaRPr lang="en-US" altLang="zh-CN" dirty="0"/>
          </a:p>
          <a:p>
            <a:pPr marL="514350" indent="-514350">
              <a:buFont typeface="+mj-lt"/>
              <a:buAutoNum type="arabicPeriod"/>
            </a:pPr>
            <a:r>
              <a:rPr lang="zh-CN" altLang="en-US" b="1" dirty="0"/>
              <a:t>连续变量决策树</a:t>
            </a:r>
            <a:r>
              <a:rPr lang="en-US" altLang="zh-CN" dirty="0"/>
              <a:t>:</a:t>
            </a:r>
            <a:r>
              <a:rPr lang="zh-CN" altLang="en-US" dirty="0"/>
              <a:t>决策树具有连续的目标变量，称为连续变量决策树。</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66</a:t>
            </a:fld>
            <a:endParaRPr lang="en-US" dirty="0"/>
          </a:p>
        </p:txBody>
      </p:sp>
    </p:spTree>
    <p:extLst>
      <p:ext uri="{BB962C8B-B14F-4D97-AF65-F5344CB8AC3E}">
        <p14:creationId xmlns:p14="http://schemas.microsoft.com/office/powerpoint/2010/main" val="23416937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4000" dirty="0"/>
              <a:t>与决策树相关的重要术语</a:t>
            </a:r>
          </a:p>
        </p:txBody>
      </p:sp>
      <p:sp>
        <p:nvSpPr>
          <p:cNvPr id="3" name="内容占位符 2"/>
          <p:cNvSpPr>
            <a:spLocks noGrp="1"/>
          </p:cNvSpPr>
          <p:nvPr>
            <p:ph idx="1"/>
          </p:nvPr>
        </p:nvSpPr>
        <p:spPr/>
        <p:txBody>
          <a:bodyPr>
            <a:normAutofit fontScale="70000" lnSpcReduction="20000"/>
          </a:bodyPr>
          <a:lstStyle/>
          <a:p>
            <a:pPr marL="514350" indent="-514350">
              <a:buFont typeface="+mj-lt"/>
              <a:buAutoNum type="arabicPeriod"/>
            </a:pPr>
            <a:r>
              <a:rPr lang="zh-CN" altLang="en-US" sz="2400" b="1" dirty="0"/>
              <a:t>根节点</a:t>
            </a:r>
            <a:r>
              <a:rPr lang="en-US" altLang="zh-CN" sz="2400" b="1" dirty="0"/>
              <a:t>: </a:t>
            </a:r>
            <a:r>
              <a:rPr lang="zh-CN" altLang="en-US" sz="2400" dirty="0"/>
              <a:t>代表了整个样本集中的所有样本，将在之后分类为两个或多个子集</a:t>
            </a:r>
            <a:r>
              <a:rPr lang="en-US" altLang="zh-CN" sz="2400" dirty="0"/>
              <a:t>.</a:t>
            </a:r>
          </a:p>
          <a:p>
            <a:pPr marL="514350" indent="-514350">
              <a:buFont typeface="+mj-lt"/>
              <a:buAutoNum type="arabicPeriod"/>
            </a:pPr>
            <a:r>
              <a:rPr lang="zh-CN" altLang="en-US" sz="2400" b="1" dirty="0"/>
              <a:t>分割</a:t>
            </a:r>
            <a:r>
              <a:rPr lang="en-US" altLang="zh-CN" sz="2400" b="1" dirty="0"/>
              <a:t>: </a:t>
            </a:r>
            <a:r>
              <a:rPr lang="zh-CN" altLang="en-US" sz="2400" dirty="0"/>
              <a:t>这个操作分割根节点到两个或多个子集</a:t>
            </a:r>
            <a:r>
              <a:rPr lang="en-US" altLang="zh-CN" sz="2400" dirty="0"/>
              <a:t>.</a:t>
            </a:r>
          </a:p>
          <a:p>
            <a:pPr marL="514350" indent="-514350">
              <a:buFont typeface="+mj-lt"/>
              <a:buAutoNum type="arabicPeriod"/>
            </a:pPr>
            <a:r>
              <a:rPr lang="zh-CN" altLang="en-US" sz="2400" b="1" dirty="0"/>
              <a:t>决策节点</a:t>
            </a:r>
            <a:r>
              <a:rPr lang="en-US" altLang="zh-CN" sz="2400" b="1" dirty="0"/>
              <a:t>: </a:t>
            </a:r>
            <a:r>
              <a:rPr lang="zh-CN" altLang="en-US" sz="2400" dirty="0"/>
              <a:t>当一个节点分割为多个子节点</a:t>
            </a:r>
            <a:r>
              <a:rPr lang="en-US" altLang="zh-CN" sz="2400" dirty="0"/>
              <a:t>, </a:t>
            </a:r>
            <a:r>
              <a:rPr lang="zh-CN" altLang="en-US" sz="2400" dirty="0"/>
              <a:t>子节点被称作决策节点</a:t>
            </a:r>
            <a:r>
              <a:rPr lang="en-US" altLang="zh-CN" sz="2400" dirty="0"/>
              <a:t>.</a:t>
            </a:r>
          </a:p>
          <a:p>
            <a:pPr marL="514350" indent="-514350">
              <a:buFont typeface="+mj-lt"/>
              <a:buAutoNum type="arabicPeriod"/>
            </a:pPr>
            <a:r>
              <a:rPr lang="zh-CN" altLang="en-US" sz="2400" b="1" dirty="0"/>
              <a:t>叶节点</a:t>
            </a:r>
            <a:r>
              <a:rPr lang="en-US" altLang="zh-CN" sz="2400" b="1" dirty="0"/>
              <a:t>/</a:t>
            </a:r>
            <a:r>
              <a:rPr lang="zh-CN" altLang="en-US" sz="2400" b="1" dirty="0"/>
              <a:t>终点节点</a:t>
            </a:r>
            <a:r>
              <a:rPr lang="en-US" altLang="zh-CN" sz="2400" b="1" dirty="0"/>
              <a:t>: </a:t>
            </a:r>
            <a:r>
              <a:rPr lang="zh-CN" altLang="en-US" sz="2400" dirty="0"/>
              <a:t>没有被分割的节点</a:t>
            </a:r>
            <a:r>
              <a:rPr lang="en-US" altLang="zh-CN" sz="2400" dirty="0"/>
              <a:t>.</a:t>
            </a:r>
          </a:p>
          <a:p>
            <a:pPr marL="514350" indent="-514350">
              <a:buFont typeface="+mj-lt"/>
              <a:buAutoNum type="arabicPeriod"/>
            </a:pPr>
            <a:r>
              <a:rPr lang="zh-CN" altLang="en-US" sz="2400" b="1" dirty="0"/>
              <a:t>剪枝</a:t>
            </a:r>
            <a:r>
              <a:rPr lang="en-US" altLang="zh-CN" sz="2400" b="1" dirty="0"/>
              <a:t>: </a:t>
            </a:r>
            <a:r>
              <a:rPr lang="zh-CN" altLang="en-US" sz="2400" dirty="0"/>
              <a:t>去除决策节点的子节点</a:t>
            </a:r>
            <a:r>
              <a:rPr lang="en-US" altLang="zh-CN" sz="2400" dirty="0"/>
              <a:t>. </a:t>
            </a:r>
            <a:r>
              <a:rPr lang="zh-CN" altLang="en-US" sz="2400" dirty="0"/>
              <a:t>可以看做分割的反向操作</a:t>
            </a:r>
            <a:r>
              <a:rPr lang="en-US" altLang="zh-CN" sz="2400" dirty="0"/>
              <a:t>.</a:t>
            </a:r>
          </a:p>
          <a:p>
            <a:pPr marL="514350" indent="-514350">
              <a:buFont typeface="+mj-lt"/>
              <a:buAutoNum type="arabicPeriod"/>
            </a:pPr>
            <a:r>
              <a:rPr lang="zh-CN" altLang="en-US" sz="2400" b="1" dirty="0"/>
              <a:t>枝</a:t>
            </a:r>
            <a:r>
              <a:rPr lang="en-US" altLang="zh-CN" sz="2400" b="1" dirty="0"/>
              <a:t> / </a:t>
            </a:r>
            <a:r>
              <a:rPr lang="zh-CN" altLang="en-US" sz="2400" b="1" dirty="0"/>
              <a:t>子树</a:t>
            </a:r>
            <a:r>
              <a:rPr lang="en-US" altLang="zh-CN" sz="2400" dirty="0"/>
              <a:t>: </a:t>
            </a:r>
            <a:r>
              <a:rPr lang="zh-CN" altLang="en-US" sz="2400" dirty="0"/>
              <a:t>决策树的子部分</a:t>
            </a:r>
            <a:r>
              <a:rPr lang="en-US" altLang="zh-CN" sz="2400" dirty="0"/>
              <a:t>.</a:t>
            </a:r>
          </a:p>
          <a:p>
            <a:pPr marL="514350" indent="-514350">
              <a:buFont typeface="+mj-lt"/>
              <a:buAutoNum type="arabicPeriod"/>
            </a:pPr>
            <a:r>
              <a:rPr lang="zh-CN" altLang="en-US" sz="2400" b="1" dirty="0"/>
              <a:t>父节点和子节点</a:t>
            </a:r>
            <a:r>
              <a:rPr lang="en-US" altLang="zh-CN" sz="2400" dirty="0"/>
              <a:t>: </a:t>
            </a:r>
            <a:r>
              <a:rPr lang="zh-CN" altLang="en-US" sz="2400" dirty="0"/>
              <a:t>一个父节点被分割后变为多个子节点。</a:t>
            </a:r>
            <a:endParaRPr lang="en-US" altLang="zh-CN" sz="2400" dirty="0"/>
          </a:p>
          <a:p>
            <a:pPr marL="514350" indent="-514350">
              <a:buFont typeface="+mj-lt"/>
              <a:buAutoNum type="arabicPeriod"/>
            </a:pPr>
            <a:endParaRPr lang="en-US" altLang="zh-CN" sz="2400" dirty="0"/>
          </a:p>
          <a:p>
            <a:pPr marL="514350" indent="-514350">
              <a:buFont typeface="+mj-lt"/>
              <a:buAutoNum type="arabicPeriod"/>
            </a:pPr>
            <a:endParaRPr lang="en-US" altLang="zh-CN" sz="2400" dirty="0"/>
          </a:p>
          <a:p>
            <a:br>
              <a:rPr lang="en-US" altLang="zh-CN" sz="2400" dirty="0"/>
            </a:br>
            <a:endParaRPr lang="en-US" altLang="zh-CN" sz="2400" dirty="0"/>
          </a:p>
          <a:p>
            <a:br>
              <a:rPr lang="en-US" altLang="zh-CN" sz="2400" dirty="0">
                <a:hlinkClick r:id="rId2"/>
              </a:rPr>
            </a:br>
            <a:endParaRPr lang="en-US" altLang="zh-CN" sz="2400" dirty="0"/>
          </a:p>
          <a:p>
            <a:br>
              <a:rPr lang="en-US" altLang="zh-CN" dirty="0"/>
            </a:br>
            <a:br>
              <a:rPr lang="en-US" altLang="zh-CN" dirty="0"/>
            </a:b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67</a:t>
            </a:fld>
            <a:endParaRPr lang="en-US" dirty="0"/>
          </a:p>
        </p:txBody>
      </p:sp>
      <p:pic>
        <p:nvPicPr>
          <p:cNvPr id="24578" name="Picture 2" descr="https://www.analyticsvidhya.com/wp-content/uploads/2015/01/Decision_Tree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1392" y="3894367"/>
            <a:ext cx="4063897" cy="2237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2075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决策树的优势</a:t>
            </a:r>
          </a:p>
        </p:txBody>
      </p:sp>
      <p:sp>
        <p:nvSpPr>
          <p:cNvPr id="3" name="内容占位符 2"/>
          <p:cNvSpPr>
            <a:spLocks noGrp="1"/>
          </p:cNvSpPr>
          <p:nvPr>
            <p:ph idx="1"/>
          </p:nvPr>
        </p:nvSpPr>
        <p:spPr/>
        <p:txBody>
          <a:bodyPr/>
          <a:lstStyle/>
          <a:p>
            <a:pPr marL="514350" indent="-514350">
              <a:buFont typeface="+mj-lt"/>
              <a:buAutoNum type="arabicPeriod"/>
            </a:pPr>
            <a:r>
              <a:rPr lang="zh-CN" altLang="en-US" dirty="0"/>
              <a:t>易于理解</a:t>
            </a:r>
          </a:p>
          <a:p>
            <a:pPr marL="514350" indent="-514350">
              <a:buFont typeface="+mj-lt"/>
              <a:buAutoNum type="arabicPeriod"/>
            </a:pPr>
            <a:r>
              <a:rPr lang="zh-CN" altLang="en-US" dirty="0"/>
              <a:t>在数据探索中很有用</a:t>
            </a:r>
          </a:p>
          <a:p>
            <a:pPr marL="514350" indent="-514350">
              <a:buFont typeface="+mj-lt"/>
              <a:buAutoNum type="arabicPeriod"/>
            </a:pPr>
            <a:r>
              <a:rPr lang="zh-CN" altLang="en-US" dirty="0"/>
              <a:t>对数据清洗依赖小</a:t>
            </a:r>
          </a:p>
          <a:p>
            <a:pPr marL="514350" indent="-514350">
              <a:buFont typeface="+mj-lt"/>
              <a:buAutoNum type="arabicPeriod"/>
            </a:pPr>
            <a:r>
              <a:rPr lang="zh-CN" altLang="en-US" dirty="0"/>
              <a:t>它不受异常值和缺失值的影响。</a:t>
            </a:r>
          </a:p>
          <a:p>
            <a:pPr marL="514350" indent="-514350">
              <a:buFont typeface="+mj-lt"/>
              <a:buAutoNum type="arabicPeriod"/>
            </a:pPr>
            <a:r>
              <a:rPr lang="zh-CN" altLang="en-US" dirty="0"/>
              <a:t>数据类型不受约束</a:t>
            </a:r>
          </a:p>
          <a:p>
            <a:pPr marL="514350" indent="-514350">
              <a:buFont typeface="+mj-lt"/>
              <a:buAutoNum type="arabicPeriod"/>
            </a:pPr>
            <a:r>
              <a:rPr lang="zh-CN" altLang="en-US" dirty="0"/>
              <a:t>非参数方法</a:t>
            </a:r>
          </a:p>
          <a:p>
            <a:pPr marL="806958" lvl="1" indent="-514350"/>
            <a:r>
              <a:rPr lang="zh-CN" altLang="en-US" dirty="0"/>
              <a:t>没有关于空间分布和分类器结构的假设。</a:t>
            </a:r>
            <a:endParaRPr lang="zh-CN" altLang="en-US" sz="2000"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68</a:t>
            </a:fld>
            <a:endParaRPr lang="en-US" dirty="0"/>
          </a:p>
        </p:txBody>
      </p:sp>
      <p:sp>
        <p:nvSpPr>
          <p:cNvPr id="8" name="文本框 7"/>
          <p:cNvSpPr txBox="1"/>
          <p:nvPr/>
        </p:nvSpPr>
        <p:spPr>
          <a:xfrm>
            <a:off x="2448232" y="5348748"/>
            <a:ext cx="5928852" cy="369332"/>
          </a:xfrm>
          <a:prstGeom prst="rect">
            <a:avLst/>
          </a:prstGeom>
          <a:noFill/>
        </p:spPr>
        <p:txBody>
          <a:bodyPr wrap="square" rtlCol="0">
            <a:spAutoFit/>
          </a:bodyPr>
          <a:lstStyle/>
          <a:p>
            <a:r>
              <a:rPr lang="zh-CN" altLang="en-US" dirty="0"/>
              <a:t>劣势：容易过拟合</a:t>
            </a:r>
          </a:p>
        </p:txBody>
      </p:sp>
    </p:spTree>
    <p:extLst>
      <p:ext uri="{BB962C8B-B14F-4D97-AF65-F5344CB8AC3E}">
        <p14:creationId xmlns:p14="http://schemas.microsoft.com/office/powerpoint/2010/main" val="29240802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回归树 </a:t>
            </a:r>
            <a:r>
              <a:rPr lang="en-US" altLang="zh-CN" dirty="0"/>
              <a:t>VS </a:t>
            </a:r>
            <a:r>
              <a:rPr lang="zh-CN" altLang="en-US" dirty="0"/>
              <a:t>分类树</a:t>
            </a:r>
          </a:p>
        </p:txBody>
      </p:sp>
      <p:sp>
        <p:nvSpPr>
          <p:cNvPr id="3" name="内容占位符 2"/>
          <p:cNvSpPr>
            <a:spLocks noGrp="1"/>
          </p:cNvSpPr>
          <p:nvPr>
            <p:ph idx="1"/>
          </p:nvPr>
        </p:nvSpPr>
        <p:spPr/>
        <p:txBody>
          <a:bodyPr>
            <a:normAutofit/>
          </a:bodyPr>
          <a:lstStyle/>
          <a:p>
            <a:pPr marL="514350" indent="-514350">
              <a:buFont typeface="+mj-lt"/>
              <a:buAutoNum type="arabicPeriod"/>
            </a:pPr>
            <a:r>
              <a:rPr lang="zh-CN" altLang="en-US" sz="2000" dirty="0"/>
              <a:t>当因变量是连续的时，使用回归树。当因变量是分类变量时，使用分类树。</a:t>
            </a:r>
          </a:p>
          <a:p>
            <a:pPr marL="514350" indent="-514350">
              <a:buFont typeface="+mj-lt"/>
              <a:buAutoNum type="arabicPeriod"/>
            </a:pPr>
            <a:r>
              <a:rPr lang="zh-CN" altLang="en-US" sz="2000" dirty="0"/>
              <a:t>在回归树的情况下，由训练数据中的终端节点获得的值是落在该区域的观测值的平均响应。</a:t>
            </a:r>
          </a:p>
          <a:p>
            <a:pPr marL="514350" indent="-514350">
              <a:buFont typeface="+mj-lt"/>
              <a:buAutoNum type="arabicPeriod"/>
            </a:pPr>
            <a:r>
              <a:rPr lang="zh-CN" altLang="en-US" sz="2000" dirty="0"/>
              <a:t>在分类树的情况下，终端节点在训练数据中得到的值（类）就是落在该区域的观测值的模式。</a:t>
            </a:r>
          </a:p>
          <a:p>
            <a:pPr marL="514350" indent="-514350">
              <a:buFont typeface="+mj-lt"/>
              <a:buAutoNum type="arabicPeriod"/>
            </a:pPr>
            <a:r>
              <a:rPr lang="zh-CN" altLang="en-US" sz="2000" dirty="0"/>
              <a:t>这两个树都将预测空间（自变量）划分为不同且不重叠的区域。</a:t>
            </a:r>
          </a:p>
          <a:p>
            <a:pPr marL="514350" indent="-514350">
              <a:buFont typeface="+mj-lt"/>
              <a:buAutoNum type="arabicPeriod"/>
            </a:pPr>
            <a:r>
              <a:rPr lang="zh-CN" altLang="en-US" sz="2000" dirty="0"/>
              <a:t>这两棵树都遵循一种自上而下的贪婪方法，称为递归二进制分割。</a:t>
            </a:r>
          </a:p>
          <a:p>
            <a:pPr marL="514350" indent="-514350">
              <a:buFont typeface="+mj-lt"/>
              <a:buAutoNum type="arabicPeriod"/>
            </a:pPr>
            <a:r>
              <a:rPr lang="zh-CN" altLang="en-US" sz="2000" dirty="0"/>
              <a:t>此拆分过程将迭代到用户定义的停止条件。</a:t>
            </a:r>
          </a:p>
          <a:p>
            <a:pPr marL="514350" indent="-514350">
              <a:buFont typeface="+mj-lt"/>
              <a:buAutoNum type="arabicPeriod"/>
            </a:pPr>
            <a:r>
              <a:rPr lang="zh-CN" altLang="en-US" sz="2000" dirty="0"/>
              <a:t>在这两种情况下，分裂过程都会导致完全生长的树，直到达到停止标准。</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69</a:t>
            </a:fld>
            <a:endParaRPr lang="en-US" dirty="0"/>
          </a:p>
        </p:txBody>
      </p:sp>
    </p:spTree>
    <p:extLst>
      <p:ext uri="{BB962C8B-B14F-4D97-AF65-F5344CB8AC3E}">
        <p14:creationId xmlns:p14="http://schemas.microsoft.com/office/powerpoint/2010/main" val="3979858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人工神经网络 </a:t>
            </a:r>
            <a:r>
              <a:rPr lang="en-US" altLang="zh-CN" b="1" dirty="0"/>
              <a:t>VS </a:t>
            </a:r>
            <a:r>
              <a:rPr lang="zh-CN" altLang="en-US" b="1" dirty="0"/>
              <a:t>生物神经网络</a:t>
            </a: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7</a:t>
            </a:fld>
            <a:endParaRPr lang="en-US" dirty="0"/>
          </a:p>
        </p:txBody>
      </p:sp>
      <p:graphicFrame>
        <p:nvGraphicFramePr>
          <p:cNvPr id="7" name="表格 6"/>
          <p:cNvGraphicFramePr>
            <a:graphicFrameLocks noGrp="1"/>
          </p:cNvGraphicFramePr>
          <p:nvPr>
            <p:extLst>
              <p:ext uri="{D42A27DB-BD31-4B8C-83A1-F6EECF244321}">
                <p14:modId xmlns:p14="http://schemas.microsoft.com/office/powerpoint/2010/main" val="736555668"/>
              </p:ext>
            </p:extLst>
          </p:nvPr>
        </p:nvGraphicFramePr>
        <p:xfrm>
          <a:off x="749300" y="1621367"/>
          <a:ext cx="10426699" cy="3175000"/>
        </p:xfrm>
        <a:graphic>
          <a:graphicData uri="http://schemas.openxmlformats.org/drawingml/2006/table">
            <a:tbl>
              <a:tblPr firstRow="1" bandRow="1">
                <a:tableStyleId>{5C22544A-7EE6-4342-B048-85BDC9FD1C3A}</a:tableStyleId>
              </a:tblPr>
              <a:tblGrid>
                <a:gridCol w="2838380">
                  <a:extLst>
                    <a:ext uri="{9D8B030D-6E8A-4147-A177-3AD203B41FA5}">
                      <a16:colId xmlns:a16="http://schemas.microsoft.com/office/drawing/2014/main" val="20000"/>
                    </a:ext>
                  </a:extLst>
                </a:gridCol>
                <a:gridCol w="4112753">
                  <a:extLst>
                    <a:ext uri="{9D8B030D-6E8A-4147-A177-3AD203B41FA5}">
                      <a16:colId xmlns:a16="http://schemas.microsoft.com/office/drawing/2014/main" val="20001"/>
                    </a:ext>
                  </a:extLst>
                </a:gridCol>
                <a:gridCol w="3475566">
                  <a:extLst>
                    <a:ext uri="{9D8B030D-6E8A-4147-A177-3AD203B41FA5}">
                      <a16:colId xmlns:a16="http://schemas.microsoft.com/office/drawing/2014/main" val="20002"/>
                    </a:ext>
                  </a:extLst>
                </a:gridCol>
              </a:tblGrid>
              <a:tr h="370840">
                <a:tc>
                  <a:txBody>
                    <a:bodyPr/>
                    <a:lstStyle/>
                    <a:p>
                      <a:pPr algn="ctr"/>
                      <a:r>
                        <a:rPr lang="zh-CN" altLang="en-US" sz="1800" b="1" i="0" kern="1200" dirty="0">
                          <a:solidFill>
                            <a:schemeClr val="lt1"/>
                          </a:solidFill>
                          <a:latin typeface="+mn-lt"/>
                          <a:ea typeface="+mn-ea"/>
                          <a:cs typeface="+mn-cs"/>
                        </a:rPr>
                        <a:t>评价标准</a:t>
                      </a:r>
                      <a:endParaRPr lang="zh-CN" altLang="en-US" dirty="0"/>
                    </a:p>
                  </a:txBody>
                  <a:tcPr/>
                </a:tc>
                <a:tc>
                  <a:txBody>
                    <a:bodyPr/>
                    <a:lstStyle/>
                    <a:p>
                      <a:pPr algn="ctr"/>
                      <a:r>
                        <a:rPr lang="en-US" altLang="zh-CN" dirty="0"/>
                        <a:t>BNN</a:t>
                      </a:r>
                      <a:endParaRPr lang="zh-CN" altLang="en-US" dirty="0"/>
                    </a:p>
                  </a:txBody>
                  <a:tcPr/>
                </a:tc>
                <a:tc>
                  <a:txBody>
                    <a:bodyPr/>
                    <a:lstStyle/>
                    <a:p>
                      <a:pPr algn="ctr"/>
                      <a:r>
                        <a:rPr lang="en-US" altLang="zh-CN" dirty="0"/>
                        <a:t>ANN</a:t>
                      </a:r>
                      <a:endParaRPr lang="zh-CN" altLang="en-US" dirty="0"/>
                    </a:p>
                  </a:txBody>
                  <a:tcPr/>
                </a:tc>
                <a:extLst>
                  <a:ext uri="{0D108BD9-81ED-4DB2-BD59-A6C34878D82A}">
                    <a16:rowId xmlns:a16="http://schemas.microsoft.com/office/drawing/2014/main" val="10000"/>
                  </a:ext>
                </a:extLst>
              </a:tr>
              <a:tr h="370840">
                <a:tc>
                  <a:txBody>
                    <a:bodyPr/>
                    <a:lstStyle/>
                    <a:p>
                      <a:pPr algn="ctr"/>
                      <a:r>
                        <a:rPr lang="zh-CN" altLang="en-US" sz="1800" b="1" i="0" kern="1200" dirty="0">
                          <a:solidFill>
                            <a:schemeClr val="dk1"/>
                          </a:solidFill>
                          <a:latin typeface="+mn-lt"/>
                          <a:ea typeface="+mn-ea"/>
                          <a:cs typeface="+mn-cs"/>
                        </a:rPr>
                        <a:t>计算</a:t>
                      </a:r>
                      <a:endParaRPr lang="zh-CN" altLang="en-US" dirty="0"/>
                    </a:p>
                  </a:txBody>
                  <a:tcPr/>
                </a:tc>
                <a:tc>
                  <a:txBody>
                    <a:bodyPr/>
                    <a:lstStyle/>
                    <a:p>
                      <a:pPr algn="ctr" fontAlgn="t"/>
                      <a:r>
                        <a:rPr lang="zh-CN" altLang="en-US" dirty="0"/>
                        <a:t>高度并行，缓慢但比</a:t>
                      </a:r>
                      <a:r>
                        <a:rPr lang="en-US" altLang="zh-CN" dirty="0"/>
                        <a:t>ANN</a:t>
                      </a:r>
                      <a:r>
                        <a:rPr lang="zh-CN" altLang="en-US" dirty="0"/>
                        <a:t>好</a:t>
                      </a:r>
                      <a:endParaRPr lang="en-US" dirty="0"/>
                    </a:p>
                  </a:txBody>
                  <a:tcPr marL="60960" marR="60960" marT="60960" marB="60960"/>
                </a:tc>
                <a:tc>
                  <a:txBody>
                    <a:bodyPr/>
                    <a:lstStyle/>
                    <a:p>
                      <a:pPr algn="ctr" fontAlgn="t"/>
                      <a:r>
                        <a:rPr lang="zh-CN" altLang="en-US" dirty="0"/>
                        <a:t>高度并行，快速但比</a:t>
                      </a:r>
                      <a:r>
                        <a:rPr lang="en-US" altLang="zh-CN" dirty="0"/>
                        <a:t>ANN</a:t>
                      </a:r>
                      <a:r>
                        <a:rPr lang="zh-CN" altLang="en-US" dirty="0"/>
                        <a:t>差</a:t>
                      </a:r>
                      <a:endParaRPr lang="en-US" altLang="zh-CN" dirty="0"/>
                    </a:p>
                  </a:txBody>
                  <a:tcPr marL="60960" marR="60960" marT="60960" marB="60960"/>
                </a:tc>
                <a:extLst>
                  <a:ext uri="{0D108BD9-81ED-4DB2-BD59-A6C34878D82A}">
                    <a16:rowId xmlns:a16="http://schemas.microsoft.com/office/drawing/2014/main" val="10001"/>
                  </a:ext>
                </a:extLst>
              </a:tr>
              <a:tr h="370840">
                <a:tc>
                  <a:txBody>
                    <a:bodyPr/>
                    <a:lstStyle/>
                    <a:p>
                      <a:pPr algn="ctr"/>
                      <a:r>
                        <a:rPr lang="zh-CN" altLang="en-US" sz="1800" b="1" kern="1200" dirty="0">
                          <a:solidFill>
                            <a:schemeClr val="dk1"/>
                          </a:solidFill>
                          <a:latin typeface="+mn-lt"/>
                          <a:ea typeface="+mn-ea"/>
                          <a:cs typeface="+mn-cs"/>
                        </a:rPr>
                        <a:t>大小</a:t>
                      </a:r>
                    </a:p>
                  </a:txBody>
                  <a:tcPr/>
                </a:tc>
                <a:tc>
                  <a:txBody>
                    <a:bodyPr/>
                    <a:lstStyle/>
                    <a:p>
                      <a:pPr algn="ctr" fontAlgn="t"/>
                      <a:r>
                        <a:rPr lang="en-US" dirty="0"/>
                        <a:t>10</a:t>
                      </a:r>
                      <a:r>
                        <a:rPr lang="en-US" baseline="30000" dirty="0"/>
                        <a:t>11</a:t>
                      </a:r>
                      <a:r>
                        <a:rPr lang="zh-CN" altLang="en-US" dirty="0"/>
                        <a:t>数量级的神经元</a:t>
                      </a:r>
                      <a:endParaRPr lang="en-US" dirty="0"/>
                    </a:p>
                    <a:p>
                      <a:pPr algn="ctr" fontAlgn="t"/>
                      <a:r>
                        <a:rPr lang="en-US" dirty="0"/>
                        <a:t> 10</a:t>
                      </a:r>
                      <a:r>
                        <a:rPr lang="en-US" baseline="30000" dirty="0"/>
                        <a:t>15</a:t>
                      </a:r>
                      <a:r>
                        <a:rPr lang="zh-CN" altLang="en-US" dirty="0"/>
                        <a:t>数量级的连接</a:t>
                      </a:r>
                      <a:endParaRPr lang="en-US" dirty="0"/>
                    </a:p>
                  </a:txBody>
                  <a:tcPr marL="60960" marR="60960" marT="60960" marB="60960"/>
                </a:tc>
                <a:tc>
                  <a:txBody>
                    <a:bodyPr/>
                    <a:lstStyle/>
                    <a:p>
                      <a:pPr algn="ctr" fontAlgn="t"/>
                      <a:r>
                        <a:rPr lang="en-US" dirty="0"/>
                        <a:t>10</a:t>
                      </a:r>
                      <a:r>
                        <a:rPr lang="en-US" baseline="30000" dirty="0"/>
                        <a:t>2</a:t>
                      </a:r>
                      <a:r>
                        <a:rPr lang="en-US" dirty="0"/>
                        <a:t> </a:t>
                      </a:r>
                      <a:r>
                        <a:rPr lang="zh-CN" altLang="en-US" dirty="0"/>
                        <a:t>到</a:t>
                      </a:r>
                      <a:r>
                        <a:rPr lang="en-US" dirty="0"/>
                        <a:t> 10</a:t>
                      </a:r>
                      <a:r>
                        <a:rPr lang="en-US" baseline="30000" dirty="0"/>
                        <a:t>4</a:t>
                      </a:r>
                      <a:r>
                        <a:rPr lang="en-US" dirty="0"/>
                        <a:t> </a:t>
                      </a:r>
                      <a:r>
                        <a:rPr lang="zh-CN" altLang="en-US" dirty="0"/>
                        <a:t>数量级个节点</a:t>
                      </a:r>
                      <a:endParaRPr lang="en-US" dirty="0"/>
                    </a:p>
                  </a:txBody>
                  <a:tcPr marL="60960" marR="60960" marT="60960" marB="60960"/>
                </a:tc>
                <a:extLst>
                  <a:ext uri="{0D108BD9-81ED-4DB2-BD59-A6C34878D82A}">
                    <a16:rowId xmlns:a16="http://schemas.microsoft.com/office/drawing/2014/main" val="10002"/>
                  </a:ext>
                </a:extLst>
              </a:tr>
              <a:tr h="370840">
                <a:tc>
                  <a:txBody>
                    <a:bodyPr/>
                    <a:lstStyle/>
                    <a:p>
                      <a:pPr algn="ctr"/>
                      <a:r>
                        <a:rPr lang="zh-CN" altLang="en-US" sz="1800" b="1" kern="1200" dirty="0">
                          <a:solidFill>
                            <a:schemeClr val="dk1"/>
                          </a:solidFill>
                          <a:latin typeface="+mn-lt"/>
                          <a:ea typeface="+mn-ea"/>
                          <a:cs typeface="+mn-cs"/>
                        </a:rPr>
                        <a:t>学习</a:t>
                      </a:r>
                      <a:r>
                        <a:rPr lang="en-US" altLang="zh-CN" sz="1800" b="1" kern="1200" dirty="0">
                          <a:solidFill>
                            <a:schemeClr val="dk1"/>
                          </a:solidFill>
                          <a:latin typeface="+mn-lt"/>
                          <a:ea typeface="+mn-ea"/>
                          <a:cs typeface="+mn-cs"/>
                        </a:rPr>
                        <a:t> </a:t>
                      </a:r>
                      <a:endParaRPr lang="zh-CN" altLang="en-US" sz="1800" b="1" kern="1200" dirty="0">
                        <a:solidFill>
                          <a:schemeClr val="dk1"/>
                        </a:solidFill>
                        <a:latin typeface="+mn-lt"/>
                        <a:ea typeface="+mn-ea"/>
                        <a:cs typeface="+mn-cs"/>
                      </a:endParaRPr>
                    </a:p>
                  </a:txBody>
                  <a:tcPr/>
                </a:tc>
                <a:tc>
                  <a:txBody>
                    <a:bodyPr/>
                    <a:lstStyle/>
                    <a:p>
                      <a:pPr algn="ctr" fontAlgn="t"/>
                      <a:r>
                        <a:rPr lang="zh-CN" altLang="en-US" dirty="0"/>
                        <a:t>可以容忍模棱两可</a:t>
                      </a:r>
                      <a:endParaRPr lang="en-US" dirty="0"/>
                    </a:p>
                  </a:txBody>
                  <a:tcPr marL="60960" marR="60960" marT="60960" marB="60960"/>
                </a:tc>
                <a:tc>
                  <a:txBody>
                    <a:bodyPr/>
                    <a:lstStyle/>
                    <a:p>
                      <a:pPr algn="ctr" fontAlgn="t"/>
                      <a:r>
                        <a:rPr lang="zh-CN" altLang="en-US" dirty="0"/>
                        <a:t>需要非常精确、结构化和格式化的数据来容忍歧义</a:t>
                      </a:r>
                      <a:endParaRPr lang="en-US" dirty="0"/>
                    </a:p>
                  </a:txBody>
                  <a:tcPr marL="60960" marR="60960" marT="60960" marB="60960"/>
                </a:tc>
                <a:extLst>
                  <a:ext uri="{0D108BD9-81ED-4DB2-BD59-A6C34878D82A}">
                    <a16:rowId xmlns:a16="http://schemas.microsoft.com/office/drawing/2014/main" val="10003"/>
                  </a:ext>
                </a:extLst>
              </a:tr>
              <a:tr h="370840">
                <a:tc>
                  <a:txBody>
                    <a:bodyPr/>
                    <a:lstStyle/>
                    <a:p>
                      <a:pPr algn="ctr" fontAlgn="t"/>
                      <a:r>
                        <a:rPr lang="zh-CN" altLang="en-US" b="1" dirty="0"/>
                        <a:t>错误容忍</a:t>
                      </a:r>
                      <a:endParaRPr lang="en-US" dirty="0"/>
                    </a:p>
                  </a:txBody>
                  <a:tcPr marL="60960" marR="60960" marT="60960" marB="60960"/>
                </a:tc>
                <a:tc>
                  <a:txBody>
                    <a:bodyPr/>
                    <a:lstStyle/>
                    <a:p>
                      <a:pPr algn="ctr" fontAlgn="t"/>
                      <a:r>
                        <a:rPr lang="zh-CN" altLang="en-US" dirty="0"/>
                        <a:t>性能下降，甚至部分损坏</a:t>
                      </a:r>
                      <a:endParaRPr lang="en-US" dirty="0"/>
                    </a:p>
                  </a:txBody>
                  <a:tcPr marL="60960" marR="60960" marT="60960" marB="60960"/>
                </a:tc>
                <a:tc>
                  <a:txBody>
                    <a:bodyPr/>
                    <a:lstStyle/>
                    <a:p>
                      <a:pPr algn="ctr" fontAlgn="t"/>
                      <a:r>
                        <a:rPr lang="zh-CN" altLang="en-US" dirty="0"/>
                        <a:t>它具有健壮的性能，因此具有容错的潜力</a:t>
                      </a:r>
                      <a:endParaRPr lang="en-US" dirty="0"/>
                    </a:p>
                  </a:txBody>
                  <a:tcPr marL="60960" marR="60960" marT="60960" marB="60960"/>
                </a:tc>
                <a:extLst>
                  <a:ext uri="{0D108BD9-81ED-4DB2-BD59-A6C34878D82A}">
                    <a16:rowId xmlns:a16="http://schemas.microsoft.com/office/drawing/2014/main" val="10004"/>
                  </a:ext>
                </a:extLst>
              </a:tr>
              <a:tr h="370840">
                <a:tc>
                  <a:txBody>
                    <a:bodyPr/>
                    <a:lstStyle/>
                    <a:p>
                      <a:pPr algn="ctr" fontAlgn="t"/>
                      <a:r>
                        <a:rPr lang="zh-CN" altLang="en-US" b="1" dirty="0"/>
                        <a:t>储存容量</a:t>
                      </a:r>
                      <a:endParaRPr lang="en-US" dirty="0"/>
                    </a:p>
                  </a:txBody>
                  <a:tcPr marL="60960" marR="60960" marT="60960" marB="60960"/>
                </a:tc>
                <a:tc>
                  <a:txBody>
                    <a:bodyPr/>
                    <a:lstStyle/>
                    <a:p>
                      <a:pPr algn="ctr" fontAlgn="t"/>
                      <a:r>
                        <a:rPr lang="zh-CN" altLang="en-US" dirty="0"/>
                        <a:t>把信息储存在突触里</a:t>
                      </a:r>
                      <a:endParaRPr lang="en-US" dirty="0"/>
                    </a:p>
                  </a:txBody>
                  <a:tcPr marL="60960" marR="60960" marT="60960" marB="60960"/>
                </a:tc>
                <a:tc>
                  <a:txBody>
                    <a:bodyPr/>
                    <a:lstStyle/>
                    <a:p>
                      <a:pPr algn="ctr" fontAlgn="t"/>
                      <a:r>
                        <a:rPr lang="zh-CN" altLang="en-US" dirty="0"/>
                        <a:t>将信息存储在连续的内存位置</a:t>
                      </a:r>
                      <a:endParaRPr lang="en-US" dirty="0"/>
                    </a:p>
                  </a:txBody>
                  <a:tcPr marL="60960" marR="60960" marT="60960" marB="60960"/>
                </a:tc>
                <a:extLst>
                  <a:ext uri="{0D108BD9-81ED-4DB2-BD59-A6C34878D82A}">
                    <a16:rowId xmlns:a16="http://schemas.microsoft.com/office/drawing/2014/main" val="10005"/>
                  </a:ext>
                </a:extLst>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基尼系数</a:t>
            </a:r>
          </a:p>
        </p:txBody>
      </p:sp>
      <p:sp>
        <p:nvSpPr>
          <p:cNvPr id="3" name="内容占位符 2"/>
          <p:cNvSpPr>
            <a:spLocks noGrp="1"/>
          </p:cNvSpPr>
          <p:nvPr>
            <p:ph idx="1"/>
          </p:nvPr>
        </p:nvSpPr>
        <p:spPr/>
        <p:txBody>
          <a:bodyPr/>
          <a:lstStyle/>
          <a:p>
            <a:r>
              <a:rPr lang="zh-CN" altLang="en-US" dirty="0"/>
              <a:t>如果我们从一个总体中随机选择两个项目，它们一定是同一类的，即总体是纯的，概率为</a:t>
            </a:r>
            <a:r>
              <a:rPr lang="en-US" altLang="zh-CN" dirty="0"/>
              <a:t>1</a:t>
            </a:r>
            <a:r>
              <a:rPr lang="zh-CN" altLang="en-US" dirty="0"/>
              <a:t>。</a:t>
            </a:r>
            <a:endParaRPr lang="en-US" altLang="zh-CN" dirty="0"/>
          </a:p>
          <a:p>
            <a:r>
              <a:rPr lang="zh-CN" altLang="en-US" dirty="0"/>
              <a:t>例如二元分类“成功”和“失败”</a:t>
            </a:r>
            <a:endParaRPr lang="en-US" altLang="zh-CN" dirty="0"/>
          </a:p>
          <a:p>
            <a:pPr marL="514350" indent="-514350">
              <a:buFont typeface="+mj-lt"/>
              <a:buAutoNum type="arabicPeriod"/>
            </a:pPr>
            <a:r>
              <a:rPr lang="zh-CN" altLang="en-US" dirty="0"/>
              <a:t>只在二元分割中有效</a:t>
            </a:r>
            <a:endParaRPr lang="en-US" altLang="zh-CN" dirty="0"/>
          </a:p>
          <a:p>
            <a:pPr marL="514350" indent="-514350">
              <a:buFont typeface="+mj-lt"/>
              <a:buAutoNum type="arabicPeriod"/>
            </a:pPr>
            <a:r>
              <a:rPr lang="zh-CN" altLang="en-US" dirty="0"/>
              <a:t>基尼系数越高，同质性越强</a:t>
            </a:r>
            <a:r>
              <a:rPr lang="en-US" altLang="zh-CN" dirty="0"/>
              <a:t>.</a:t>
            </a:r>
          </a:p>
          <a:p>
            <a:pPr marL="514350" indent="-514350">
              <a:buFont typeface="+mj-lt"/>
              <a:buAutoNum type="arabicPeriod"/>
            </a:pPr>
            <a:r>
              <a:rPr lang="en-US" altLang="zh-CN" dirty="0"/>
              <a:t>CART (Classification and Regression Tree) </a:t>
            </a:r>
            <a:r>
              <a:rPr lang="zh-CN" altLang="en-US" dirty="0"/>
              <a:t>使用基尼系数进行分割</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70</a:t>
            </a:fld>
            <a:endParaRPr lang="en-US" dirty="0"/>
          </a:p>
        </p:txBody>
      </p:sp>
    </p:spTree>
    <p:extLst>
      <p:ext uri="{BB962C8B-B14F-4D97-AF65-F5344CB8AC3E}">
        <p14:creationId xmlns:p14="http://schemas.microsoft.com/office/powerpoint/2010/main" val="9739497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基尼系数</a:t>
            </a:r>
          </a:p>
        </p:txBody>
      </p:sp>
      <p:sp>
        <p:nvSpPr>
          <p:cNvPr id="3" name="内容占位符 2"/>
          <p:cNvSpPr>
            <a:spLocks noGrp="1"/>
          </p:cNvSpPr>
          <p:nvPr>
            <p:ph idx="1"/>
          </p:nvPr>
        </p:nvSpPr>
        <p:spPr/>
        <p:txBody>
          <a:bodyPr/>
          <a:lstStyle/>
          <a:p>
            <a:r>
              <a:rPr lang="zh-CN" altLang="en-US" dirty="0"/>
              <a:t>使用基尼系数分割的步骤：</a:t>
            </a:r>
            <a:endParaRPr lang="en-US" altLang="zh-CN" dirty="0"/>
          </a:p>
          <a:p>
            <a:pPr marL="514350" indent="-514350">
              <a:buFont typeface="+mj-lt"/>
              <a:buAutoNum type="arabicPeriod"/>
            </a:pPr>
            <a:r>
              <a:rPr lang="zh-CN" altLang="en-US" dirty="0"/>
              <a:t>计算所有子节点的基尼系数</a:t>
            </a:r>
            <a:r>
              <a:rPr lang="en-US" altLang="zh-CN" dirty="0"/>
              <a:t>, </a:t>
            </a:r>
            <a:r>
              <a:rPr lang="zh-CN" altLang="en-US" dirty="0"/>
              <a:t>计算所有类别（成功和失败）的概率的和，即</a:t>
            </a:r>
            <a:r>
              <a:rPr lang="en-US" altLang="zh-CN" dirty="0"/>
              <a:t>(p</a:t>
            </a:r>
            <a:r>
              <a:rPr lang="en-US" altLang="zh-CN" baseline="30000" dirty="0"/>
              <a:t>2</a:t>
            </a:r>
            <a:r>
              <a:rPr lang="en-US" altLang="zh-CN" dirty="0"/>
              <a:t>+q</a:t>
            </a:r>
            <a:r>
              <a:rPr lang="en-US" altLang="zh-CN" baseline="30000" dirty="0"/>
              <a:t>2</a:t>
            </a:r>
            <a:r>
              <a:rPr lang="en-US" altLang="zh-CN" dirty="0"/>
              <a:t>).</a:t>
            </a:r>
          </a:p>
          <a:p>
            <a:pPr marL="514350" indent="-514350">
              <a:buFont typeface="+mj-lt"/>
              <a:buAutoNum type="arabicPeriod"/>
            </a:pPr>
            <a:r>
              <a:rPr lang="zh-CN" altLang="en-US" dirty="0"/>
              <a:t>计算分割后的每个节点的加权基尼得分</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71</a:t>
            </a:fld>
            <a:endParaRPr lang="en-US" dirty="0"/>
          </a:p>
        </p:txBody>
      </p:sp>
    </p:spTree>
    <p:extLst>
      <p:ext uri="{BB962C8B-B14F-4D97-AF65-F5344CB8AC3E}">
        <p14:creationId xmlns:p14="http://schemas.microsoft.com/office/powerpoint/2010/main" val="17265182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72</a:t>
            </a:fld>
            <a:endParaRPr lang="en-US" dirty="0"/>
          </a:p>
        </p:txBody>
      </p:sp>
      <p:pic>
        <p:nvPicPr>
          <p:cNvPr id="25602" name="Picture 2" descr="https://www.analyticsvidhya.com/wp-content/uploads/2015/01/Decision_Tree_Algorithm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021" y="1305693"/>
            <a:ext cx="6245224" cy="219880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1415846" y="3687385"/>
            <a:ext cx="8721213" cy="3139321"/>
          </a:xfrm>
          <a:prstGeom prst="rect">
            <a:avLst/>
          </a:prstGeom>
          <a:noFill/>
        </p:spPr>
        <p:txBody>
          <a:bodyPr wrap="square" rtlCol="0">
            <a:spAutoFit/>
          </a:bodyPr>
          <a:lstStyle/>
          <a:p>
            <a:r>
              <a:rPr lang="zh-CN" altLang="en-US" b="1" dirty="0"/>
              <a:t>在性别上分割</a:t>
            </a:r>
            <a:r>
              <a:rPr lang="en-US" altLang="zh-CN" b="1" dirty="0"/>
              <a:t>:</a:t>
            </a:r>
            <a:endParaRPr lang="en-US" altLang="zh-CN" dirty="0"/>
          </a:p>
          <a:p>
            <a:pPr marL="342900" indent="-342900">
              <a:buFont typeface="+mj-lt"/>
              <a:buAutoNum type="arabicPeriod"/>
            </a:pPr>
            <a:r>
              <a:rPr lang="zh-CN" altLang="en-US" dirty="0"/>
              <a:t>计算子节点（女性）的基尼系数</a:t>
            </a:r>
            <a:r>
              <a:rPr lang="en-US" altLang="zh-CN" dirty="0"/>
              <a:t>= (0.2)*(0.2)+(0.8)*(0.8)=0.68</a:t>
            </a:r>
          </a:p>
          <a:p>
            <a:pPr marL="342900" indent="-342900">
              <a:buFont typeface="+mj-lt"/>
              <a:buAutoNum type="arabicPeriod"/>
            </a:pPr>
            <a:r>
              <a:rPr lang="zh-CN" altLang="en-US" dirty="0"/>
              <a:t>计算子节点（男性）的基尼系数</a:t>
            </a:r>
            <a:r>
              <a:rPr lang="en-US" altLang="zh-CN" dirty="0"/>
              <a:t>= (0.65)*(0.65)+(0.35)*(0.35)=0.55</a:t>
            </a:r>
          </a:p>
          <a:p>
            <a:pPr marL="342900" indent="-342900">
              <a:buFont typeface="+mj-lt"/>
              <a:buAutoNum type="arabicPeriod"/>
            </a:pPr>
            <a:r>
              <a:rPr lang="zh-CN" altLang="en-US" dirty="0"/>
              <a:t>计算分割后的加权基尼系数</a:t>
            </a:r>
            <a:r>
              <a:rPr lang="en-US" altLang="zh-CN" dirty="0"/>
              <a:t>= (10/30)*0.68+(20/30)*0.55 = </a:t>
            </a:r>
            <a:r>
              <a:rPr lang="en-US" altLang="zh-CN" b="1" dirty="0"/>
              <a:t>0.59</a:t>
            </a:r>
            <a:endParaRPr lang="en-US" altLang="zh-CN" dirty="0"/>
          </a:p>
          <a:p>
            <a:r>
              <a:rPr lang="zh-CN" altLang="en-US" b="1" dirty="0"/>
              <a:t>在班级上分割</a:t>
            </a:r>
            <a:r>
              <a:rPr lang="en-US" altLang="zh-CN" b="1" dirty="0"/>
              <a:t>:</a:t>
            </a:r>
          </a:p>
          <a:p>
            <a:pPr marL="342900" indent="-342900">
              <a:buFont typeface="+mj-lt"/>
              <a:buAutoNum type="arabicPeriod"/>
            </a:pPr>
            <a:r>
              <a:rPr lang="zh-CN" altLang="en-US" dirty="0"/>
              <a:t>计算子节点（</a:t>
            </a:r>
            <a:r>
              <a:rPr lang="en-US" altLang="zh-CN" dirty="0"/>
              <a:t>IX</a:t>
            </a:r>
            <a:r>
              <a:rPr lang="zh-CN" altLang="en-US" dirty="0"/>
              <a:t>班）的基尼系数</a:t>
            </a:r>
            <a:r>
              <a:rPr lang="en-US" altLang="zh-CN" dirty="0"/>
              <a:t>= (0.43)*(0.43)+(0.57)*(0.57)=0.51</a:t>
            </a:r>
          </a:p>
          <a:p>
            <a:pPr marL="342900" indent="-342900">
              <a:buFont typeface="+mj-lt"/>
              <a:buAutoNum type="arabicPeriod"/>
            </a:pPr>
            <a:r>
              <a:rPr lang="zh-CN" altLang="en-US" dirty="0"/>
              <a:t>计算子节点（</a:t>
            </a:r>
            <a:r>
              <a:rPr lang="en-US" altLang="zh-CN" dirty="0"/>
              <a:t>X</a:t>
            </a:r>
            <a:r>
              <a:rPr lang="zh-CN" altLang="en-US" dirty="0"/>
              <a:t>班）的基尼系数</a:t>
            </a:r>
            <a:r>
              <a:rPr lang="en-US" altLang="zh-CN" dirty="0"/>
              <a:t>= (0.56)*(0.56)+(0.44)*(0.44)=0.51</a:t>
            </a:r>
          </a:p>
          <a:p>
            <a:pPr marL="342900" indent="-342900">
              <a:buFont typeface="+mj-lt"/>
              <a:buAutoNum type="arabicPeriod"/>
            </a:pPr>
            <a:r>
              <a:rPr lang="zh-CN" altLang="en-US" dirty="0"/>
              <a:t>计算分割后的加权基尼系数</a:t>
            </a:r>
            <a:r>
              <a:rPr lang="en-US" altLang="zh-CN" dirty="0"/>
              <a:t>= (14/30)*0.51+(16/30)*0.51 = </a:t>
            </a:r>
            <a:r>
              <a:rPr lang="en-US" altLang="zh-CN" b="1" dirty="0"/>
              <a:t>0.51</a:t>
            </a:r>
            <a:endParaRPr lang="en-US" altLang="zh-CN" dirty="0"/>
          </a:p>
          <a:p>
            <a:endParaRPr lang="en-US" altLang="zh-CN" dirty="0"/>
          </a:p>
          <a:p>
            <a:br>
              <a:rPr lang="en-US" altLang="zh-CN" dirty="0"/>
            </a:br>
            <a:endParaRPr lang="zh-CN" altLang="en-US" dirty="0"/>
          </a:p>
        </p:txBody>
      </p:sp>
    </p:spTree>
    <p:extLst>
      <p:ext uri="{BB962C8B-B14F-4D97-AF65-F5344CB8AC3E}">
        <p14:creationId xmlns:p14="http://schemas.microsoft.com/office/powerpoint/2010/main" val="1406381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卡方</a:t>
            </a:r>
          </a:p>
        </p:txBody>
      </p:sp>
      <p:sp>
        <p:nvSpPr>
          <p:cNvPr id="3" name="内容占位符 2"/>
          <p:cNvSpPr>
            <a:spLocks noGrp="1"/>
          </p:cNvSpPr>
          <p:nvPr>
            <p:ph idx="1"/>
          </p:nvPr>
        </p:nvSpPr>
        <p:spPr/>
        <p:txBody>
          <a:bodyPr>
            <a:normAutofit/>
          </a:bodyPr>
          <a:lstStyle/>
          <a:p>
            <a:r>
              <a:rPr lang="zh-CN" altLang="en-US" dirty="0"/>
              <a:t>卡方是一种计算子节点和父节点之间差异的统计显著性的算法。卡方的计算为预测值和标签值之间的标准差</a:t>
            </a:r>
            <a:endParaRPr lang="en-US" altLang="zh-CN" dirty="0"/>
          </a:p>
          <a:p>
            <a:pPr marL="514350" indent="-514350">
              <a:buFont typeface="+mj-lt"/>
              <a:buAutoNum type="arabicPeriod"/>
            </a:pPr>
            <a:r>
              <a:rPr lang="zh-CN" altLang="en-US" dirty="0"/>
              <a:t>适用于二元分类问题</a:t>
            </a:r>
            <a:r>
              <a:rPr lang="en-US" altLang="zh-CN" dirty="0"/>
              <a:t>.</a:t>
            </a:r>
          </a:p>
          <a:p>
            <a:pPr marL="514350" indent="-514350">
              <a:buFont typeface="+mj-lt"/>
              <a:buAutoNum type="arabicPeriod"/>
            </a:pPr>
            <a:r>
              <a:rPr lang="zh-CN" altLang="en-US" dirty="0"/>
              <a:t>可用于二元分割或多元分割</a:t>
            </a:r>
            <a:r>
              <a:rPr lang="en-US" altLang="zh-CN" dirty="0"/>
              <a:t>.</a:t>
            </a:r>
          </a:p>
          <a:p>
            <a:pPr marL="514350" indent="-514350">
              <a:buFont typeface="+mj-lt"/>
              <a:buAutoNum type="arabicPeriod"/>
            </a:pPr>
            <a:r>
              <a:rPr lang="zh-CN" altLang="en-US" dirty="0"/>
              <a:t>卡方检验值越高，子节点与父节点差异的统计显著性越高</a:t>
            </a:r>
            <a:r>
              <a:rPr lang="en-US" altLang="zh-CN" dirty="0"/>
              <a:t>.</a:t>
            </a:r>
          </a:p>
          <a:p>
            <a:pPr marL="514350" indent="-514350">
              <a:buFont typeface="+mj-lt"/>
              <a:buAutoNum type="arabicPeriod"/>
            </a:pPr>
            <a:r>
              <a:rPr lang="zh-CN" altLang="en-US" dirty="0"/>
              <a:t>利用公式计算每个节点的卡方</a:t>
            </a:r>
            <a:endParaRPr lang="en-US" altLang="zh-CN" dirty="0"/>
          </a:p>
          <a:p>
            <a:pPr marL="514350" indent="-514350">
              <a:buFont typeface="+mj-lt"/>
              <a:buAutoNum type="arabicPeriod"/>
            </a:pPr>
            <a:r>
              <a:rPr lang="zh-CN" altLang="en-US" dirty="0"/>
              <a:t>卡方</a:t>
            </a:r>
            <a:r>
              <a:rPr lang="en-US" altLang="zh-CN" dirty="0"/>
              <a:t> =</a:t>
            </a:r>
          </a:p>
          <a:p>
            <a:pPr marL="514350" indent="-514350">
              <a:buFont typeface="+mj-lt"/>
              <a:buAutoNum type="arabicPeriod"/>
            </a:pPr>
            <a:r>
              <a:rPr lang="zh-CN" altLang="en-US" dirty="0"/>
              <a:t>基于卡方，有一种名为</a:t>
            </a:r>
            <a:r>
              <a:rPr lang="en-US" altLang="zh-CN" dirty="0"/>
              <a:t>CHAID</a:t>
            </a:r>
            <a:r>
              <a:rPr lang="zh-CN" altLang="en-US" dirty="0"/>
              <a:t>（卡方自动交互检测器）的树</a:t>
            </a:r>
            <a:endParaRPr lang="en-US" altLang="zh-CN" dirty="0"/>
          </a:p>
          <a:p>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73</a:t>
            </a:fld>
            <a:endParaRPr lang="en-US" dirty="0"/>
          </a:p>
        </p:txBody>
      </p:sp>
      <p:graphicFrame>
        <p:nvGraphicFramePr>
          <p:cNvPr id="7" name="对象 6"/>
          <p:cNvGraphicFramePr>
            <a:graphicFrameLocks noChangeAspect="1"/>
          </p:cNvGraphicFramePr>
          <p:nvPr>
            <p:extLst>
              <p:ext uri="{D42A27DB-BD31-4B8C-83A1-F6EECF244321}">
                <p14:modId xmlns:p14="http://schemas.microsoft.com/office/powerpoint/2010/main" val="1494229354"/>
              </p:ext>
            </p:extLst>
          </p:nvPr>
        </p:nvGraphicFramePr>
        <p:xfrm>
          <a:off x="2701623" y="4425689"/>
          <a:ext cx="1735855" cy="583739"/>
        </p:xfrm>
        <a:graphic>
          <a:graphicData uri="http://schemas.openxmlformats.org/presentationml/2006/ole">
            <mc:AlternateContent xmlns:mc="http://schemas.openxmlformats.org/markup-compatibility/2006">
              <mc:Choice xmlns:v="urn:schemas-microsoft-com:vml" Requires="v">
                <p:oleObj spid="_x0000_s12290" name="Equation" r:id="rId3" imgW="1434960" imgH="482400" progId="Equation.DSMT4">
                  <p:embed/>
                </p:oleObj>
              </mc:Choice>
              <mc:Fallback>
                <p:oleObj name="Equation" r:id="rId3" imgW="1434960" imgH="482400" progId="Equation.DSMT4">
                  <p:embed/>
                  <p:pic>
                    <p:nvPicPr>
                      <p:cNvPr id="0" name=""/>
                      <p:cNvPicPr/>
                      <p:nvPr/>
                    </p:nvPicPr>
                    <p:blipFill>
                      <a:blip r:embed="rId4"/>
                      <a:stretch>
                        <a:fillRect/>
                      </a:stretch>
                    </p:blipFill>
                    <p:spPr>
                      <a:xfrm>
                        <a:off x="2701623" y="4425689"/>
                        <a:ext cx="1735855" cy="583739"/>
                      </a:xfrm>
                      <a:prstGeom prst="rect">
                        <a:avLst/>
                      </a:prstGeom>
                    </p:spPr>
                  </p:pic>
                </p:oleObj>
              </mc:Fallback>
            </mc:AlternateContent>
          </a:graphicData>
        </a:graphic>
      </p:graphicFrame>
    </p:spTree>
    <p:extLst>
      <p:ext uri="{BB962C8B-B14F-4D97-AF65-F5344CB8AC3E}">
        <p14:creationId xmlns:p14="http://schemas.microsoft.com/office/powerpoint/2010/main" val="11079294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卡方</a:t>
            </a:r>
          </a:p>
        </p:txBody>
      </p:sp>
      <p:sp>
        <p:nvSpPr>
          <p:cNvPr id="3" name="内容占位符 2"/>
          <p:cNvSpPr>
            <a:spLocks noGrp="1"/>
          </p:cNvSpPr>
          <p:nvPr>
            <p:ph idx="1"/>
          </p:nvPr>
        </p:nvSpPr>
        <p:spPr/>
        <p:txBody>
          <a:bodyPr/>
          <a:lstStyle/>
          <a:p>
            <a:r>
              <a:rPr lang="zh-CN" altLang="en-US" dirty="0"/>
              <a:t>计算卡方进行分割的步骤</a:t>
            </a:r>
            <a:r>
              <a:rPr lang="en-US" altLang="zh-CN" dirty="0"/>
              <a:t>:</a:t>
            </a:r>
          </a:p>
          <a:p>
            <a:pPr marL="514350" indent="-514350">
              <a:buFont typeface="+mj-lt"/>
              <a:buAutoNum type="arabicPeriod"/>
            </a:pPr>
            <a:r>
              <a:rPr lang="zh-CN" altLang="en-US" dirty="0"/>
              <a:t>对于每一个分类，计算每个节点间的卡方</a:t>
            </a:r>
            <a:endParaRPr lang="en-US" altLang="zh-CN" dirty="0"/>
          </a:p>
          <a:p>
            <a:pPr marL="514350" indent="-514350">
              <a:buFont typeface="+mj-lt"/>
              <a:buAutoNum type="arabicPeriod"/>
            </a:pPr>
            <a:r>
              <a:rPr lang="zh-CN" altLang="en-US" dirty="0"/>
              <a:t>计算分割后各个节点之间的卡方和</a:t>
            </a:r>
            <a:endParaRPr lang="en-US" altLang="zh-CN" dirty="0"/>
          </a:p>
          <a:p>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74</a:t>
            </a:fld>
            <a:endParaRPr lang="en-US" dirty="0"/>
          </a:p>
        </p:txBody>
      </p:sp>
    </p:spTree>
    <p:extLst>
      <p:ext uri="{BB962C8B-B14F-4D97-AF65-F5344CB8AC3E}">
        <p14:creationId xmlns:p14="http://schemas.microsoft.com/office/powerpoint/2010/main" val="19523404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sp>
        <p:nvSpPr>
          <p:cNvPr id="3" name="内容占位符 2"/>
          <p:cNvSpPr>
            <a:spLocks noGrp="1"/>
          </p:cNvSpPr>
          <p:nvPr>
            <p:ph idx="1"/>
          </p:nvPr>
        </p:nvSpPr>
        <p:spPr>
          <a:xfrm>
            <a:off x="1097279" y="1240779"/>
            <a:ext cx="10701431" cy="3459040"/>
          </a:xfrm>
        </p:spPr>
        <p:txBody>
          <a:bodyPr>
            <a:normAutofit fontScale="77500" lnSpcReduction="20000"/>
          </a:bodyPr>
          <a:lstStyle/>
          <a:p>
            <a:r>
              <a:rPr lang="zh-CN" altLang="en-US" b="1" dirty="0"/>
              <a:t>在性别上分割</a:t>
            </a:r>
            <a:r>
              <a:rPr lang="en-US" altLang="zh-CN" b="1" dirty="0"/>
              <a:t>:</a:t>
            </a:r>
          </a:p>
          <a:p>
            <a:pPr marL="514350" indent="-514350">
              <a:buFont typeface="+mj-lt"/>
              <a:buAutoNum type="arabicPeriod"/>
            </a:pPr>
            <a:r>
              <a:rPr lang="zh-CN" altLang="en-US" dirty="0"/>
              <a:t>首先对于“女性”的节点</a:t>
            </a:r>
            <a:r>
              <a:rPr lang="en-US" altLang="zh-CN" dirty="0"/>
              <a:t>, </a:t>
            </a:r>
            <a:r>
              <a:rPr lang="zh-CN" altLang="en-US" dirty="0"/>
              <a:t>统计打板球和不打板球的真实值</a:t>
            </a:r>
            <a:r>
              <a:rPr lang="en-US" altLang="zh-CN" dirty="0"/>
              <a:t>, </a:t>
            </a:r>
            <a:r>
              <a:rPr lang="zh-CN" altLang="en-US" dirty="0"/>
              <a:t>这里分别是</a:t>
            </a:r>
            <a:r>
              <a:rPr lang="en-US" altLang="zh-CN" dirty="0"/>
              <a:t> 2 </a:t>
            </a:r>
            <a:r>
              <a:rPr lang="zh-CN" altLang="en-US" dirty="0"/>
              <a:t>和 </a:t>
            </a:r>
            <a:r>
              <a:rPr lang="en-US" altLang="zh-CN" dirty="0"/>
              <a:t>8</a:t>
            </a:r>
          </a:p>
          <a:p>
            <a:pPr marL="514350" indent="-514350">
              <a:buFont typeface="+mj-lt"/>
              <a:buAutoNum type="arabicPeriod"/>
            </a:pPr>
            <a:r>
              <a:rPr lang="zh-CN" altLang="en-US" dirty="0"/>
              <a:t>计算打板球和不打板球的预测值，这里预测值为各</a:t>
            </a:r>
            <a:r>
              <a:rPr lang="en-US" altLang="zh-CN" dirty="0"/>
              <a:t>5</a:t>
            </a:r>
            <a:r>
              <a:rPr lang="zh-CN" altLang="en-US" dirty="0"/>
              <a:t>人，为初始假设各</a:t>
            </a:r>
            <a:r>
              <a:rPr lang="en-US" altLang="zh-CN" dirty="0"/>
              <a:t>50%</a:t>
            </a:r>
            <a:r>
              <a:rPr lang="zh-CN" altLang="en-US" dirty="0"/>
              <a:t>概率</a:t>
            </a:r>
            <a:endParaRPr lang="en-US" altLang="zh-CN" dirty="0"/>
          </a:p>
          <a:p>
            <a:pPr marL="514350" indent="-514350">
              <a:buFont typeface="+mj-lt"/>
              <a:buAutoNum type="arabicPeriod"/>
            </a:pPr>
            <a:r>
              <a:rPr lang="zh-CN" altLang="en-US" dirty="0"/>
              <a:t>计算偏差</a:t>
            </a:r>
            <a:r>
              <a:rPr lang="en-US" altLang="zh-CN" dirty="0"/>
              <a:t> </a:t>
            </a:r>
            <a:r>
              <a:rPr lang="zh-CN" altLang="en-US" dirty="0"/>
              <a:t>，</a:t>
            </a:r>
            <a:r>
              <a:rPr lang="en-US" altLang="zh-CN" dirty="0"/>
              <a:t>“</a:t>
            </a:r>
            <a:r>
              <a:rPr lang="zh-CN" altLang="en-US" dirty="0"/>
              <a:t>打板球</a:t>
            </a:r>
            <a:r>
              <a:rPr lang="en-US" altLang="zh-CN" dirty="0"/>
              <a:t>” </a:t>
            </a:r>
            <a:r>
              <a:rPr lang="zh-CN" altLang="en-US" dirty="0"/>
              <a:t>的偏差为</a:t>
            </a:r>
            <a:r>
              <a:rPr lang="en-US" altLang="zh-CN" dirty="0"/>
              <a:t>(2 – 5 = -3) “</a:t>
            </a:r>
            <a:r>
              <a:rPr lang="zh-CN" altLang="en-US" dirty="0"/>
              <a:t>不打板球</a:t>
            </a:r>
            <a:r>
              <a:rPr lang="en-US" altLang="zh-CN" dirty="0"/>
              <a:t>”</a:t>
            </a:r>
            <a:r>
              <a:rPr lang="zh-CN" altLang="en-US" dirty="0"/>
              <a:t>的偏差为</a:t>
            </a:r>
            <a:r>
              <a:rPr lang="en-US" altLang="zh-CN" dirty="0"/>
              <a:t> ( 8 – 5 = 3).</a:t>
            </a:r>
          </a:p>
          <a:p>
            <a:pPr marL="514350" indent="-514350">
              <a:buFont typeface="+mj-lt"/>
              <a:buAutoNum type="arabicPeriod"/>
            </a:pPr>
            <a:r>
              <a:rPr lang="zh-CN" altLang="en-US" dirty="0"/>
              <a:t>计算打板球和不打板球的卡方</a:t>
            </a:r>
            <a:endParaRPr lang="en-US" altLang="zh-CN" dirty="0"/>
          </a:p>
          <a:p>
            <a:pPr marL="514350" indent="-514350">
              <a:buFont typeface="+mj-lt"/>
              <a:buAutoNum type="arabicPeriod"/>
            </a:pPr>
            <a:r>
              <a:rPr lang="zh-CN" altLang="en-US" dirty="0"/>
              <a:t>重复</a:t>
            </a:r>
            <a:r>
              <a:rPr lang="en-US" altLang="zh-CN" dirty="0"/>
              <a:t>1-4</a:t>
            </a:r>
            <a:r>
              <a:rPr lang="zh-CN" altLang="en-US" dirty="0"/>
              <a:t>，计算男性的卡方</a:t>
            </a:r>
            <a:r>
              <a:rPr lang="en-US" altLang="zh-CN" dirty="0"/>
              <a:t>.</a:t>
            </a:r>
          </a:p>
          <a:p>
            <a:pPr marL="514350" indent="-514350">
              <a:buFont typeface="+mj-lt"/>
              <a:buAutoNum type="arabicPeriod"/>
            </a:pPr>
            <a:r>
              <a:rPr lang="zh-CN" altLang="en-US" dirty="0"/>
              <a:t>计算性别分割后的卡方的总和</a:t>
            </a:r>
            <a:r>
              <a:rPr lang="en-US" altLang="zh-CN" dirty="0"/>
              <a:t>.</a:t>
            </a:r>
          </a:p>
          <a:p>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75</a:t>
            </a:fld>
            <a:endParaRPr lang="en-US" dirty="0"/>
          </a:p>
        </p:txBody>
      </p:sp>
      <p:pic>
        <p:nvPicPr>
          <p:cNvPr id="27650" name="Picture 2" descr="https://www.analyticsvidhya.com/wp-content/uploads/2015/01/Decision_Tree_Chi_Squar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415" y="4817789"/>
            <a:ext cx="7134225" cy="129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1917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sp>
        <p:nvSpPr>
          <p:cNvPr id="3" name="内容占位符 2"/>
          <p:cNvSpPr>
            <a:spLocks noGrp="1"/>
          </p:cNvSpPr>
          <p:nvPr>
            <p:ph idx="1"/>
          </p:nvPr>
        </p:nvSpPr>
        <p:spPr>
          <a:xfrm>
            <a:off x="1097279" y="1240779"/>
            <a:ext cx="10701431" cy="3459040"/>
          </a:xfrm>
        </p:spPr>
        <p:txBody>
          <a:bodyPr>
            <a:normAutofit/>
          </a:bodyPr>
          <a:lstStyle/>
          <a:p>
            <a:r>
              <a:rPr lang="zh-CN" altLang="en-US" b="1" dirty="0"/>
              <a:t>在班级上分割</a:t>
            </a:r>
            <a:r>
              <a:rPr lang="en-US" altLang="zh-CN" b="1" dirty="0"/>
              <a:t>:</a:t>
            </a:r>
          </a:p>
          <a:p>
            <a:pPr marL="514350" indent="-514350">
              <a:buFont typeface="+mj-lt"/>
              <a:buAutoNum type="arabicPeriod"/>
            </a:pPr>
            <a:r>
              <a:rPr lang="zh-CN" altLang="en-US" dirty="0"/>
              <a:t>和计算性别一样，计算结果如下表所示</a:t>
            </a:r>
            <a:r>
              <a:rPr lang="en-US" altLang="zh-CN" dirty="0"/>
              <a:t>.</a:t>
            </a:r>
          </a:p>
          <a:p>
            <a:pPr marL="514350" indent="-514350">
              <a:buFont typeface="+mj-lt"/>
              <a:buAutoNum type="arabicPeriod"/>
            </a:pPr>
            <a:endParaRPr lang="en-US" altLang="zh-CN" dirty="0"/>
          </a:p>
          <a:p>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76</a:t>
            </a:fld>
            <a:endParaRPr lang="en-US" dirty="0"/>
          </a:p>
        </p:txBody>
      </p:sp>
      <p:pic>
        <p:nvPicPr>
          <p:cNvPr id="28674" name="Picture 2" descr="https://www.analyticsvidhya.com/wp-content/uploads/2015/01/Decision_Tree_Chi_Square_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415" y="3636700"/>
            <a:ext cx="7134225" cy="129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6176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信息增益</a:t>
            </a:r>
          </a:p>
        </p:txBody>
      </p:sp>
      <p:sp>
        <p:nvSpPr>
          <p:cNvPr id="3" name="内容占位符 2"/>
          <p:cNvSpPr>
            <a:spLocks noGrp="1"/>
          </p:cNvSpPr>
          <p:nvPr>
            <p:ph idx="1"/>
          </p:nvPr>
        </p:nvSpPr>
        <p:spPr/>
        <p:txBody>
          <a:bodyPr>
            <a:normAutofit/>
          </a:bodyPr>
          <a:lstStyle/>
          <a:p>
            <a:r>
              <a:rPr lang="zh-CN" altLang="en-US" dirty="0"/>
              <a:t>熵是一种度量方法，用来定义一个系统的这种无序程度。如果样本是完全均匀的，则熵为零，如果样本是等分的（</a:t>
            </a:r>
            <a:r>
              <a:rPr lang="en-US" altLang="zh-CN" dirty="0"/>
              <a:t>50%–50%</a:t>
            </a:r>
            <a:r>
              <a:rPr lang="zh-CN" altLang="en-US" dirty="0"/>
              <a:t>），则熵为</a:t>
            </a:r>
            <a:r>
              <a:rPr lang="en-US" altLang="zh-CN" dirty="0"/>
              <a:t>1</a:t>
            </a:r>
            <a:r>
              <a:rPr lang="zh-CN" altLang="en-US" dirty="0"/>
              <a:t>。</a:t>
            </a:r>
          </a:p>
          <a:p>
            <a:r>
              <a:rPr lang="zh-CN" altLang="en-US" dirty="0"/>
              <a:t>熵的计算公式如下：</a:t>
            </a:r>
          </a:p>
          <a:p>
            <a:endParaRPr lang="en-US" altLang="zh-CN" dirty="0"/>
          </a:p>
          <a:p>
            <a:r>
              <a:rPr lang="zh-CN" altLang="en-US" dirty="0"/>
              <a:t>这里</a:t>
            </a:r>
            <a:r>
              <a:rPr lang="en-US" altLang="zh-CN" dirty="0"/>
              <a:t>p</a:t>
            </a:r>
            <a:r>
              <a:rPr lang="zh-CN" altLang="en-US" dirty="0"/>
              <a:t>和</a:t>
            </a:r>
            <a:r>
              <a:rPr lang="en-US" altLang="zh-CN" dirty="0"/>
              <a:t>q</a:t>
            </a:r>
            <a:r>
              <a:rPr lang="zh-CN" altLang="en-US" dirty="0"/>
              <a:t>分别是该节点中成功和失败的概率。熵也用于分类目标变量。它选择的分裂具有最低的熵相比，父节点和其他分裂。熵越小越好。</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77</a:t>
            </a:fld>
            <a:endParaRPr lang="en-US" dirty="0"/>
          </a:p>
        </p:txBody>
      </p:sp>
      <p:graphicFrame>
        <p:nvGraphicFramePr>
          <p:cNvPr id="7" name="对象 6"/>
          <p:cNvGraphicFramePr>
            <a:graphicFrameLocks noChangeAspect="1"/>
          </p:cNvGraphicFramePr>
          <p:nvPr>
            <p:extLst>
              <p:ext uri="{D42A27DB-BD31-4B8C-83A1-F6EECF244321}">
                <p14:modId xmlns:p14="http://schemas.microsoft.com/office/powerpoint/2010/main" val="199891809"/>
              </p:ext>
            </p:extLst>
          </p:nvPr>
        </p:nvGraphicFramePr>
        <p:xfrm>
          <a:off x="3715078" y="3117865"/>
          <a:ext cx="3765222" cy="436547"/>
        </p:xfrm>
        <a:graphic>
          <a:graphicData uri="http://schemas.openxmlformats.org/presentationml/2006/ole">
            <mc:AlternateContent xmlns:mc="http://schemas.openxmlformats.org/markup-compatibility/2006">
              <mc:Choice xmlns:v="urn:schemas-microsoft-com:vml" Requires="v">
                <p:oleObj spid="_x0000_s13314" name="Equation" r:id="rId3" imgW="1752480" imgH="203040" progId="Equation.DSMT4">
                  <p:embed/>
                </p:oleObj>
              </mc:Choice>
              <mc:Fallback>
                <p:oleObj name="Equation" r:id="rId3" imgW="1752480" imgH="203040" progId="Equation.DSMT4">
                  <p:embed/>
                  <p:pic>
                    <p:nvPicPr>
                      <p:cNvPr id="0" name=""/>
                      <p:cNvPicPr/>
                      <p:nvPr/>
                    </p:nvPicPr>
                    <p:blipFill>
                      <a:blip r:embed="rId4"/>
                      <a:stretch>
                        <a:fillRect/>
                      </a:stretch>
                    </p:blipFill>
                    <p:spPr>
                      <a:xfrm>
                        <a:off x="3715078" y="3117865"/>
                        <a:ext cx="3765222" cy="436547"/>
                      </a:xfrm>
                      <a:prstGeom prst="rect">
                        <a:avLst/>
                      </a:prstGeom>
                    </p:spPr>
                  </p:pic>
                </p:oleObj>
              </mc:Fallback>
            </mc:AlternateContent>
          </a:graphicData>
        </a:graphic>
      </p:graphicFrame>
    </p:spTree>
    <p:extLst>
      <p:ext uri="{BB962C8B-B14F-4D97-AF65-F5344CB8AC3E}">
        <p14:creationId xmlns:p14="http://schemas.microsoft.com/office/powerpoint/2010/main" val="30473506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计算熵进行分割的步骤</a:t>
            </a:r>
          </a:p>
        </p:txBody>
      </p:sp>
      <p:sp>
        <p:nvSpPr>
          <p:cNvPr id="3" name="内容占位符 2"/>
          <p:cNvSpPr>
            <a:spLocks noGrp="1"/>
          </p:cNvSpPr>
          <p:nvPr>
            <p:ph idx="1"/>
          </p:nvPr>
        </p:nvSpPr>
        <p:spPr/>
        <p:txBody>
          <a:bodyPr/>
          <a:lstStyle/>
          <a:p>
            <a:pPr marL="514350" indent="-514350">
              <a:buFont typeface="+mj-lt"/>
              <a:buAutoNum type="arabicPeriod"/>
            </a:pPr>
            <a:r>
              <a:rPr lang="zh-CN" altLang="en-US" dirty="0"/>
              <a:t>计算父节点的熵</a:t>
            </a:r>
            <a:endParaRPr lang="en-US" altLang="zh-CN" dirty="0"/>
          </a:p>
          <a:p>
            <a:pPr marL="514350" indent="-514350">
              <a:buFont typeface="+mj-lt"/>
              <a:buAutoNum type="arabicPeriod"/>
            </a:pPr>
            <a:r>
              <a:rPr lang="zh-CN" altLang="en-US" dirty="0"/>
              <a:t>计算分割后所有子节点熵的加权平均</a:t>
            </a:r>
            <a:r>
              <a:rPr lang="en-US" altLang="zh-CN" dirty="0"/>
              <a:t>.</a:t>
            </a: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78</a:t>
            </a:fld>
            <a:endParaRPr lang="en-US" dirty="0"/>
          </a:p>
        </p:txBody>
      </p:sp>
    </p:spTree>
    <p:extLst>
      <p:ext uri="{BB962C8B-B14F-4D97-AF65-F5344CB8AC3E}">
        <p14:creationId xmlns:p14="http://schemas.microsoft.com/office/powerpoint/2010/main" val="11737605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sp>
        <p:nvSpPr>
          <p:cNvPr id="3" name="内容占位符 2"/>
          <p:cNvSpPr>
            <a:spLocks noGrp="1"/>
          </p:cNvSpPr>
          <p:nvPr>
            <p:ph idx="1"/>
          </p:nvPr>
        </p:nvSpPr>
        <p:spPr/>
        <p:txBody>
          <a:bodyPr>
            <a:normAutofit/>
          </a:bodyPr>
          <a:lstStyle/>
          <a:p>
            <a:pPr marL="514350" indent="-514350">
              <a:buFont typeface="+mj-lt"/>
              <a:buAutoNum type="arabicPeriod"/>
            </a:pPr>
            <a:r>
              <a:rPr lang="zh-CN" altLang="en-US" sz="2000" dirty="0"/>
              <a:t>父节点的熵</a:t>
            </a:r>
            <a:r>
              <a:rPr lang="en-US" altLang="zh-CN" sz="2000" dirty="0"/>
              <a:t>= -(15/30) log2 (15/30) – (15/30) log2 (15/30) = 1. </a:t>
            </a:r>
            <a:r>
              <a:rPr lang="zh-CN" altLang="en-US" sz="2000" dirty="0"/>
              <a:t>熵为</a:t>
            </a:r>
            <a:r>
              <a:rPr lang="en-US" altLang="zh-CN" sz="2000" dirty="0"/>
              <a:t>1</a:t>
            </a:r>
            <a:r>
              <a:rPr lang="zh-CN" altLang="en-US" sz="2000" dirty="0"/>
              <a:t>表示了完全无序</a:t>
            </a:r>
            <a:endParaRPr lang="en-US" altLang="zh-CN" sz="2000" dirty="0"/>
          </a:p>
          <a:p>
            <a:pPr marL="514350" indent="-514350">
              <a:buFont typeface="+mj-lt"/>
              <a:buAutoNum type="arabicPeriod"/>
            </a:pPr>
            <a:r>
              <a:rPr lang="zh-CN" altLang="en-US" sz="2000" dirty="0"/>
              <a:t>“女性”节点的熵</a:t>
            </a:r>
            <a:r>
              <a:rPr lang="en-US" altLang="zh-CN" sz="2000" dirty="0"/>
              <a:t>= -(2/10) log2 (2/10) – (8/10) log2 (8/10) = 0.72 </a:t>
            </a:r>
            <a:r>
              <a:rPr lang="zh-CN" altLang="en-US" sz="2000" dirty="0"/>
              <a:t>；男性节点的熵</a:t>
            </a:r>
            <a:r>
              <a:rPr lang="en-US" altLang="zh-CN" sz="2000" dirty="0"/>
              <a:t>= -(13/20) log2 (13/20) – (7/20) log2 (7/20) = 0.93</a:t>
            </a:r>
          </a:p>
          <a:p>
            <a:pPr marL="514350" indent="-514350">
              <a:buFont typeface="+mj-lt"/>
              <a:buAutoNum type="arabicPeriod"/>
            </a:pPr>
            <a:r>
              <a:rPr lang="zh-CN" altLang="en-US" sz="2000" dirty="0"/>
              <a:t>性别分割后的熵</a:t>
            </a:r>
            <a:r>
              <a:rPr lang="en-US" altLang="zh-CN" sz="2000" dirty="0"/>
              <a:t>= </a:t>
            </a:r>
            <a:r>
              <a:rPr lang="zh-CN" altLang="en-US" sz="2000" dirty="0"/>
              <a:t>加权子节点熵</a:t>
            </a:r>
            <a:r>
              <a:rPr lang="en-US" altLang="zh-CN" sz="2000" dirty="0"/>
              <a:t>= (10/30)*0.72 + (20/30)*0.93 = 0.86</a:t>
            </a:r>
          </a:p>
          <a:p>
            <a:pPr marL="514350" indent="-514350">
              <a:buFont typeface="+mj-lt"/>
              <a:buAutoNum type="arabicPeriod"/>
            </a:pPr>
            <a:r>
              <a:rPr lang="zh-CN" altLang="en-US" sz="2000" dirty="0"/>
              <a:t>班级</a:t>
            </a:r>
            <a:r>
              <a:rPr lang="en-US" altLang="zh-CN" sz="2000" dirty="0"/>
              <a:t>IX</a:t>
            </a:r>
            <a:r>
              <a:rPr lang="zh-CN" altLang="en-US" sz="2000" dirty="0"/>
              <a:t>的熵</a:t>
            </a:r>
            <a:r>
              <a:rPr lang="en-US" altLang="zh-CN" sz="2000" dirty="0"/>
              <a:t>, -(6/14) log2 (6/14) – (8/14) log2 (8/14) = 0.99 </a:t>
            </a:r>
            <a:r>
              <a:rPr lang="zh-CN" altLang="en-US" sz="2000" dirty="0"/>
              <a:t>；班级</a:t>
            </a:r>
            <a:r>
              <a:rPr lang="en-US" altLang="zh-CN" sz="2000" dirty="0"/>
              <a:t>X</a:t>
            </a:r>
            <a:r>
              <a:rPr lang="zh-CN" altLang="en-US" sz="2000" dirty="0"/>
              <a:t>的熵</a:t>
            </a:r>
            <a:r>
              <a:rPr lang="en-US" altLang="zh-CN" sz="2000" dirty="0"/>
              <a:t>  -(9/16) log2 (9/16) – (7/16) log2 (7/16) = 0.99.</a:t>
            </a:r>
          </a:p>
          <a:p>
            <a:pPr marL="514350" indent="-514350">
              <a:buFont typeface="+mj-lt"/>
              <a:buAutoNum type="arabicPeriod"/>
            </a:pPr>
            <a:r>
              <a:rPr lang="zh-CN" altLang="en-US" sz="2000" dirty="0"/>
              <a:t>分割班级的熵</a:t>
            </a:r>
            <a:r>
              <a:rPr lang="en-US" altLang="zh-CN" sz="2000" dirty="0"/>
              <a:t>=  (14/30)*0.99 + (16/30)*0.99 = 0.99</a:t>
            </a:r>
          </a:p>
          <a:p>
            <a:pPr marL="514350" indent="-514350">
              <a:buFont typeface="+mj-lt"/>
              <a:buAutoNum type="arabicPeriod"/>
            </a:pPr>
            <a:endParaRPr lang="en-US" altLang="zh-CN" sz="2000" dirty="0"/>
          </a:p>
          <a:p>
            <a:r>
              <a:rPr lang="zh-CN" altLang="en-US" sz="2000" dirty="0"/>
              <a:t>在上面，你可以看到性别分割的熵在所有的树中是最低的，所以进行性别分割。我们可以从熵中导出</a:t>
            </a:r>
            <a:r>
              <a:rPr lang="zh-CN" altLang="en-US" sz="2000" b="1" dirty="0"/>
              <a:t>信息增益为</a:t>
            </a:r>
            <a:r>
              <a:rPr lang="en-US" altLang="zh-CN" sz="2000" b="1" dirty="0"/>
              <a:t>1-</a:t>
            </a:r>
            <a:r>
              <a:rPr lang="zh-CN" altLang="en-US" sz="2000" b="1" dirty="0"/>
              <a:t>熵</a:t>
            </a:r>
            <a:r>
              <a:rPr lang="zh-CN" altLang="en-US" sz="2000" dirty="0"/>
              <a:t>。</a:t>
            </a:r>
            <a:br>
              <a:rPr lang="en-US" altLang="zh-CN" sz="2000" dirty="0"/>
            </a:br>
            <a:endParaRPr lang="zh-CN" altLang="en-US" sz="2000"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79</a:t>
            </a:fld>
            <a:endParaRPr lang="en-US" dirty="0"/>
          </a:p>
        </p:txBody>
      </p:sp>
    </p:spTree>
    <p:extLst>
      <p:ext uri="{BB962C8B-B14F-4D97-AF65-F5344CB8AC3E}">
        <p14:creationId xmlns:p14="http://schemas.microsoft.com/office/powerpoint/2010/main" val="984939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人工神经网络的组成</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9" name="Picture 4" descr="D:\temp\nn3.bmp"/>
          <p:cNvPicPr>
            <a:picLocks noChangeAspect="1" noChangeArrowheads="1"/>
          </p:cNvPicPr>
          <p:nvPr/>
        </p:nvPicPr>
        <p:blipFill>
          <a:blip r:embed="rId3" cstate="print"/>
          <a:srcRect/>
          <a:stretch>
            <a:fillRect/>
          </a:stretch>
        </p:blipFill>
        <p:spPr bwMode="auto">
          <a:xfrm>
            <a:off x="1863725" y="2112963"/>
            <a:ext cx="4267200" cy="4049712"/>
          </a:xfrm>
          <a:prstGeom prst="rect">
            <a:avLst/>
          </a:prstGeom>
          <a:noFill/>
          <a:ln w="9525">
            <a:noFill/>
            <a:miter lim="800000"/>
            <a:headEnd/>
            <a:tailEnd/>
          </a:ln>
        </p:spPr>
      </p:pic>
      <p:sp>
        <p:nvSpPr>
          <p:cNvPr id="10" name="Rectangle 3"/>
          <p:cNvSpPr txBox="1">
            <a:spLocks noChangeArrowheads="1"/>
          </p:cNvSpPr>
          <p:nvPr/>
        </p:nvSpPr>
        <p:spPr bwMode="auto">
          <a:xfrm>
            <a:off x="1152524" y="1204913"/>
            <a:ext cx="6238875" cy="4800600"/>
          </a:xfrm>
          <a:prstGeom prst="rect">
            <a:avLst/>
          </a:prstGeom>
          <a:noFill/>
          <a:ln w="9525">
            <a:noFill/>
            <a:miter lim="800000"/>
            <a:headEnd/>
            <a:tailEnd/>
          </a:ln>
        </p:spPr>
        <p:txBody>
          <a:bodyPr/>
          <a:lstStyle/>
          <a:p>
            <a:pPr marL="342900" indent="-342900" eaLnBrk="1" hangingPunct="1">
              <a:spcBef>
                <a:spcPct val="20000"/>
              </a:spcBef>
              <a:buClr>
                <a:schemeClr val="accent1"/>
              </a:buClr>
              <a:buSzPct val="65000"/>
              <a:buFont typeface="Wingdings" pitchFamily="2" charset="2"/>
              <a:buChar char="n"/>
            </a:pPr>
            <a:r>
              <a:rPr lang="zh-CN" altLang="en-US" sz="3000" dirty="0"/>
              <a:t>神经元组成的网络</a:t>
            </a:r>
            <a:endParaRPr lang="en-US" altLang="ko-KR" sz="3000" dirty="0"/>
          </a:p>
        </p:txBody>
      </p:sp>
      <p:sp>
        <p:nvSpPr>
          <p:cNvPr id="11" name="Rectangle 5">
            <a:extLst>
              <a:ext uri="{FF2B5EF4-FFF2-40B4-BE49-F238E27FC236}">
                <a16:creationId xmlns:a16="http://schemas.microsoft.com/office/drawing/2014/main" id="{BE6840C2-BB56-4345-A01E-0E369268DEFA}"/>
              </a:ext>
            </a:extLst>
          </p:cNvPr>
          <p:cNvSpPr>
            <a:spLocks noChangeArrowheads="1"/>
          </p:cNvSpPr>
          <p:nvPr/>
        </p:nvSpPr>
        <p:spPr bwMode="auto">
          <a:xfrm>
            <a:off x="7426325" y="1878013"/>
            <a:ext cx="3657600" cy="4038600"/>
          </a:xfrm>
          <a:prstGeom prst="rect">
            <a:avLst/>
          </a:prstGeom>
          <a:solidFill>
            <a:schemeClr val="bg2">
              <a:lumMod val="40000"/>
              <a:lumOff val="60000"/>
            </a:schemeClr>
          </a:solidFill>
          <a:ln>
            <a:noFill/>
          </a:ln>
        </p:spPr>
        <p:txBody>
          <a:bodyPr/>
          <a:lstStyle>
            <a:lvl1pPr marL="342900" indent="-342900" eaLnBrk="0" hangingPunct="0">
              <a:defRPr kumimoji="1" sz="2400">
                <a:solidFill>
                  <a:schemeClr val="tx1"/>
                </a:solidFill>
                <a:latin typeface="Times New Roman" panose="02020603050405020304" pitchFamily="18" charset="0"/>
                <a:ea typeface="굴림" pitchFamily="50" charset="-127"/>
              </a:defRPr>
            </a:lvl1pPr>
            <a:lvl2pPr marL="742950" indent="-285750" eaLnBrk="0" hangingPunct="0">
              <a:defRPr kumimoji="1" sz="2400">
                <a:solidFill>
                  <a:schemeClr val="tx1"/>
                </a:solidFill>
                <a:latin typeface="Times New Roman" panose="02020603050405020304" pitchFamily="18" charset="0"/>
                <a:ea typeface="굴림" pitchFamily="50" charset="-127"/>
              </a:defRPr>
            </a:lvl2pPr>
            <a:lvl3pPr marL="1143000" indent="-228600" eaLnBrk="0" hangingPunct="0">
              <a:defRPr kumimoji="1" sz="2400">
                <a:solidFill>
                  <a:schemeClr val="tx1"/>
                </a:solidFill>
                <a:latin typeface="Times New Roman" panose="02020603050405020304" pitchFamily="18" charset="0"/>
                <a:ea typeface="굴림" pitchFamily="50" charset="-127"/>
              </a:defRPr>
            </a:lvl3pPr>
            <a:lvl4pPr marL="1600200" indent="-228600" eaLnBrk="0" hangingPunct="0">
              <a:defRPr kumimoji="1" sz="2400">
                <a:solidFill>
                  <a:schemeClr val="tx1"/>
                </a:solidFill>
                <a:latin typeface="Times New Roman" panose="02020603050405020304" pitchFamily="18" charset="0"/>
                <a:ea typeface="굴림" pitchFamily="50" charset="-127"/>
              </a:defRPr>
            </a:lvl4pPr>
            <a:lvl5pPr marL="2057400" indent="-228600" eaLnBrk="0" hangingPunct="0">
              <a:defRPr kumimoji="1" sz="2400">
                <a:solidFill>
                  <a:schemeClr val="tx1"/>
                </a:solidFill>
                <a:latin typeface="Times New Roman" panose="02020603050405020304" pitchFamily="18" charset="0"/>
                <a:ea typeface="굴림" pitchFamily="50" charset="-127"/>
              </a:defRPr>
            </a:lvl5pPr>
            <a:lvl6pPr marL="2514600" indent="-228600" algn="ctr"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7"/>
              </a:defRPr>
            </a:lvl6pPr>
            <a:lvl7pPr marL="2971800" indent="-228600" algn="ctr"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7"/>
              </a:defRPr>
            </a:lvl7pPr>
            <a:lvl8pPr marL="3429000" indent="-228600" algn="ctr"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7"/>
              </a:defRPr>
            </a:lvl8pPr>
            <a:lvl9pPr marL="3886200" indent="-228600" algn="ctr"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7"/>
              </a:defRPr>
            </a:lvl9pPr>
          </a:lstStyle>
          <a:p>
            <a:pPr eaLnBrk="1" hangingPunct="1">
              <a:spcBef>
                <a:spcPct val="20000"/>
              </a:spcBef>
              <a:buClr>
                <a:srgbClr val="FFFFCC"/>
              </a:buClr>
              <a:buSzPct val="80000"/>
              <a:buFont typeface="Monotype Sorts" pitchFamily="2" charset="2"/>
              <a:buChar char="l"/>
              <a:defRPr/>
            </a:pPr>
            <a:r>
              <a:rPr lang="zh-CN" altLang="en-US" dirty="0">
                <a:latin typeface="+mn-lt"/>
              </a:rPr>
              <a:t>特征</a:t>
            </a:r>
            <a:endParaRPr lang="en-US" altLang="zh-CN" dirty="0">
              <a:latin typeface="+mn-lt"/>
            </a:endParaRPr>
          </a:p>
          <a:p>
            <a:pPr eaLnBrk="1" hangingPunct="1">
              <a:spcBef>
                <a:spcPct val="20000"/>
              </a:spcBef>
              <a:buClr>
                <a:srgbClr val="FFFFCC"/>
              </a:buClr>
              <a:buSzPct val="80000"/>
              <a:buFont typeface="Monotype Sorts" pitchFamily="2" charset="2"/>
              <a:buChar char="l"/>
              <a:defRPr/>
            </a:pPr>
            <a:r>
              <a:rPr lang="zh-CN" altLang="en-US" sz="2000" dirty="0">
                <a:latin typeface="+mn-lt"/>
              </a:rPr>
              <a:t>非线性输入</a:t>
            </a:r>
            <a:r>
              <a:rPr lang="en-US" altLang="zh-CN" sz="2000" dirty="0">
                <a:latin typeface="+mn-lt"/>
              </a:rPr>
              <a:t>/</a:t>
            </a:r>
            <a:r>
              <a:rPr lang="zh-CN" altLang="en-US" sz="2000" dirty="0">
                <a:latin typeface="+mn-lt"/>
              </a:rPr>
              <a:t>输出</a:t>
            </a:r>
            <a:endParaRPr lang="en-US" altLang="ko-KR" sz="2000" dirty="0">
              <a:latin typeface="+mn-lt"/>
            </a:endParaRPr>
          </a:p>
          <a:p>
            <a:pPr lvl="1" eaLnBrk="1" hangingPunct="1">
              <a:spcBef>
                <a:spcPct val="20000"/>
              </a:spcBef>
              <a:buClr>
                <a:srgbClr val="FFFFCC"/>
              </a:buClr>
              <a:buSzPct val="80000"/>
              <a:buFont typeface="Monotype Sorts" pitchFamily="2" charset="2"/>
              <a:buChar char="t"/>
              <a:defRPr/>
            </a:pPr>
            <a:r>
              <a:rPr lang="zh-CN" altLang="en-US" sz="2000" dirty="0">
                <a:latin typeface="+mn-lt"/>
              </a:rPr>
              <a:t>自适应</a:t>
            </a:r>
            <a:endParaRPr lang="en-US" altLang="zh-CN" sz="2000" dirty="0">
              <a:latin typeface="+mn-lt"/>
            </a:endParaRPr>
          </a:p>
          <a:p>
            <a:pPr lvl="1" eaLnBrk="1" hangingPunct="1">
              <a:spcBef>
                <a:spcPct val="20000"/>
              </a:spcBef>
              <a:buClr>
                <a:srgbClr val="FFFFCC"/>
              </a:buClr>
              <a:buSzPct val="80000"/>
              <a:buFont typeface="Monotype Sorts" pitchFamily="2" charset="2"/>
              <a:buChar char="t"/>
              <a:defRPr/>
            </a:pPr>
            <a:r>
              <a:rPr lang="zh-CN" altLang="en-US" sz="2000" dirty="0">
                <a:latin typeface="+mn-lt"/>
              </a:rPr>
              <a:t>泛化能力</a:t>
            </a:r>
            <a:endParaRPr lang="en-US" altLang="zh-CN" sz="2000" dirty="0">
              <a:latin typeface="+mn-lt"/>
            </a:endParaRPr>
          </a:p>
          <a:p>
            <a:pPr lvl="1" eaLnBrk="1" hangingPunct="1">
              <a:spcBef>
                <a:spcPct val="20000"/>
              </a:spcBef>
              <a:buClr>
                <a:srgbClr val="FFFFCC"/>
              </a:buClr>
              <a:buSzPct val="80000"/>
              <a:buFont typeface="Monotype Sorts" pitchFamily="2" charset="2"/>
              <a:buChar char="t"/>
              <a:defRPr/>
            </a:pPr>
            <a:r>
              <a:rPr lang="zh-CN" altLang="en-US" sz="2000" dirty="0">
                <a:latin typeface="+mn-lt"/>
              </a:rPr>
              <a:t>容错能力</a:t>
            </a:r>
            <a:r>
              <a:rPr lang="en-US" altLang="ko-KR" sz="2000" dirty="0">
                <a:latin typeface="+mn-lt"/>
              </a:rPr>
              <a:t> (</a:t>
            </a:r>
            <a:r>
              <a:rPr lang="zh-CN" altLang="en-US" sz="2000" dirty="0">
                <a:latin typeface="+mn-lt"/>
              </a:rPr>
              <a:t>优雅降级</a:t>
            </a:r>
            <a:r>
              <a:rPr lang="en-US" altLang="ko-KR" sz="2000" dirty="0">
                <a:latin typeface="+mn-lt"/>
              </a:rPr>
              <a:t>)</a:t>
            </a:r>
          </a:p>
          <a:p>
            <a:pPr lvl="1" eaLnBrk="1" hangingPunct="1">
              <a:spcBef>
                <a:spcPct val="20000"/>
              </a:spcBef>
              <a:buClr>
                <a:srgbClr val="FFFFCC"/>
              </a:buClr>
              <a:buSzPct val="80000"/>
              <a:buFont typeface="Monotype Sorts" pitchFamily="2" charset="2"/>
              <a:buChar char="t"/>
              <a:defRPr/>
            </a:pPr>
            <a:r>
              <a:rPr lang="zh-CN" altLang="en-US" sz="2000" dirty="0">
                <a:latin typeface="+mn-lt"/>
              </a:rPr>
              <a:t>生物类比</a:t>
            </a:r>
            <a:endParaRPr lang="en-US" altLang="ko-KR" sz="2000" dirty="0">
              <a:latin typeface="+mn-l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方差缩减</a:t>
            </a:r>
          </a:p>
        </p:txBody>
      </p:sp>
      <p:sp>
        <p:nvSpPr>
          <p:cNvPr id="3" name="内容占位符 2"/>
          <p:cNvSpPr>
            <a:spLocks noGrp="1"/>
          </p:cNvSpPr>
          <p:nvPr>
            <p:ph idx="1"/>
          </p:nvPr>
        </p:nvSpPr>
        <p:spPr/>
        <p:txBody>
          <a:bodyPr/>
          <a:lstStyle/>
          <a:p>
            <a:r>
              <a:rPr lang="zh-CN" altLang="en-US" dirty="0"/>
              <a:t>方差缩减是一种用于连续目标变量（回归问题）的算法。该算法采用标准方差公式来选择最优分割。选择方差较低的分割作为分割总体的标准：</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80</a:t>
            </a:fld>
            <a:endParaRPr lang="en-US" dirty="0"/>
          </a:p>
        </p:txBody>
      </p:sp>
      <p:graphicFrame>
        <p:nvGraphicFramePr>
          <p:cNvPr id="7" name="对象 6">
            <a:extLst>
              <a:ext uri="{FF2B5EF4-FFF2-40B4-BE49-F238E27FC236}">
                <a16:creationId xmlns:a16="http://schemas.microsoft.com/office/drawing/2014/main" id="{1522AAC5-0F6A-484E-98A2-74FEA0C126EB}"/>
              </a:ext>
            </a:extLst>
          </p:cNvPr>
          <p:cNvGraphicFramePr>
            <a:graphicFrameLocks noChangeAspect="1"/>
          </p:cNvGraphicFramePr>
          <p:nvPr>
            <p:extLst>
              <p:ext uri="{D42A27DB-BD31-4B8C-83A1-F6EECF244321}">
                <p14:modId xmlns:p14="http://schemas.microsoft.com/office/powerpoint/2010/main" val="2771791995"/>
              </p:ext>
            </p:extLst>
          </p:nvPr>
        </p:nvGraphicFramePr>
        <p:xfrm>
          <a:off x="5103725" y="3072955"/>
          <a:ext cx="2429480" cy="712089"/>
        </p:xfrm>
        <a:graphic>
          <a:graphicData uri="http://schemas.openxmlformats.org/presentationml/2006/ole">
            <mc:AlternateContent xmlns:mc="http://schemas.openxmlformats.org/markup-compatibility/2006">
              <mc:Choice xmlns:v="urn:schemas-microsoft-com:vml" Requires="v">
                <p:oleObj spid="_x0000_s14338" name="Equation" r:id="rId3" imgW="1473120" imgH="431640" progId="Equation.DSMT4">
                  <p:embed/>
                </p:oleObj>
              </mc:Choice>
              <mc:Fallback>
                <p:oleObj name="Equation" r:id="rId3" imgW="1473120" imgH="431640" progId="Equation.DSMT4">
                  <p:embed/>
                  <p:pic>
                    <p:nvPicPr>
                      <p:cNvPr id="0" name=""/>
                      <p:cNvPicPr/>
                      <p:nvPr/>
                    </p:nvPicPr>
                    <p:blipFill>
                      <a:blip r:embed="rId4"/>
                      <a:stretch>
                        <a:fillRect/>
                      </a:stretch>
                    </p:blipFill>
                    <p:spPr>
                      <a:xfrm>
                        <a:off x="5103725" y="3072955"/>
                        <a:ext cx="2429480" cy="712089"/>
                      </a:xfrm>
                      <a:prstGeom prst="rect">
                        <a:avLst/>
                      </a:prstGeom>
                    </p:spPr>
                  </p:pic>
                </p:oleObj>
              </mc:Fallback>
            </mc:AlternateContent>
          </a:graphicData>
        </a:graphic>
      </p:graphicFrame>
    </p:spTree>
    <p:extLst>
      <p:ext uri="{BB962C8B-B14F-4D97-AF65-F5344CB8AC3E}">
        <p14:creationId xmlns:p14="http://schemas.microsoft.com/office/powerpoint/2010/main" val="13313357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方差缩减</a:t>
            </a:r>
          </a:p>
        </p:txBody>
      </p:sp>
      <p:sp>
        <p:nvSpPr>
          <p:cNvPr id="3" name="内容占位符 2"/>
          <p:cNvSpPr>
            <a:spLocks noGrp="1"/>
          </p:cNvSpPr>
          <p:nvPr>
            <p:ph idx="1"/>
          </p:nvPr>
        </p:nvSpPr>
        <p:spPr/>
        <p:txBody>
          <a:bodyPr/>
          <a:lstStyle/>
          <a:p>
            <a:r>
              <a:rPr lang="zh-CN" altLang="en-US" b="1" dirty="0"/>
              <a:t>步骤</a:t>
            </a:r>
            <a:r>
              <a:rPr lang="en-US" altLang="zh-CN" b="1" dirty="0"/>
              <a:t>:</a:t>
            </a:r>
          </a:p>
          <a:p>
            <a:pPr marL="514350" indent="-514350">
              <a:buFont typeface="+mj-lt"/>
              <a:buAutoNum type="arabicPeriod"/>
            </a:pPr>
            <a:r>
              <a:rPr lang="zh-CN" altLang="en-US" dirty="0"/>
              <a:t>计算各节点方差</a:t>
            </a:r>
            <a:r>
              <a:rPr lang="en-US" altLang="zh-CN" dirty="0"/>
              <a:t>.</a:t>
            </a:r>
          </a:p>
          <a:p>
            <a:pPr marL="514350" indent="-514350">
              <a:buFont typeface="+mj-lt"/>
              <a:buAutoNum type="arabicPeriod"/>
            </a:pPr>
            <a:r>
              <a:rPr lang="zh-CN" altLang="en-US" dirty="0"/>
              <a:t>计算分割后的各节点方差加权平均</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81</a:t>
            </a:fld>
            <a:endParaRPr lang="en-US" dirty="0"/>
          </a:p>
        </p:txBody>
      </p:sp>
    </p:spTree>
    <p:extLst>
      <p:ext uri="{BB962C8B-B14F-4D97-AF65-F5344CB8AC3E}">
        <p14:creationId xmlns:p14="http://schemas.microsoft.com/office/powerpoint/2010/main" val="1460056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sp>
        <p:nvSpPr>
          <p:cNvPr id="3" name="内容占位符 2"/>
          <p:cNvSpPr>
            <a:spLocks noGrp="1"/>
          </p:cNvSpPr>
          <p:nvPr>
            <p:ph idx="1"/>
          </p:nvPr>
        </p:nvSpPr>
        <p:spPr>
          <a:xfrm>
            <a:off x="844062" y="1240778"/>
            <a:ext cx="10882364" cy="5060447"/>
          </a:xfrm>
        </p:spPr>
        <p:txBody>
          <a:bodyPr>
            <a:normAutofit/>
          </a:bodyPr>
          <a:lstStyle/>
          <a:p>
            <a:r>
              <a:rPr lang="zh-CN" altLang="en-US" sz="2200" dirty="0"/>
              <a:t>用</a:t>
            </a:r>
            <a:r>
              <a:rPr lang="en-US" altLang="zh-CN" sz="2200" dirty="0"/>
              <a:t>1 </a:t>
            </a:r>
            <a:r>
              <a:rPr lang="zh-CN" altLang="en-US" sz="2200" dirty="0"/>
              <a:t>表示打板球；</a:t>
            </a:r>
            <a:r>
              <a:rPr lang="en-US" altLang="zh-CN" sz="2200" dirty="0"/>
              <a:t>0</a:t>
            </a:r>
            <a:r>
              <a:rPr lang="zh-CN" altLang="en-US" sz="2200" dirty="0"/>
              <a:t>表示不打板球</a:t>
            </a:r>
            <a:r>
              <a:rPr lang="en-US" altLang="zh-CN" sz="2200" dirty="0"/>
              <a:t>. </a:t>
            </a:r>
          </a:p>
          <a:p>
            <a:pPr marL="514350" indent="-514350">
              <a:buFont typeface="+mj-lt"/>
              <a:buAutoNum type="arabicPeriod"/>
            </a:pPr>
            <a:r>
              <a:rPr lang="zh-CN" altLang="en-US" sz="2200" dirty="0"/>
              <a:t>根节点的方差为</a:t>
            </a:r>
            <a:r>
              <a:rPr lang="en-US" altLang="zh-CN" sz="2200" dirty="0"/>
              <a:t>(15*(1-0.5)^2+15*(0-0.5)^2) / 30 = 0.25</a:t>
            </a:r>
          </a:p>
          <a:p>
            <a:pPr marL="514350" indent="-514350">
              <a:buFont typeface="+mj-lt"/>
              <a:buAutoNum type="arabicPeriod"/>
            </a:pPr>
            <a:r>
              <a:rPr lang="zh-CN" altLang="en-US" sz="2200" dirty="0"/>
              <a:t>女性节点的均值</a:t>
            </a:r>
            <a:r>
              <a:rPr lang="en-US" altLang="zh-CN" sz="2200" dirty="0"/>
              <a:t>=  (2*1+8*0)/10=0.2 </a:t>
            </a:r>
            <a:r>
              <a:rPr lang="zh-CN" altLang="en-US" sz="2200" dirty="0"/>
              <a:t>则方差为</a:t>
            </a:r>
            <a:r>
              <a:rPr lang="en-US" altLang="zh-CN" sz="2200" dirty="0"/>
              <a:t>= (2*(1-0.2)^2+8*(0-0.2)^2) / 10 = 0.16</a:t>
            </a:r>
          </a:p>
          <a:p>
            <a:pPr marL="514350" indent="-514350">
              <a:buFont typeface="+mj-lt"/>
              <a:buAutoNum type="arabicPeriod"/>
            </a:pPr>
            <a:r>
              <a:rPr lang="zh-CN" altLang="en-US" sz="2200" dirty="0"/>
              <a:t>男性节点的均值</a:t>
            </a:r>
            <a:r>
              <a:rPr lang="en-US" altLang="zh-CN" sz="2200" dirty="0"/>
              <a:t>= (13*1+7*0)/20=0.65 </a:t>
            </a:r>
            <a:r>
              <a:rPr lang="zh-CN" altLang="en-US" sz="2200" dirty="0"/>
              <a:t>则方差为</a:t>
            </a:r>
            <a:r>
              <a:rPr lang="en-US" altLang="zh-CN" sz="2200" dirty="0"/>
              <a:t>= (13*(1-0.65)^2+7*(0-0.65)^2) / 20 = 0.23</a:t>
            </a:r>
          </a:p>
          <a:p>
            <a:pPr marL="514350" indent="-514350">
              <a:buFont typeface="+mj-lt"/>
              <a:buAutoNum type="arabicPeriod"/>
            </a:pPr>
            <a:r>
              <a:rPr lang="zh-CN" altLang="en-US" sz="2200" dirty="0"/>
              <a:t>性别分割后的方差</a:t>
            </a:r>
            <a:r>
              <a:rPr lang="en-US" altLang="zh-CN" sz="2200" dirty="0"/>
              <a:t>= </a:t>
            </a:r>
            <a:r>
              <a:rPr lang="zh-CN" altLang="en-US" sz="2200" dirty="0"/>
              <a:t>加权子节点方差</a:t>
            </a:r>
            <a:r>
              <a:rPr lang="en-US" altLang="zh-CN" sz="2200" dirty="0"/>
              <a:t>= (10/30)*0.16 + (20/30) *0.23 = </a:t>
            </a:r>
            <a:r>
              <a:rPr lang="en-US" altLang="zh-CN" sz="2200" b="1" dirty="0"/>
              <a:t>0.21</a:t>
            </a:r>
          </a:p>
          <a:p>
            <a:pPr marL="514350" indent="-514350">
              <a:buFont typeface="+mj-lt"/>
              <a:buAutoNum type="arabicPeriod"/>
            </a:pPr>
            <a:r>
              <a:rPr lang="zh-CN" altLang="en-US" sz="2200" dirty="0"/>
              <a:t>班级</a:t>
            </a:r>
            <a:r>
              <a:rPr lang="en-US" altLang="zh-CN" sz="2200" dirty="0"/>
              <a:t>IX</a:t>
            </a:r>
            <a:r>
              <a:rPr lang="zh-CN" altLang="en-US" sz="2200" dirty="0"/>
              <a:t>节点的均值</a:t>
            </a:r>
            <a:r>
              <a:rPr lang="en-US" altLang="zh-CN" sz="2200" dirty="0"/>
              <a:t>=  (6*1+8*0)/14=0.43</a:t>
            </a:r>
            <a:r>
              <a:rPr lang="zh-CN" altLang="en-US" sz="2200" dirty="0"/>
              <a:t>则方差为</a:t>
            </a:r>
            <a:r>
              <a:rPr lang="en-US" altLang="zh-CN" sz="2200" dirty="0"/>
              <a:t>= (6*(1-0.43)^2+8*(0-0.43)^2) / 14= 0.24</a:t>
            </a:r>
          </a:p>
          <a:p>
            <a:pPr marL="514350" indent="-514350">
              <a:buFont typeface="+mj-lt"/>
              <a:buAutoNum type="arabicPeriod"/>
            </a:pPr>
            <a:r>
              <a:rPr lang="zh-CN" altLang="en-US" sz="2200" dirty="0"/>
              <a:t>班级</a:t>
            </a:r>
            <a:r>
              <a:rPr lang="en-US" altLang="zh-CN" sz="2200" dirty="0"/>
              <a:t>X</a:t>
            </a:r>
            <a:r>
              <a:rPr lang="zh-CN" altLang="en-US" sz="2200" dirty="0"/>
              <a:t>节点的均值</a:t>
            </a:r>
            <a:r>
              <a:rPr lang="en-US" altLang="zh-CN" sz="2200" dirty="0"/>
              <a:t>=  (9*1+7*0)/16=0.56</a:t>
            </a:r>
            <a:r>
              <a:rPr lang="zh-CN" altLang="en-US" sz="2200" dirty="0"/>
              <a:t>则方差为</a:t>
            </a:r>
            <a:r>
              <a:rPr lang="en-US" altLang="zh-CN" sz="2200" dirty="0"/>
              <a:t>= (9*(1-0.56)^2+7*(0-0.56)^2) / 16 = 0.25</a:t>
            </a:r>
          </a:p>
          <a:p>
            <a:pPr marL="514350" indent="-514350">
              <a:buFont typeface="+mj-lt"/>
              <a:buAutoNum type="arabicPeriod"/>
            </a:pPr>
            <a:r>
              <a:rPr lang="zh-CN" altLang="en-US" sz="2200" dirty="0"/>
              <a:t>班级分割后的方差</a:t>
            </a:r>
            <a:r>
              <a:rPr lang="en-US" altLang="zh-CN" sz="2200" dirty="0"/>
              <a:t>= (14/30)*0.24 + (16/30) *0.25 = </a:t>
            </a:r>
            <a:r>
              <a:rPr lang="en-US" altLang="zh-CN" sz="2200" b="1" dirty="0"/>
              <a:t>0.25</a:t>
            </a:r>
            <a:endParaRPr lang="zh-CN" altLang="en-US" sz="2200" b="1"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82</a:t>
            </a:fld>
            <a:endParaRPr lang="en-US" dirty="0"/>
          </a:p>
        </p:txBody>
      </p:sp>
    </p:spTree>
    <p:extLst>
      <p:ext uri="{BB962C8B-B14F-4D97-AF65-F5344CB8AC3E}">
        <p14:creationId xmlns:p14="http://schemas.microsoft.com/office/powerpoint/2010/main" val="30943105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过拟合</a:t>
            </a:r>
          </a:p>
        </p:txBody>
      </p:sp>
      <p:sp>
        <p:nvSpPr>
          <p:cNvPr id="3" name="内容占位符 2"/>
          <p:cNvSpPr>
            <a:spLocks noGrp="1"/>
          </p:cNvSpPr>
          <p:nvPr>
            <p:ph idx="1"/>
          </p:nvPr>
        </p:nvSpPr>
        <p:spPr/>
        <p:txBody>
          <a:bodyPr/>
          <a:lstStyle/>
          <a:p>
            <a:r>
              <a:rPr lang="zh-CN" altLang="en-US" sz="2400" dirty="0"/>
              <a:t>过度拟合是决策树建模面临的关键挑战之一。如果不进行限制，决策树会在训练集上</a:t>
            </a:r>
            <a:r>
              <a:rPr lang="en-US" altLang="zh-CN" sz="2400" dirty="0"/>
              <a:t>100%</a:t>
            </a:r>
            <a:r>
              <a:rPr lang="zh-CN" altLang="en-US" sz="2400" dirty="0"/>
              <a:t>准确。在最坏的情况下，每个叶节点对应一个样本，完全过拟合。因此，在建立决策树模型时，防止过拟合是关键，可以通过两种方式来实现：</a:t>
            </a:r>
            <a:endParaRPr lang="en-US" altLang="zh-CN" sz="2400" dirty="0"/>
          </a:p>
          <a:p>
            <a:pPr marL="457200" indent="-457200">
              <a:buFont typeface="+mj-lt"/>
              <a:buAutoNum type="arabicPeriod"/>
            </a:pPr>
            <a:r>
              <a:rPr lang="zh-CN" altLang="en-US" sz="2400" dirty="0"/>
              <a:t>限制树的大小</a:t>
            </a:r>
            <a:endParaRPr lang="en-US" altLang="zh-CN" sz="2400" dirty="0"/>
          </a:p>
          <a:p>
            <a:pPr marL="457200" indent="-457200">
              <a:buFont typeface="+mj-lt"/>
              <a:buAutoNum type="arabicPeriod"/>
            </a:pPr>
            <a:r>
              <a:rPr lang="zh-CN" altLang="en-US" sz="2400" dirty="0"/>
              <a:t>剪枝</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83</a:t>
            </a:fld>
            <a:endParaRPr lang="en-US" dirty="0"/>
          </a:p>
        </p:txBody>
      </p:sp>
      <p:pic>
        <p:nvPicPr>
          <p:cNvPr id="7" name="图片 6">
            <a:extLst>
              <a:ext uri="{FF2B5EF4-FFF2-40B4-BE49-F238E27FC236}">
                <a16:creationId xmlns:a16="http://schemas.microsoft.com/office/drawing/2014/main" id="{1155F0EA-ED37-4A9D-8B16-14DD655652C2}"/>
              </a:ext>
            </a:extLst>
          </p:cNvPr>
          <p:cNvPicPr>
            <a:picLocks noChangeAspect="1"/>
          </p:cNvPicPr>
          <p:nvPr/>
        </p:nvPicPr>
        <p:blipFill>
          <a:blip r:embed="rId2"/>
          <a:stretch>
            <a:fillRect/>
          </a:stretch>
        </p:blipFill>
        <p:spPr>
          <a:xfrm>
            <a:off x="5680382" y="3429000"/>
            <a:ext cx="5715000" cy="2533650"/>
          </a:xfrm>
          <a:prstGeom prst="rect">
            <a:avLst/>
          </a:prstGeom>
        </p:spPr>
      </p:pic>
    </p:spTree>
    <p:extLst>
      <p:ext uri="{BB962C8B-B14F-4D97-AF65-F5344CB8AC3E}">
        <p14:creationId xmlns:p14="http://schemas.microsoft.com/office/powerpoint/2010/main" val="9259367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限制树的大小</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84</a:t>
            </a:fld>
            <a:endParaRPr lang="en-US" dirty="0"/>
          </a:p>
        </p:txBody>
      </p:sp>
      <p:pic>
        <p:nvPicPr>
          <p:cNvPr id="31746" name="Picture 2" descr="https://www.analyticsvidhya.com/wp-content/uploads/2016/02/tree-infographic.png">
            <a:extLst>
              <a:ext uri="{FF2B5EF4-FFF2-40B4-BE49-F238E27FC236}">
                <a16:creationId xmlns:a16="http://schemas.microsoft.com/office/drawing/2014/main" id="{3C247536-5526-47FD-8653-7C2358F41F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9415" y="1275537"/>
            <a:ext cx="6893169" cy="288741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7BCC9F3C-7CC9-4875-93EB-FBC196EF5FEB}"/>
              </a:ext>
            </a:extLst>
          </p:cNvPr>
          <p:cNvSpPr/>
          <p:nvPr/>
        </p:nvSpPr>
        <p:spPr>
          <a:xfrm>
            <a:off x="1146517" y="4434529"/>
            <a:ext cx="10872658" cy="1477328"/>
          </a:xfrm>
          <a:prstGeom prst="rect">
            <a:avLst/>
          </a:prstGeom>
        </p:spPr>
        <p:txBody>
          <a:bodyPr wrap="square">
            <a:spAutoFit/>
          </a:bodyPr>
          <a:lstStyle/>
          <a:p>
            <a:r>
              <a:rPr lang="en-US" altLang="zh-CN" b="1" dirty="0">
                <a:solidFill>
                  <a:srgbClr val="333333"/>
                </a:solidFill>
                <a:latin typeface="Raleway"/>
              </a:rPr>
              <a:t>1</a:t>
            </a:r>
            <a:r>
              <a:rPr lang="en-US" altLang="zh-CN" b="1" dirty="0">
                <a:solidFill>
                  <a:srgbClr val="333333"/>
                </a:solidFill>
                <a:latin typeface="Times New Roman" panose="02020603050405020304" pitchFamily="18" charset="0"/>
                <a:cs typeface="Times New Roman" panose="02020603050405020304" pitchFamily="18" charset="0"/>
              </a:rPr>
              <a:t>.</a:t>
            </a:r>
            <a:r>
              <a:rPr lang="zh-CN" altLang="en-US" b="1" dirty="0">
                <a:solidFill>
                  <a:srgbClr val="333333"/>
                </a:solidFill>
                <a:latin typeface="Times New Roman" panose="02020603050405020304" pitchFamily="18" charset="0"/>
                <a:cs typeface="Times New Roman" panose="02020603050405020304" pitchFamily="18" charset="0"/>
              </a:rPr>
              <a:t>节点拆分的最小样本数</a:t>
            </a:r>
            <a:endParaRPr lang="en-US" altLang="zh-CN" b="1" dirty="0">
              <a:solidFill>
                <a:srgbClr val="333333"/>
              </a:solidFill>
              <a:latin typeface="Times New Roman" panose="02020603050405020304" pitchFamily="18" charset="0"/>
              <a:cs typeface="Times New Roman" panose="02020603050405020304" pitchFamily="18" charset="0"/>
            </a:endParaRPr>
          </a:p>
          <a:p>
            <a:endParaRPr lang="en-US" altLang="zh-CN" b="1" dirty="0">
              <a:solidFill>
                <a:srgbClr val="333333"/>
              </a:solidFill>
              <a:latin typeface="Times New Roman" panose="02020603050405020304" pitchFamily="18" charset="0"/>
              <a:cs typeface="Times New Roman" panose="02020603050405020304" pitchFamily="18" charset="0"/>
            </a:endParaRPr>
          </a:p>
          <a:p>
            <a:r>
              <a:rPr lang="zh-CN" altLang="en-US" dirty="0">
                <a:solidFill>
                  <a:srgbClr val="080E14"/>
                </a:solidFill>
                <a:latin typeface="Times New Roman" panose="02020603050405020304" pitchFamily="18" charset="0"/>
                <a:cs typeface="Times New Roman" panose="02020603050405020304" pitchFamily="18" charset="0"/>
              </a:rPr>
              <a:t>定义节点拆分所需的最小样本数。</a:t>
            </a:r>
          </a:p>
          <a:p>
            <a:pPr lvl="1"/>
            <a:r>
              <a:rPr lang="zh-CN" altLang="en-US" dirty="0">
                <a:solidFill>
                  <a:srgbClr val="080E14"/>
                </a:solidFill>
                <a:latin typeface="Times New Roman" panose="02020603050405020304" pitchFamily="18" charset="0"/>
                <a:cs typeface="Times New Roman" panose="02020603050405020304" pitchFamily="18" charset="0"/>
              </a:rPr>
              <a:t>用于控制过拟合。高的值会阻止模型学习可能与特定样本高度相关的关系。</a:t>
            </a:r>
          </a:p>
          <a:p>
            <a:pPr lvl="1"/>
            <a:r>
              <a:rPr lang="zh-CN" altLang="en-US" dirty="0">
                <a:solidFill>
                  <a:srgbClr val="080E14"/>
                </a:solidFill>
                <a:latin typeface="Times New Roman" panose="02020603050405020304" pitchFamily="18" charset="0"/>
                <a:cs typeface="Times New Roman" panose="02020603050405020304" pitchFamily="18" charset="0"/>
              </a:rPr>
              <a:t>过高的值可能导致拟合不足，因此，应使用交叉验证进行调整。</a:t>
            </a:r>
            <a:endParaRPr lang="en-US" altLang="zh-CN" b="0" i="0" dirty="0">
              <a:solidFill>
                <a:srgbClr val="080E14"/>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64623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限制树的大小</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85</a:t>
            </a:fld>
            <a:endParaRPr lang="en-US" dirty="0"/>
          </a:p>
        </p:txBody>
      </p:sp>
      <p:sp>
        <p:nvSpPr>
          <p:cNvPr id="7" name="矩形 6">
            <a:extLst>
              <a:ext uri="{FF2B5EF4-FFF2-40B4-BE49-F238E27FC236}">
                <a16:creationId xmlns:a16="http://schemas.microsoft.com/office/drawing/2014/main" id="{8870AD9E-045D-462B-AF0D-B68593F8B141}"/>
              </a:ext>
            </a:extLst>
          </p:cNvPr>
          <p:cNvSpPr/>
          <p:nvPr/>
        </p:nvSpPr>
        <p:spPr>
          <a:xfrm>
            <a:off x="975695" y="1318343"/>
            <a:ext cx="9959926" cy="1200329"/>
          </a:xfrm>
          <a:prstGeom prst="rect">
            <a:avLst/>
          </a:prstGeom>
        </p:spPr>
        <p:txBody>
          <a:bodyPr wrap="square">
            <a:spAutoFit/>
          </a:bodyPr>
          <a:lstStyle/>
          <a:p>
            <a:r>
              <a:rPr lang="pt-BR" altLang="zh-CN" b="1" dirty="0">
                <a:solidFill>
                  <a:srgbClr val="333333"/>
                </a:solidFill>
              </a:rPr>
              <a:t>2. </a:t>
            </a:r>
            <a:r>
              <a:rPr lang="zh-CN" altLang="en-US" b="1" dirty="0">
                <a:solidFill>
                  <a:srgbClr val="333333"/>
                </a:solidFill>
              </a:rPr>
              <a:t>叶节点的最小样本数</a:t>
            </a:r>
            <a:endParaRPr lang="pt-BR" altLang="zh-CN" b="1" dirty="0">
              <a:solidFill>
                <a:srgbClr val="333333"/>
              </a:solidFill>
            </a:endParaRPr>
          </a:p>
          <a:p>
            <a:pPr lvl="1">
              <a:buFont typeface="Arial" panose="020B0604020202020204" pitchFamily="34" charset="0"/>
              <a:buChar char="•"/>
            </a:pPr>
            <a:r>
              <a:rPr lang="zh-CN" altLang="en-US" dirty="0">
                <a:solidFill>
                  <a:srgbClr val="080E14"/>
                </a:solidFill>
              </a:rPr>
              <a:t>定义叶节点所需的最小样本数</a:t>
            </a:r>
            <a:r>
              <a:rPr lang="en-US" altLang="zh-CN" dirty="0">
                <a:solidFill>
                  <a:srgbClr val="080E14"/>
                </a:solidFill>
              </a:rPr>
              <a:t>.</a:t>
            </a:r>
          </a:p>
          <a:p>
            <a:pPr lvl="1">
              <a:buFont typeface="Arial" panose="020B0604020202020204" pitchFamily="34" charset="0"/>
              <a:buChar char="•"/>
            </a:pPr>
            <a:r>
              <a:rPr lang="zh-CN" altLang="en-US" dirty="0">
                <a:solidFill>
                  <a:srgbClr val="080E14"/>
                </a:solidFill>
              </a:rPr>
              <a:t>同样用于控制过拟合</a:t>
            </a:r>
            <a:r>
              <a:rPr lang="en-US" altLang="zh-CN" dirty="0">
                <a:solidFill>
                  <a:srgbClr val="080E14"/>
                </a:solidFill>
              </a:rPr>
              <a:t>.</a:t>
            </a:r>
          </a:p>
          <a:p>
            <a:pPr lvl="1">
              <a:buFont typeface="Arial" panose="020B0604020202020204" pitchFamily="34" charset="0"/>
              <a:buChar char="•"/>
            </a:pPr>
            <a:r>
              <a:rPr lang="zh-CN" altLang="en-US" dirty="0">
                <a:solidFill>
                  <a:srgbClr val="080E14"/>
                </a:solidFill>
              </a:rPr>
              <a:t>对于不均衡的分类问题，应当设置的较小，因为占比较小的类别本身就很少</a:t>
            </a:r>
            <a:r>
              <a:rPr lang="en-US" altLang="zh-CN" dirty="0">
                <a:solidFill>
                  <a:srgbClr val="080E14"/>
                </a:solidFill>
              </a:rPr>
              <a:t>.</a:t>
            </a:r>
            <a:endParaRPr lang="en-US" altLang="zh-CN" b="0" i="0" dirty="0">
              <a:solidFill>
                <a:srgbClr val="080E14"/>
              </a:solidFill>
              <a:effectLst/>
            </a:endParaRPr>
          </a:p>
        </p:txBody>
      </p:sp>
      <p:sp>
        <p:nvSpPr>
          <p:cNvPr id="8" name="矩形 7">
            <a:extLst>
              <a:ext uri="{FF2B5EF4-FFF2-40B4-BE49-F238E27FC236}">
                <a16:creationId xmlns:a16="http://schemas.microsoft.com/office/drawing/2014/main" id="{6ED40126-4C14-41AE-9B7D-9FC9ED28E759}"/>
              </a:ext>
            </a:extLst>
          </p:cNvPr>
          <p:cNvSpPr/>
          <p:nvPr/>
        </p:nvSpPr>
        <p:spPr>
          <a:xfrm>
            <a:off x="975695" y="3052633"/>
            <a:ext cx="9959926" cy="923330"/>
          </a:xfrm>
          <a:prstGeom prst="rect">
            <a:avLst/>
          </a:prstGeom>
        </p:spPr>
        <p:txBody>
          <a:bodyPr wrap="square">
            <a:spAutoFit/>
          </a:bodyPr>
          <a:lstStyle/>
          <a:p>
            <a:r>
              <a:rPr lang="pt-BR" altLang="zh-CN" b="1" dirty="0">
                <a:solidFill>
                  <a:srgbClr val="333333"/>
                </a:solidFill>
              </a:rPr>
              <a:t>3. </a:t>
            </a:r>
            <a:r>
              <a:rPr lang="zh-CN" altLang="en-US" b="1" dirty="0">
                <a:solidFill>
                  <a:srgbClr val="333333"/>
                </a:solidFill>
              </a:rPr>
              <a:t>树的最大深度</a:t>
            </a:r>
            <a:endParaRPr lang="pt-BR" altLang="zh-CN" b="1" dirty="0">
              <a:solidFill>
                <a:srgbClr val="333333"/>
              </a:solidFill>
            </a:endParaRPr>
          </a:p>
          <a:p>
            <a:pPr lvl="1">
              <a:buFont typeface="Arial" panose="020B0604020202020204" pitchFamily="34" charset="0"/>
              <a:buChar char="•"/>
            </a:pPr>
            <a:r>
              <a:rPr lang="zh-CN" altLang="en-US" dirty="0">
                <a:solidFill>
                  <a:srgbClr val="080E14"/>
                </a:solidFill>
              </a:rPr>
              <a:t>用于控制过拟合，因为更高的深度将允许模型学习特定于特定样本的关系</a:t>
            </a:r>
            <a:endParaRPr lang="en-US" altLang="zh-CN" dirty="0">
              <a:solidFill>
                <a:srgbClr val="080E14"/>
              </a:solidFill>
            </a:endParaRPr>
          </a:p>
          <a:p>
            <a:pPr lvl="1">
              <a:buFont typeface="Arial" panose="020B0604020202020204" pitchFamily="34" charset="0"/>
              <a:buChar char="•"/>
            </a:pPr>
            <a:r>
              <a:rPr lang="zh-CN" altLang="en-US" dirty="0">
                <a:solidFill>
                  <a:srgbClr val="080E14"/>
                </a:solidFill>
              </a:rPr>
              <a:t>通过交叉验证来调整</a:t>
            </a:r>
            <a:endParaRPr lang="en-US" altLang="zh-CN" b="0" i="0" dirty="0">
              <a:solidFill>
                <a:srgbClr val="080E14"/>
              </a:solidFill>
              <a:effectLst/>
            </a:endParaRPr>
          </a:p>
        </p:txBody>
      </p:sp>
      <p:sp>
        <p:nvSpPr>
          <p:cNvPr id="9" name="矩形 8">
            <a:extLst>
              <a:ext uri="{FF2B5EF4-FFF2-40B4-BE49-F238E27FC236}">
                <a16:creationId xmlns:a16="http://schemas.microsoft.com/office/drawing/2014/main" id="{76BD18C6-67F8-4A14-8449-C98D82EC6201}"/>
              </a:ext>
            </a:extLst>
          </p:cNvPr>
          <p:cNvSpPr/>
          <p:nvPr/>
        </p:nvSpPr>
        <p:spPr>
          <a:xfrm>
            <a:off x="975695" y="4745532"/>
            <a:ext cx="9959926" cy="923330"/>
          </a:xfrm>
          <a:prstGeom prst="rect">
            <a:avLst/>
          </a:prstGeom>
        </p:spPr>
        <p:txBody>
          <a:bodyPr wrap="square">
            <a:spAutoFit/>
          </a:bodyPr>
          <a:lstStyle/>
          <a:p>
            <a:r>
              <a:rPr lang="pt-BR" altLang="zh-CN" b="1" dirty="0">
                <a:solidFill>
                  <a:srgbClr val="333333"/>
                </a:solidFill>
              </a:rPr>
              <a:t>4. </a:t>
            </a:r>
            <a:r>
              <a:rPr lang="zh-CN" altLang="en-US" b="1" dirty="0">
                <a:solidFill>
                  <a:srgbClr val="333333"/>
                </a:solidFill>
              </a:rPr>
              <a:t>叶节点的最大数量</a:t>
            </a:r>
            <a:endParaRPr lang="en-US" altLang="zh-CN" b="1" dirty="0">
              <a:solidFill>
                <a:srgbClr val="333333"/>
              </a:solidFill>
            </a:endParaRPr>
          </a:p>
          <a:p>
            <a:pPr lvl="1">
              <a:buFont typeface="Arial" panose="020B0604020202020204" pitchFamily="34" charset="0"/>
              <a:buChar char="•"/>
            </a:pPr>
            <a:r>
              <a:rPr lang="zh-CN" altLang="en-US" dirty="0">
                <a:solidFill>
                  <a:srgbClr val="080E14"/>
                </a:solidFill>
              </a:rPr>
              <a:t>定义决策树叶节点的最大数量</a:t>
            </a:r>
            <a:r>
              <a:rPr lang="en-US" altLang="zh-CN" dirty="0">
                <a:solidFill>
                  <a:srgbClr val="080E14"/>
                </a:solidFill>
              </a:rPr>
              <a:t>.</a:t>
            </a:r>
          </a:p>
          <a:p>
            <a:pPr lvl="1">
              <a:buFont typeface="Arial" panose="020B0604020202020204" pitchFamily="34" charset="0"/>
              <a:buChar char="•"/>
            </a:pPr>
            <a:r>
              <a:rPr lang="zh-CN" altLang="en-US" dirty="0">
                <a:solidFill>
                  <a:srgbClr val="080E14"/>
                </a:solidFill>
              </a:rPr>
              <a:t>可代替树的最大深度</a:t>
            </a:r>
            <a:r>
              <a:rPr lang="en-US" altLang="zh-CN" dirty="0">
                <a:solidFill>
                  <a:srgbClr val="080E14"/>
                </a:solidFill>
              </a:rPr>
              <a:t>. </a:t>
            </a:r>
            <a:r>
              <a:rPr lang="zh-CN" altLang="en-US" dirty="0">
                <a:solidFill>
                  <a:srgbClr val="080E14"/>
                </a:solidFill>
              </a:rPr>
              <a:t>对于二元分类决策树</a:t>
            </a:r>
            <a:r>
              <a:rPr lang="en-US" altLang="zh-CN" dirty="0">
                <a:solidFill>
                  <a:srgbClr val="080E14"/>
                </a:solidFill>
              </a:rPr>
              <a:t>, </a:t>
            </a:r>
            <a:r>
              <a:rPr lang="zh-CN" altLang="en-US" dirty="0">
                <a:solidFill>
                  <a:srgbClr val="080E14"/>
                </a:solidFill>
              </a:rPr>
              <a:t>深度为</a:t>
            </a:r>
            <a:r>
              <a:rPr lang="en-US" altLang="zh-CN" dirty="0">
                <a:solidFill>
                  <a:srgbClr val="080E14"/>
                </a:solidFill>
              </a:rPr>
              <a:t>n</a:t>
            </a:r>
            <a:r>
              <a:rPr lang="zh-CN" altLang="en-US" dirty="0">
                <a:solidFill>
                  <a:srgbClr val="080E14"/>
                </a:solidFill>
              </a:rPr>
              <a:t>等价于最大</a:t>
            </a:r>
            <a:r>
              <a:rPr lang="en-US" altLang="zh-CN" dirty="0">
                <a:solidFill>
                  <a:srgbClr val="080E14"/>
                </a:solidFill>
              </a:rPr>
              <a:t>2^n</a:t>
            </a:r>
            <a:r>
              <a:rPr lang="zh-CN" altLang="en-US" dirty="0">
                <a:solidFill>
                  <a:srgbClr val="080E14"/>
                </a:solidFill>
              </a:rPr>
              <a:t>个叶节点</a:t>
            </a:r>
            <a:r>
              <a:rPr lang="en-US" altLang="zh-CN" dirty="0">
                <a:solidFill>
                  <a:srgbClr val="080E14"/>
                </a:solidFill>
              </a:rPr>
              <a:t>.</a:t>
            </a:r>
            <a:endParaRPr lang="en-US" altLang="zh-CN" b="0" i="0" dirty="0">
              <a:solidFill>
                <a:srgbClr val="080E14"/>
              </a:solidFill>
              <a:effectLst/>
            </a:endParaRPr>
          </a:p>
        </p:txBody>
      </p:sp>
    </p:spTree>
    <p:extLst>
      <p:ext uri="{BB962C8B-B14F-4D97-AF65-F5344CB8AC3E}">
        <p14:creationId xmlns:p14="http://schemas.microsoft.com/office/powerpoint/2010/main" val="2046505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限制树的大小</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86</a:t>
            </a:fld>
            <a:endParaRPr lang="en-US" dirty="0"/>
          </a:p>
        </p:txBody>
      </p:sp>
      <p:sp>
        <p:nvSpPr>
          <p:cNvPr id="7" name="矩形 6">
            <a:extLst>
              <a:ext uri="{FF2B5EF4-FFF2-40B4-BE49-F238E27FC236}">
                <a16:creationId xmlns:a16="http://schemas.microsoft.com/office/drawing/2014/main" id="{77D37BBA-E0FA-4A4A-B5F3-86B544BC6129}"/>
              </a:ext>
            </a:extLst>
          </p:cNvPr>
          <p:cNvSpPr/>
          <p:nvPr/>
        </p:nvSpPr>
        <p:spPr>
          <a:xfrm>
            <a:off x="975695" y="1318343"/>
            <a:ext cx="10459018" cy="1200329"/>
          </a:xfrm>
          <a:prstGeom prst="rect">
            <a:avLst/>
          </a:prstGeom>
        </p:spPr>
        <p:txBody>
          <a:bodyPr wrap="square">
            <a:spAutoFit/>
          </a:bodyPr>
          <a:lstStyle/>
          <a:p>
            <a:r>
              <a:rPr lang="pt-BR" altLang="zh-CN" b="1" dirty="0">
                <a:solidFill>
                  <a:srgbClr val="333333"/>
                </a:solidFill>
                <a:latin typeface="Raleway"/>
              </a:rPr>
              <a:t>5. </a:t>
            </a:r>
            <a:r>
              <a:rPr lang="zh-CN" altLang="en-US" b="1" dirty="0">
                <a:solidFill>
                  <a:srgbClr val="333333"/>
                </a:solidFill>
                <a:latin typeface="Raleway"/>
              </a:rPr>
              <a:t>分割时使用的最大特征数</a:t>
            </a:r>
            <a:endParaRPr lang="pt-BR" altLang="zh-CN" b="1" dirty="0">
              <a:solidFill>
                <a:srgbClr val="333333"/>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zh-CN" altLang="en-US" dirty="0">
                <a:solidFill>
                  <a:srgbClr val="080E14"/>
                </a:solidFill>
                <a:latin typeface="Times New Roman" panose="02020603050405020304" pitchFamily="18" charset="0"/>
                <a:cs typeface="Times New Roman" panose="02020603050405020304" pitchFamily="18" charset="0"/>
              </a:rPr>
              <a:t>随机选择用于计算的特征数</a:t>
            </a:r>
            <a:r>
              <a:rPr lang="en-US" altLang="zh-CN" dirty="0">
                <a:solidFill>
                  <a:srgbClr val="080E14"/>
                </a:solidFill>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r>
              <a:rPr lang="zh-CN" altLang="en-US" dirty="0">
                <a:solidFill>
                  <a:srgbClr val="080E14"/>
                </a:solidFill>
                <a:latin typeface="Times New Roman" panose="02020603050405020304" pitchFamily="18" charset="0"/>
                <a:cs typeface="Times New Roman" panose="02020603050405020304" pitchFamily="18" charset="0"/>
              </a:rPr>
              <a:t>根据经验法则，特征总数的平方根非常有效，可以使用特征总数的</a:t>
            </a:r>
            <a:r>
              <a:rPr lang="en-US" altLang="zh-CN" dirty="0">
                <a:solidFill>
                  <a:srgbClr val="080E14"/>
                </a:solidFill>
                <a:latin typeface="Times New Roman" panose="02020603050405020304" pitchFamily="18" charset="0"/>
                <a:cs typeface="Times New Roman" panose="02020603050405020304" pitchFamily="18" charset="0"/>
              </a:rPr>
              <a:t>30-40%.</a:t>
            </a:r>
          </a:p>
          <a:p>
            <a:pPr lvl="1">
              <a:buFont typeface="Arial" panose="020B0604020202020204" pitchFamily="34" charset="0"/>
              <a:buChar char="•"/>
            </a:pPr>
            <a:r>
              <a:rPr lang="zh-CN" altLang="en-US" dirty="0">
                <a:solidFill>
                  <a:srgbClr val="080E14"/>
                </a:solidFill>
                <a:latin typeface="Times New Roman" panose="02020603050405020304" pitchFamily="18" charset="0"/>
                <a:cs typeface="Times New Roman" panose="02020603050405020304" pitchFamily="18" charset="0"/>
              </a:rPr>
              <a:t>过高的值会导致过拟合，但对于不同问题有着不同的情况</a:t>
            </a:r>
            <a:endParaRPr lang="en-US" altLang="zh-CN" b="0" i="0" dirty="0">
              <a:solidFill>
                <a:srgbClr val="080E14"/>
              </a:solidFill>
              <a:effectLst/>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95CF8F01-D369-4960-B308-42D184E53609}"/>
              </a:ext>
            </a:extLst>
          </p:cNvPr>
          <p:cNvPicPr>
            <a:picLocks noChangeAspect="1"/>
          </p:cNvPicPr>
          <p:nvPr/>
        </p:nvPicPr>
        <p:blipFill>
          <a:blip r:embed="rId2"/>
          <a:stretch>
            <a:fillRect/>
          </a:stretch>
        </p:blipFill>
        <p:spPr>
          <a:xfrm>
            <a:off x="3878665" y="3268203"/>
            <a:ext cx="3622691" cy="2874342"/>
          </a:xfrm>
          <a:prstGeom prst="rect">
            <a:avLst/>
          </a:prstGeom>
        </p:spPr>
      </p:pic>
      <p:sp>
        <p:nvSpPr>
          <p:cNvPr id="9" name="文本框 8">
            <a:extLst>
              <a:ext uri="{FF2B5EF4-FFF2-40B4-BE49-F238E27FC236}">
                <a16:creationId xmlns:a16="http://schemas.microsoft.com/office/drawing/2014/main" id="{712E7842-9753-4E27-8CC5-92644C71F4F4}"/>
              </a:ext>
            </a:extLst>
          </p:cNvPr>
          <p:cNvSpPr txBox="1"/>
          <p:nvPr/>
        </p:nvSpPr>
        <p:spPr>
          <a:xfrm>
            <a:off x="3381271" y="3275111"/>
            <a:ext cx="994788" cy="307777"/>
          </a:xfrm>
          <a:prstGeom prst="rect">
            <a:avLst/>
          </a:prstGeom>
          <a:noFill/>
        </p:spPr>
        <p:txBody>
          <a:bodyPr wrap="square" rtlCol="0">
            <a:spAutoFit/>
          </a:bodyPr>
          <a:lstStyle/>
          <a:p>
            <a:r>
              <a:rPr lang="en-US" altLang="zh-CN" sz="1400" b="1" dirty="0"/>
              <a:t>Accuracy </a:t>
            </a:r>
            <a:endParaRPr lang="zh-CN" altLang="en-US" sz="1400" b="1" dirty="0"/>
          </a:p>
        </p:txBody>
      </p:sp>
      <p:sp>
        <p:nvSpPr>
          <p:cNvPr id="10" name="文本框 9">
            <a:extLst>
              <a:ext uri="{FF2B5EF4-FFF2-40B4-BE49-F238E27FC236}">
                <a16:creationId xmlns:a16="http://schemas.microsoft.com/office/drawing/2014/main" id="{DFE85D03-B948-4F26-A4C0-B8ACF318D334}"/>
              </a:ext>
            </a:extLst>
          </p:cNvPr>
          <p:cNvSpPr txBox="1"/>
          <p:nvPr/>
        </p:nvSpPr>
        <p:spPr>
          <a:xfrm>
            <a:off x="7380514" y="5834768"/>
            <a:ext cx="1763485" cy="307777"/>
          </a:xfrm>
          <a:prstGeom prst="rect">
            <a:avLst/>
          </a:prstGeom>
          <a:noFill/>
        </p:spPr>
        <p:txBody>
          <a:bodyPr wrap="square" rtlCol="0">
            <a:spAutoFit/>
          </a:bodyPr>
          <a:lstStyle/>
          <a:p>
            <a:r>
              <a:rPr lang="en-US" altLang="zh-CN" sz="1400" b="1" dirty="0"/>
              <a:t>Number of Nodes </a:t>
            </a:r>
            <a:endParaRPr lang="zh-CN" altLang="en-US" sz="1400" b="1" dirty="0"/>
          </a:p>
        </p:txBody>
      </p:sp>
      <p:sp>
        <p:nvSpPr>
          <p:cNvPr id="11" name="文本框 10">
            <a:extLst>
              <a:ext uri="{FF2B5EF4-FFF2-40B4-BE49-F238E27FC236}">
                <a16:creationId xmlns:a16="http://schemas.microsoft.com/office/drawing/2014/main" id="{7BD83F1E-C6F8-4202-BE92-559C1BFD9A9B}"/>
              </a:ext>
            </a:extLst>
          </p:cNvPr>
          <p:cNvSpPr txBox="1"/>
          <p:nvPr/>
        </p:nvSpPr>
        <p:spPr>
          <a:xfrm>
            <a:off x="7209692" y="3577131"/>
            <a:ext cx="1763485" cy="307777"/>
          </a:xfrm>
          <a:prstGeom prst="rect">
            <a:avLst/>
          </a:prstGeom>
          <a:noFill/>
        </p:spPr>
        <p:txBody>
          <a:bodyPr wrap="square" rtlCol="0">
            <a:spAutoFit/>
          </a:bodyPr>
          <a:lstStyle/>
          <a:p>
            <a:r>
              <a:rPr lang="en-US" altLang="zh-CN" sz="1400" b="1" dirty="0"/>
              <a:t>Training set</a:t>
            </a:r>
            <a:endParaRPr lang="zh-CN" altLang="en-US" sz="1400" b="1" dirty="0"/>
          </a:p>
        </p:txBody>
      </p:sp>
      <p:sp>
        <p:nvSpPr>
          <p:cNvPr id="12" name="文本框 11">
            <a:extLst>
              <a:ext uri="{FF2B5EF4-FFF2-40B4-BE49-F238E27FC236}">
                <a16:creationId xmlns:a16="http://schemas.microsoft.com/office/drawing/2014/main" id="{C18FD207-A3E3-4626-A7D6-396B7644C23D}"/>
              </a:ext>
            </a:extLst>
          </p:cNvPr>
          <p:cNvSpPr txBox="1"/>
          <p:nvPr/>
        </p:nvSpPr>
        <p:spPr>
          <a:xfrm>
            <a:off x="7209692" y="4552061"/>
            <a:ext cx="1763485" cy="307777"/>
          </a:xfrm>
          <a:prstGeom prst="rect">
            <a:avLst/>
          </a:prstGeom>
          <a:noFill/>
        </p:spPr>
        <p:txBody>
          <a:bodyPr wrap="square" rtlCol="0">
            <a:spAutoFit/>
          </a:bodyPr>
          <a:lstStyle/>
          <a:p>
            <a:r>
              <a:rPr lang="en-US" altLang="zh-CN" sz="1400" b="1" dirty="0"/>
              <a:t>Testing set</a:t>
            </a:r>
            <a:endParaRPr lang="zh-CN" altLang="en-US" sz="1400" b="1" dirty="0"/>
          </a:p>
        </p:txBody>
      </p:sp>
    </p:spTree>
    <p:extLst>
      <p:ext uri="{BB962C8B-B14F-4D97-AF65-F5344CB8AC3E}">
        <p14:creationId xmlns:p14="http://schemas.microsoft.com/office/powerpoint/2010/main" val="1041074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lt"/>
              </a:rPr>
              <a:t>剪枝</a:t>
            </a:r>
          </a:p>
        </p:txBody>
      </p:sp>
      <p:sp>
        <p:nvSpPr>
          <p:cNvPr id="3" name="内容占位符 2"/>
          <p:cNvSpPr>
            <a:spLocks noGrp="1"/>
          </p:cNvSpPr>
          <p:nvPr>
            <p:ph idx="1"/>
          </p:nvPr>
        </p:nvSpPr>
        <p:spPr/>
        <p:txBody>
          <a:bodyPr/>
          <a:lstStyle/>
          <a:p>
            <a:r>
              <a:rPr lang="zh-CN" altLang="en-US" sz="2400" dirty="0"/>
              <a:t>如前所述，设置约束的技术是一种贪婪的方法。它将立即检查最佳分割并向前移动，直到达到指定的停止条件之一。当你开车时，让我们考虑以下情况：</a:t>
            </a: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87</a:t>
            </a:fld>
            <a:endParaRPr lang="en-US" dirty="0"/>
          </a:p>
        </p:txBody>
      </p:sp>
      <p:pic>
        <p:nvPicPr>
          <p:cNvPr id="32770" name="Picture 2" descr="https://www.analyticsvidhya.com/wp-content/uploads/2016/04/graphic.png">
            <a:extLst>
              <a:ext uri="{FF2B5EF4-FFF2-40B4-BE49-F238E27FC236}">
                <a16:creationId xmlns:a16="http://schemas.microsoft.com/office/drawing/2014/main" id="{F20B708E-2BD5-4C22-A13B-8B5F0A08D2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161" y="2702070"/>
            <a:ext cx="5677319" cy="175642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DB91F5C5-AD06-46B2-8685-8662C741A009}"/>
              </a:ext>
            </a:extLst>
          </p:cNvPr>
          <p:cNvSpPr/>
          <p:nvPr/>
        </p:nvSpPr>
        <p:spPr>
          <a:xfrm>
            <a:off x="6524730" y="2867967"/>
            <a:ext cx="6096000" cy="923330"/>
          </a:xfrm>
          <a:prstGeom prst="rect">
            <a:avLst/>
          </a:prstGeom>
        </p:spPr>
        <p:txBody>
          <a:bodyPr>
            <a:spAutoFit/>
          </a:bodyPr>
          <a:lstStyle/>
          <a:p>
            <a:r>
              <a:rPr lang="zh-CN" altLang="en-US" dirty="0">
                <a:solidFill>
                  <a:srgbClr val="080E14"/>
                </a:solidFill>
              </a:rPr>
              <a:t>对于两个车道</a:t>
            </a:r>
            <a:r>
              <a:rPr lang="en-US" altLang="zh-CN" dirty="0">
                <a:solidFill>
                  <a:srgbClr val="080E14"/>
                </a:solidFill>
              </a:rPr>
              <a:t>:</a:t>
            </a:r>
          </a:p>
          <a:p>
            <a:pPr>
              <a:buFont typeface="+mj-lt"/>
              <a:buAutoNum type="arabicPeriod"/>
            </a:pPr>
            <a:r>
              <a:rPr lang="zh-CN" altLang="en-US" dirty="0">
                <a:solidFill>
                  <a:srgbClr val="080E14"/>
                </a:solidFill>
              </a:rPr>
              <a:t>车道上全是轿车，速度为</a:t>
            </a:r>
            <a:r>
              <a:rPr lang="en-US" altLang="zh-CN" dirty="0">
                <a:solidFill>
                  <a:srgbClr val="080E14"/>
                </a:solidFill>
              </a:rPr>
              <a:t>80km/h</a:t>
            </a:r>
          </a:p>
          <a:p>
            <a:pPr>
              <a:buFont typeface="+mj-lt"/>
              <a:buAutoNum type="arabicPeriod"/>
            </a:pPr>
            <a:r>
              <a:rPr lang="zh-CN" altLang="en-US" dirty="0">
                <a:solidFill>
                  <a:srgbClr val="080E14"/>
                </a:solidFill>
              </a:rPr>
              <a:t>车道上全是货车，速度为</a:t>
            </a:r>
            <a:r>
              <a:rPr lang="en-US" altLang="zh-CN" dirty="0">
                <a:solidFill>
                  <a:srgbClr val="080E14"/>
                </a:solidFill>
              </a:rPr>
              <a:t>30km/h</a:t>
            </a:r>
            <a:endParaRPr lang="en-US" altLang="zh-CN" b="0" i="0" dirty="0">
              <a:solidFill>
                <a:srgbClr val="080E14"/>
              </a:solidFill>
              <a:effectLst/>
            </a:endParaRPr>
          </a:p>
        </p:txBody>
      </p:sp>
      <p:sp>
        <p:nvSpPr>
          <p:cNvPr id="8" name="矩形 7">
            <a:extLst>
              <a:ext uri="{FF2B5EF4-FFF2-40B4-BE49-F238E27FC236}">
                <a16:creationId xmlns:a16="http://schemas.microsoft.com/office/drawing/2014/main" id="{1858C6C0-BA0B-4BE3-9694-B2F2D60446EC}"/>
              </a:ext>
            </a:extLst>
          </p:cNvPr>
          <p:cNvSpPr/>
          <p:nvPr/>
        </p:nvSpPr>
        <p:spPr>
          <a:xfrm>
            <a:off x="6524730" y="4218157"/>
            <a:ext cx="5490286" cy="923330"/>
          </a:xfrm>
          <a:prstGeom prst="rect">
            <a:avLst/>
          </a:prstGeom>
        </p:spPr>
        <p:txBody>
          <a:bodyPr wrap="square">
            <a:spAutoFit/>
          </a:bodyPr>
          <a:lstStyle/>
          <a:p>
            <a:r>
              <a:rPr lang="zh-CN" altLang="en-US" dirty="0">
                <a:solidFill>
                  <a:srgbClr val="080E14"/>
                </a:solidFill>
              </a:rPr>
              <a:t>在这个例子中，你是黄色的轿车，你有两种选择：</a:t>
            </a:r>
            <a:endParaRPr lang="en-US" altLang="zh-CN" dirty="0">
              <a:solidFill>
                <a:srgbClr val="080E14"/>
              </a:solidFill>
            </a:endParaRPr>
          </a:p>
          <a:p>
            <a:pPr marL="342900" indent="-342900">
              <a:buFont typeface="+mj-lt"/>
              <a:buAutoNum type="arabicPeriod"/>
            </a:pPr>
            <a:r>
              <a:rPr lang="zh-CN" altLang="en-US" dirty="0">
                <a:solidFill>
                  <a:srgbClr val="080E14"/>
                </a:solidFill>
              </a:rPr>
              <a:t>向左侧变道，可以立刻超越前面两辆车</a:t>
            </a:r>
            <a:endParaRPr lang="en-US" altLang="zh-CN" dirty="0">
              <a:solidFill>
                <a:srgbClr val="080E14"/>
              </a:solidFill>
            </a:endParaRPr>
          </a:p>
          <a:p>
            <a:pPr marL="342900" indent="-342900">
              <a:buFont typeface="+mj-lt"/>
              <a:buAutoNum type="arabicPeriod"/>
            </a:pPr>
            <a:r>
              <a:rPr lang="zh-CN" altLang="en-US" dirty="0">
                <a:solidFill>
                  <a:srgbClr val="080E14"/>
                </a:solidFill>
              </a:rPr>
              <a:t>继续在当前道上行驶</a:t>
            </a:r>
            <a:endParaRPr lang="en-US" altLang="zh-CN" b="0" i="0" dirty="0">
              <a:solidFill>
                <a:srgbClr val="080E14"/>
              </a:solidFill>
              <a:effectLst/>
            </a:endParaRPr>
          </a:p>
        </p:txBody>
      </p:sp>
      <p:pic>
        <p:nvPicPr>
          <p:cNvPr id="9" name="图片 8">
            <a:extLst>
              <a:ext uri="{FF2B5EF4-FFF2-40B4-BE49-F238E27FC236}">
                <a16:creationId xmlns:a16="http://schemas.microsoft.com/office/drawing/2014/main" id="{24550B82-E87A-4D05-9762-8A0E76538D23}"/>
              </a:ext>
            </a:extLst>
          </p:cNvPr>
          <p:cNvPicPr>
            <a:picLocks noChangeAspect="1"/>
          </p:cNvPicPr>
          <p:nvPr/>
        </p:nvPicPr>
        <p:blipFill>
          <a:blip r:embed="rId4"/>
          <a:stretch>
            <a:fillRect/>
          </a:stretch>
        </p:blipFill>
        <p:spPr>
          <a:xfrm>
            <a:off x="2287208" y="4576460"/>
            <a:ext cx="1121863" cy="1699391"/>
          </a:xfrm>
          <a:prstGeom prst="rect">
            <a:avLst/>
          </a:prstGeom>
        </p:spPr>
      </p:pic>
    </p:spTree>
    <p:extLst>
      <p:ext uri="{BB962C8B-B14F-4D97-AF65-F5344CB8AC3E}">
        <p14:creationId xmlns:p14="http://schemas.microsoft.com/office/powerpoint/2010/main" val="976235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a:t>
            </a:r>
          </a:p>
        </p:txBody>
      </p:sp>
      <p:sp>
        <p:nvSpPr>
          <p:cNvPr id="3" name="内容占位符 2"/>
          <p:cNvSpPr>
            <a:spLocks noGrp="1"/>
          </p:cNvSpPr>
          <p:nvPr>
            <p:ph idx="1"/>
          </p:nvPr>
        </p:nvSpPr>
        <p:spPr>
          <a:xfrm>
            <a:off x="1097280" y="1240778"/>
            <a:ext cx="10789920" cy="5060447"/>
          </a:xfrm>
        </p:spPr>
        <p:txBody>
          <a:bodyPr>
            <a:normAutofit/>
          </a:bodyPr>
          <a:lstStyle/>
          <a:p>
            <a:r>
              <a:rPr lang="zh-CN" altLang="en-US" sz="2400" dirty="0"/>
              <a:t>首先我们让决策树足够深</a:t>
            </a:r>
            <a:r>
              <a:rPr lang="en-US" altLang="zh-CN" sz="2400" dirty="0"/>
              <a:t>.</a:t>
            </a:r>
          </a:p>
          <a:p>
            <a:r>
              <a:rPr lang="zh-CN" altLang="en-US" sz="2400" dirty="0"/>
              <a:t>然后我们从最底部开始，去掉叶节点，进行剪枝，这会使得决策树整体效果越来越差</a:t>
            </a:r>
            <a:r>
              <a:rPr lang="en-US" altLang="zh-CN" sz="2400" dirty="0"/>
              <a:t>.</a:t>
            </a:r>
          </a:p>
          <a:p>
            <a:endParaRPr lang="en-US" altLang="zh-CN" sz="2400" dirty="0"/>
          </a:p>
          <a:p>
            <a:r>
              <a:rPr lang="zh-CN" altLang="en-US" sz="2400" dirty="0"/>
              <a:t>假设以此分割的受益是</a:t>
            </a:r>
            <a:r>
              <a:rPr lang="en-US" altLang="zh-CN" sz="2400" dirty="0"/>
              <a:t>-10 (</a:t>
            </a:r>
            <a:r>
              <a:rPr lang="zh-CN" altLang="en-US" sz="2400" dirty="0"/>
              <a:t>损失</a:t>
            </a:r>
            <a:r>
              <a:rPr lang="en-US" altLang="zh-CN" sz="2400" dirty="0"/>
              <a:t>10) </a:t>
            </a:r>
            <a:r>
              <a:rPr lang="zh-CN" altLang="en-US" sz="2400" dirty="0"/>
              <a:t>然后下一次分割的收益是</a:t>
            </a:r>
            <a:r>
              <a:rPr lang="en-US" altLang="zh-CN" sz="2400" dirty="0"/>
              <a:t>20. </a:t>
            </a:r>
            <a:r>
              <a:rPr lang="zh-CN" altLang="en-US" sz="2400" dirty="0"/>
              <a:t>简单的决策树会在第一步就停止</a:t>
            </a:r>
            <a:r>
              <a:rPr lang="en-US" altLang="zh-CN" sz="2400" dirty="0"/>
              <a:t>, </a:t>
            </a:r>
            <a:r>
              <a:rPr lang="zh-CN" altLang="en-US" sz="2400" dirty="0"/>
              <a:t>但在剪枝策略的决策树中，两个步骤都会保留，最终收益为</a:t>
            </a:r>
            <a:r>
              <a:rPr lang="en-US" altLang="zh-CN" sz="2400" dirty="0"/>
              <a:t>+10</a:t>
            </a:r>
          </a:p>
          <a:p>
            <a:endParaRPr lang="en-US" altLang="zh-CN" sz="2400" dirty="0"/>
          </a:p>
          <a:p>
            <a:r>
              <a:rPr lang="zh-CN" altLang="en-US" sz="2400" dirty="0"/>
              <a:t>注意</a:t>
            </a:r>
            <a:r>
              <a:rPr lang="en-US" altLang="zh-CN" sz="2400" dirty="0" err="1"/>
              <a:t>sklearn</a:t>
            </a:r>
            <a:r>
              <a:rPr lang="zh-CN" altLang="en-US" sz="2400" dirty="0"/>
              <a:t>决策树不支持剪枝。</a:t>
            </a:r>
            <a:endParaRPr lang="en-US" altLang="zh-CN" sz="2400" dirty="0"/>
          </a:p>
          <a:p>
            <a:r>
              <a:rPr lang="zh-CN" altLang="en-US" sz="2400" dirty="0"/>
              <a:t>像</a:t>
            </a:r>
            <a:r>
              <a:rPr lang="en-US" altLang="zh-CN" sz="2400" dirty="0" err="1"/>
              <a:t>xgboost</a:t>
            </a:r>
            <a:r>
              <a:rPr lang="zh-CN" altLang="en-US" sz="2400" dirty="0"/>
              <a:t>这样的高级包在实现中采用了树修剪。</a:t>
            </a:r>
            <a:r>
              <a:rPr lang="en-US" altLang="zh-CN" sz="2400" dirty="0"/>
              <a:t>R</a:t>
            </a:r>
            <a:r>
              <a:rPr lang="zh-CN" altLang="en-US" sz="2400" dirty="0"/>
              <a:t>中的库</a:t>
            </a:r>
            <a:r>
              <a:rPr lang="en-US" altLang="zh-CN" sz="2400" dirty="0" err="1"/>
              <a:t>rpart</a:t>
            </a:r>
            <a:r>
              <a:rPr lang="zh-CN" altLang="en-US" sz="2400" dirty="0"/>
              <a:t>提供了一个修剪函数。</a:t>
            </a: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88</a:t>
            </a:fld>
            <a:endParaRPr lang="en-US" dirty="0"/>
          </a:p>
        </p:txBody>
      </p:sp>
    </p:spTree>
    <p:extLst>
      <p:ext uri="{BB962C8B-B14F-4D97-AF65-F5344CB8AC3E}">
        <p14:creationId xmlns:p14="http://schemas.microsoft.com/office/powerpoint/2010/main" val="25675275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4000" dirty="0"/>
              <a:t>基于树的模型比线性模型好吗？</a:t>
            </a:r>
          </a:p>
        </p:txBody>
      </p:sp>
      <p:sp>
        <p:nvSpPr>
          <p:cNvPr id="3" name="内容占位符 2"/>
          <p:cNvSpPr>
            <a:spLocks noGrp="1"/>
          </p:cNvSpPr>
          <p:nvPr>
            <p:ph idx="1"/>
          </p:nvPr>
        </p:nvSpPr>
        <p:spPr/>
        <p:txBody>
          <a:bodyPr>
            <a:normAutofit/>
          </a:bodyPr>
          <a:lstStyle/>
          <a:p>
            <a:pPr marL="514350" indent="-514350">
              <a:buFont typeface="+mj-lt"/>
              <a:buAutoNum type="arabicPeriod"/>
            </a:pPr>
            <a:r>
              <a:rPr lang="zh-CN" altLang="en-US" sz="2400" dirty="0"/>
              <a:t>如果用线性模型很好地逼近因变量和自变量之间的关系，线性回归将优于基于树的模型。</a:t>
            </a:r>
          </a:p>
          <a:p>
            <a:pPr marL="514350" indent="-514350">
              <a:buFont typeface="+mj-lt"/>
              <a:buAutoNum type="arabicPeriod"/>
            </a:pPr>
            <a:r>
              <a:rPr lang="zh-CN" altLang="en-US" sz="2400" dirty="0"/>
              <a:t>如果因变量和自变量之间存在高度非线性和复杂的关系，树模型将优于经典的回归方法。</a:t>
            </a:r>
          </a:p>
          <a:p>
            <a:pPr marL="514350" indent="-514350">
              <a:buFont typeface="+mj-lt"/>
              <a:buAutoNum type="arabicPeriod"/>
            </a:pPr>
            <a:r>
              <a:rPr lang="zh-CN" altLang="en-US" sz="2400" dirty="0"/>
              <a:t>如果你需要建立一个易于向人们解释的模型，决策树模型总是比线性模型做得更好。决策树模型比线性回归更容易解释！</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89</a:t>
            </a:fld>
            <a:endParaRPr lang="en-US" dirty="0"/>
          </a:p>
        </p:txBody>
      </p:sp>
    </p:spTree>
    <p:extLst>
      <p:ext uri="{BB962C8B-B14F-4D97-AF65-F5344CB8AC3E}">
        <p14:creationId xmlns:p14="http://schemas.microsoft.com/office/powerpoint/2010/main" val="1864382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人工神经网络的类别</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dirty="0"/>
              <a:t>Transportation Big Data Analytics </a:t>
            </a:r>
          </a:p>
        </p:txBody>
      </p:sp>
      <p:sp>
        <p:nvSpPr>
          <p:cNvPr id="6" name="灯片编号占位符 5"/>
          <p:cNvSpPr>
            <a:spLocks noGrp="1"/>
          </p:cNvSpPr>
          <p:nvPr>
            <p:ph type="sldNum" sz="quarter" idx="12"/>
          </p:nvPr>
        </p:nvSpPr>
        <p:spPr/>
        <p:txBody>
          <a:bodyPr/>
          <a:lstStyle/>
          <a:p>
            <a:fld id="{D57F1E4F-1CFF-5643-939E-217C01CDF565}" type="slidenum">
              <a:rPr lang="en-US" smtClean="0"/>
              <a:pPr/>
              <a:t>9</a:t>
            </a:fld>
            <a:endParaRPr lang="en-US" dirty="0"/>
          </a:p>
        </p:txBody>
      </p:sp>
      <p:sp>
        <p:nvSpPr>
          <p:cNvPr id="7" name="Rectangle 3"/>
          <p:cNvSpPr txBox="1">
            <a:spLocks noChangeArrowheads="1"/>
          </p:cNvSpPr>
          <p:nvPr/>
        </p:nvSpPr>
        <p:spPr bwMode="auto">
          <a:xfrm>
            <a:off x="1122363" y="1295400"/>
            <a:ext cx="8013700" cy="5891213"/>
          </a:xfrm>
          <a:prstGeom prst="rect">
            <a:avLst/>
          </a:prstGeom>
          <a:noFill/>
          <a:ln w="9525">
            <a:noFill/>
            <a:miter lim="800000"/>
            <a:headEnd/>
            <a:tailEnd/>
          </a:ln>
        </p:spPr>
        <p:txBody>
          <a:bodyPr/>
          <a:lstStyle/>
          <a:p>
            <a:pPr marL="342900" indent="-342900" eaLnBrk="1" hangingPunct="1">
              <a:lnSpc>
                <a:spcPct val="160000"/>
              </a:lnSpc>
              <a:spcBef>
                <a:spcPct val="20000"/>
              </a:spcBef>
              <a:buClr>
                <a:schemeClr val="accent1"/>
              </a:buClr>
              <a:buSzPct val="65000"/>
              <a:buFont typeface="Wingdings" pitchFamily="2" charset="2"/>
              <a:buChar char="n"/>
            </a:pPr>
            <a:r>
              <a:rPr lang="zh-CN" altLang="en-US" sz="2400" dirty="0"/>
              <a:t>单层感知机</a:t>
            </a:r>
            <a:endParaRPr lang="en-US" altLang="zh-CN" sz="2400" dirty="0"/>
          </a:p>
          <a:p>
            <a:pPr marL="342900" indent="-342900" eaLnBrk="1" hangingPunct="1">
              <a:lnSpc>
                <a:spcPct val="160000"/>
              </a:lnSpc>
              <a:spcBef>
                <a:spcPct val="20000"/>
              </a:spcBef>
              <a:buClr>
                <a:schemeClr val="accent1"/>
              </a:buClr>
              <a:buSzPct val="65000"/>
              <a:buFont typeface="Wingdings" pitchFamily="2" charset="2"/>
              <a:buChar char="n"/>
            </a:pPr>
            <a:r>
              <a:rPr lang="zh-CN" altLang="en-US" sz="2400" dirty="0"/>
              <a:t>多层感知机（</a:t>
            </a:r>
            <a:r>
              <a:rPr lang="en-US" altLang="zh-CN" sz="2400" dirty="0"/>
              <a:t>MLPs</a:t>
            </a:r>
            <a:r>
              <a:rPr lang="zh-CN" altLang="en-US" sz="2400" dirty="0"/>
              <a:t>）</a:t>
            </a:r>
            <a:endParaRPr lang="en-US" altLang="zh-CN" sz="2400" dirty="0"/>
          </a:p>
          <a:p>
            <a:pPr marL="342900" indent="-342900" eaLnBrk="1" hangingPunct="1">
              <a:lnSpc>
                <a:spcPct val="160000"/>
              </a:lnSpc>
              <a:spcBef>
                <a:spcPct val="20000"/>
              </a:spcBef>
              <a:buClr>
                <a:schemeClr val="accent1"/>
              </a:buClr>
              <a:buSzPct val="65000"/>
              <a:buFont typeface="Wingdings" pitchFamily="2" charset="2"/>
              <a:buChar char="n"/>
            </a:pPr>
            <a:r>
              <a:rPr lang="zh-CN" altLang="en-US" sz="2400" dirty="0"/>
              <a:t>径向基函数神经网络</a:t>
            </a:r>
            <a:r>
              <a:rPr lang="en-US" altLang="ko-KR" sz="2400" dirty="0"/>
              <a:t>(RBFs)</a:t>
            </a:r>
          </a:p>
          <a:p>
            <a:pPr marL="342900" indent="-342900" eaLnBrk="1" hangingPunct="1">
              <a:lnSpc>
                <a:spcPct val="160000"/>
              </a:lnSpc>
              <a:spcBef>
                <a:spcPct val="20000"/>
              </a:spcBef>
              <a:buClr>
                <a:schemeClr val="accent1"/>
              </a:buClr>
              <a:buSzPct val="65000"/>
              <a:buFont typeface="Wingdings" pitchFamily="2" charset="2"/>
              <a:buChar char="n"/>
            </a:pPr>
            <a:r>
              <a:rPr lang="en-US" altLang="ko-KR" sz="2400" dirty="0"/>
              <a:t>Hopfield</a:t>
            </a:r>
            <a:r>
              <a:rPr lang="zh-CN" altLang="en-US" sz="2400" dirty="0"/>
              <a:t>网络</a:t>
            </a:r>
            <a:endParaRPr lang="en-US" altLang="ko-KR" sz="2400" dirty="0"/>
          </a:p>
          <a:p>
            <a:pPr marL="342900" indent="-342900" eaLnBrk="1" hangingPunct="1">
              <a:lnSpc>
                <a:spcPct val="160000"/>
              </a:lnSpc>
              <a:spcBef>
                <a:spcPct val="20000"/>
              </a:spcBef>
              <a:buClr>
                <a:schemeClr val="accent1"/>
              </a:buClr>
              <a:buSzPct val="65000"/>
              <a:buFont typeface="Wingdings" pitchFamily="2" charset="2"/>
              <a:buChar char="n"/>
            </a:pPr>
            <a:r>
              <a:rPr lang="en-US" altLang="ko-KR" sz="2400" dirty="0"/>
              <a:t>Boltzmann</a:t>
            </a:r>
            <a:r>
              <a:rPr lang="zh-CN" altLang="en-US" sz="2400" dirty="0"/>
              <a:t>机</a:t>
            </a:r>
            <a:endParaRPr lang="en-US" altLang="ko-KR" sz="2400" dirty="0"/>
          </a:p>
          <a:p>
            <a:pPr marL="342900" indent="-342900" eaLnBrk="1" hangingPunct="1">
              <a:lnSpc>
                <a:spcPct val="160000"/>
              </a:lnSpc>
              <a:spcBef>
                <a:spcPct val="20000"/>
              </a:spcBef>
              <a:buClr>
                <a:schemeClr val="accent1"/>
              </a:buClr>
              <a:buSzPct val="65000"/>
              <a:buFont typeface="Wingdings" pitchFamily="2" charset="2"/>
              <a:buChar char="n"/>
            </a:pPr>
            <a:r>
              <a:rPr lang="zh-CN" altLang="en-US" sz="2400" dirty="0"/>
              <a:t>自组织映射</a:t>
            </a:r>
            <a:r>
              <a:rPr lang="en-US" altLang="ko-KR" sz="2400" dirty="0"/>
              <a:t>(SOM)</a:t>
            </a:r>
          </a:p>
          <a:p>
            <a:pPr marL="342900" indent="-342900" eaLnBrk="1" hangingPunct="1">
              <a:lnSpc>
                <a:spcPct val="160000"/>
              </a:lnSpc>
              <a:spcBef>
                <a:spcPct val="20000"/>
              </a:spcBef>
              <a:buClr>
                <a:schemeClr val="accent1"/>
              </a:buClr>
              <a:buSzPct val="65000"/>
              <a:buFont typeface="Wingdings" pitchFamily="2" charset="2"/>
              <a:buChar char="n"/>
            </a:pPr>
            <a:r>
              <a:rPr lang="zh-CN" altLang="en-US" sz="2400" dirty="0"/>
              <a:t>模块化网络</a:t>
            </a:r>
            <a:endParaRPr lang="en-US" altLang="ko-KR" sz="24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t>基于树模型的集成方法</a:t>
            </a:r>
          </a:p>
        </p:txBody>
      </p:sp>
      <p:sp>
        <p:nvSpPr>
          <p:cNvPr id="3" name="内容占位符 2"/>
          <p:cNvSpPr>
            <a:spLocks noGrp="1"/>
          </p:cNvSpPr>
          <p:nvPr>
            <p:ph idx="1"/>
          </p:nvPr>
        </p:nvSpPr>
        <p:spPr>
          <a:xfrm>
            <a:off x="1097280" y="1240778"/>
            <a:ext cx="10337744" cy="5060447"/>
          </a:xfrm>
        </p:spPr>
        <p:txBody>
          <a:bodyPr/>
          <a:lstStyle/>
          <a:p>
            <a:pPr>
              <a:buFont typeface="Wingdings" panose="05000000000000000000" pitchFamily="2" charset="2"/>
              <a:buChar char="Ø"/>
            </a:pPr>
            <a:r>
              <a:rPr lang="zh-CN" altLang="en-US" sz="2400" dirty="0"/>
              <a:t>集成方法涉及一组预测模型，以获得更好的精度和模型稳定性。</a:t>
            </a:r>
            <a:endParaRPr lang="en-US" altLang="zh-CN" sz="2400" dirty="0"/>
          </a:p>
          <a:p>
            <a:pPr>
              <a:buFont typeface="Wingdings" panose="05000000000000000000" pitchFamily="2" charset="2"/>
              <a:buChar char="Ø"/>
            </a:pPr>
            <a:r>
              <a:rPr lang="zh-CN" altLang="en-US" sz="2400" dirty="0"/>
              <a:t>集成方法可以极大地增强基于树的模型。</a:t>
            </a:r>
          </a:p>
          <a:p>
            <a:pPr>
              <a:buFont typeface="Wingdings" panose="05000000000000000000" pitchFamily="2" charset="2"/>
              <a:buChar char="Ø"/>
            </a:pPr>
            <a:r>
              <a:rPr lang="zh-CN" altLang="en-US" sz="2400" dirty="0"/>
              <a:t>一些常用的集成方法包括：</a:t>
            </a:r>
            <a:r>
              <a:rPr lang="en-US" altLang="zh-CN" sz="2400" dirty="0"/>
              <a:t>Bagging, Boosting, Stacking</a:t>
            </a:r>
            <a:r>
              <a:rPr lang="zh-CN" altLang="en-US" sz="2400" dirty="0"/>
              <a:t>。我们将主要介绍</a:t>
            </a:r>
            <a:r>
              <a:rPr lang="en-US" altLang="zh-CN" sz="2400" dirty="0"/>
              <a:t>Bagging</a:t>
            </a:r>
            <a:r>
              <a:rPr lang="zh-CN" altLang="en-US" sz="2400" dirty="0"/>
              <a:t>和</a:t>
            </a:r>
            <a:r>
              <a:rPr lang="en-US" altLang="zh-CN" sz="2400" dirty="0"/>
              <a:t>Boosting</a:t>
            </a: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90</a:t>
            </a:fld>
            <a:endParaRPr lang="en-US" dirty="0"/>
          </a:p>
        </p:txBody>
      </p:sp>
    </p:spTree>
    <p:extLst>
      <p:ext uri="{BB962C8B-B14F-4D97-AF65-F5344CB8AC3E}">
        <p14:creationId xmlns:p14="http://schemas.microsoft.com/office/powerpoint/2010/main" val="8824033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t>基于树模型的集成方法</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91</a:t>
            </a:fld>
            <a:endParaRPr lang="en-US" dirty="0"/>
          </a:p>
        </p:txBody>
      </p:sp>
      <p:pic>
        <p:nvPicPr>
          <p:cNvPr id="31746" name="Picture 2" descr="https://www.analyticsvidhya.com/wp-content/uploads/2015/07/model_complexity.png">
            <a:extLst>
              <a:ext uri="{FF2B5EF4-FFF2-40B4-BE49-F238E27FC236}">
                <a16:creationId xmlns:a16="http://schemas.microsoft.com/office/drawing/2014/main" id="{640D696B-AF71-4C68-B834-B0FDE6D36C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5078" y="3773646"/>
            <a:ext cx="4089678" cy="2422405"/>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14DECC93-E408-4826-BD45-C56F0352FF91}"/>
              </a:ext>
            </a:extLst>
          </p:cNvPr>
          <p:cNvSpPr txBox="1"/>
          <p:nvPr/>
        </p:nvSpPr>
        <p:spPr>
          <a:xfrm>
            <a:off x="1097280" y="1017067"/>
            <a:ext cx="10115203" cy="2862322"/>
          </a:xfrm>
          <a:prstGeom prst="rect">
            <a:avLst/>
          </a:prstGeom>
          <a:noFill/>
        </p:spPr>
        <p:txBody>
          <a:bodyPr wrap="square">
            <a:spAutoFit/>
          </a:bodyPr>
          <a:lstStyle/>
          <a:p>
            <a:pPr algn="l" rtl="0"/>
            <a:br>
              <a:rPr lang="zh-CN" altLang="en-US" b="0" i="0" dirty="0">
                <a:solidFill>
                  <a:srgbClr val="000000"/>
                </a:solidFill>
                <a:effectLst/>
                <a:latin typeface="Arial" panose="020B0604020202020204" pitchFamily="34" charset="0"/>
              </a:rPr>
            </a:br>
            <a:endParaRPr lang="zh-CN" altLang="en-US" b="0" i="0" dirty="0">
              <a:solidFill>
                <a:srgbClr val="000000"/>
              </a:solidFill>
              <a:effectLst/>
              <a:latin typeface="Arial" panose="020B0604020202020204" pitchFamily="34" charset="0"/>
            </a:endParaRPr>
          </a:p>
          <a:p>
            <a:pPr algn="l" rtl="0"/>
            <a:r>
              <a:rPr lang="zh-CN" altLang="en-US" b="0" i="0" dirty="0">
                <a:solidFill>
                  <a:srgbClr val="333333"/>
                </a:solidFill>
                <a:effectLst/>
                <a:latin typeface="Arial" panose="020B0604020202020204" pitchFamily="34" charset="0"/>
              </a:rPr>
              <a:t>基于树的模型也会受到</a:t>
            </a:r>
            <a:r>
              <a:rPr lang="zh-CN" altLang="en-US" b="0" i="0" dirty="0">
                <a:solidFill>
                  <a:srgbClr val="FF0000"/>
                </a:solidFill>
                <a:effectLst/>
                <a:latin typeface="Arial" panose="020B0604020202020204" pitchFamily="34" charset="0"/>
              </a:rPr>
              <a:t>偏差</a:t>
            </a:r>
            <a:r>
              <a:rPr lang="zh-CN" altLang="en-US" b="0" i="0" dirty="0">
                <a:solidFill>
                  <a:srgbClr val="333333"/>
                </a:solidFill>
                <a:effectLst/>
                <a:latin typeface="Arial" panose="020B0604020202020204" pitchFamily="34" charset="0"/>
              </a:rPr>
              <a:t>和</a:t>
            </a:r>
            <a:r>
              <a:rPr lang="zh-CN" altLang="en-US" b="0" i="0" dirty="0">
                <a:solidFill>
                  <a:srgbClr val="FF0000"/>
                </a:solidFill>
                <a:effectLst/>
                <a:latin typeface="Arial" panose="020B0604020202020204" pitchFamily="34" charset="0"/>
              </a:rPr>
              <a:t>方差</a:t>
            </a:r>
            <a:r>
              <a:rPr lang="zh-CN" altLang="en-US" b="0" i="0" dirty="0">
                <a:solidFill>
                  <a:srgbClr val="333333"/>
                </a:solidFill>
                <a:effectLst/>
                <a:latin typeface="Arial" panose="020B0604020202020204" pitchFamily="34" charset="0"/>
              </a:rPr>
              <a:t>的困扰。偏差是指‘预测值与实际值的平均差异有多大？’方差是指‘如果从同一人群中抽取不同的样本，模型的预测在同一点上会有多大的差异’。</a:t>
            </a:r>
            <a:endParaRPr lang="en-US" altLang="zh-CN" b="0" i="0" dirty="0">
              <a:solidFill>
                <a:srgbClr val="333333"/>
              </a:solidFill>
              <a:effectLst/>
              <a:latin typeface="Arial" panose="020B0604020202020204" pitchFamily="34" charset="0"/>
            </a:endParaRPr>
          </a:p>
          <a:p>
            <a:pPr algn="l" rtl="0"/>
            <a:endParaRPr lang="en-US" altLang="zh-CN" dirty="0">
              <a:solidFill>
                <a:srgbClr val="333333"/>
              </a:solidFill>
              <a:latin typeface="Arial" panose="020B0604020202020204" pitchFamily="34" charset="0"/>
            </a:endParaRPr>
          </a:p>
          <a:p>
            <a:pPr algn="l" rtl="0"/>
            <a:r>
              <a:rPr lang="zh-CN" altLang="en-US" b="0" i="0" dirty="0">
                <a:solidFill>
                  <a:srgbClr val="333333"/>
                </a:solidFill>
                <a:effectLst/>
                <a:latin typeface="Arial" panose="020B0604020202020204" pitchFamily="34" charset="0"/>
              </a:rPr>
              <a:t>通常，增加模型的复杂度时，模型较低的偏差使得的预测误差减少。继续使模型更加复杂，最终会过拟合模型，模型导致高方差。</a:t>
            </a:r>
            <a:endParaRPr lang="en-US" altLang="zh-CN" b="0" i="0" dirty="0">
              <a:solidFill>
                <a:srgbClr val="333333"/>
              </a:solidFill>
              <a:effectLst/>
              <a:latin typeface="Arial" panose="020B0604020202020204" pitchFamily="34" charset="0"/>
            </a:endParaRPr>
          </a:p>
          <a:p>
            <a:pPr algn="l" rtl="0"/>
            <a:endParaRPr lang="en-US" altLang="zh-CN" dirty="0">
              <a:solidFill>
                <a:srgbClr val="333333"/>
              </a:solidFill>
              <a:latin typeface="Arial" panose="020B0604020202020204" pitchFamily="34" charset="0"/>
            </a:endParaRPr>
          </a:p>
          <a:p>
            <a:pPr algn="l" rtl="0"/>
            <a:r>
              <a:rPr lang="zh-CN" altLang="en-US" b="0" i="0" dirty="0">
                <a:solidFill>
                  <a:srgbClr val="333333"/>
                </a:solidFill>
                <a:effectLst/>
                <a:latin typeface="Arial" panose="020B0604020202020204" pitchFamily="34" charset="0"/>
              </a:rPr>
              <a:t>最佳的模型应当平衡偏差和方差，这被称为</a:t>
            </a:r>
            <a:r>
              <a:rPr lang="zh-CN" altLang="en-US" b="0" i="0" dirty="0">
                <a:solidFill>
                  <a:srgbClr val="FF0000"/>
                </a:solidFill>
                <a:effectLst/>
                <a:latin typeface="Arial" panose="020B0604020202020204" pitchFamily="34" charset="0"/>
              </a:rPr>
              <a:t>偏差</a:t>
            </a:r>
            <a:r>
              <a:rPr lang="en-US" altLang="zh-CN" b="0" i="0" dirty="0">
                <a:solidFill>
                  <a:srgbClr val="FF0000"/>
                </a:solidFill>
                <a:effectLst/>
                <a:latin typeface="Arial" panose="020B0604020202020204" pitchFamily="34" charset="0"/>
              </a:rPr>
              <a:t>-</a:t>
            </a:r>
            <a:r>
              <a:rPr lang="zh-CN" altLang="en-US" b="0" i="0" dirty="0">
                <a:solidFill>
                  <a:srgbClr val="FF0000"/>
                </a:solidFill>
                <a:effectLst/>
                <a:latin typeface="Arial" panose="020B0604020202020204" pitchFamily="34" charset="0"/>
              </a:rPr>
              <a:t>方差误差的权衡管理</a:t>
            </a:r>
            <a:r>
              <a:rPr lang="zh-CN" altLang="en-US" b="0" i="0" dirty="0">
                <a:solidFill>
                  <a:srgbClr val="333333"/>
                </a:solidFill>
                <a:effectLst/>
                <a:latin typeface="Arial" panose="020B0604020202020204" pitchFamily="34" charset="0"/>
              </a:rPr>
              <a:t>。集成学习是执行这种权衡分析的一种方法</a:t>
            </a:r>
          </a:p>
        </p:txBody>
      </p:sp>
    </p:spTree>
    <p:extLst>
      <p:ext uri="{BB962C8B-B14F-4D97-AF65-F5344CB8AC3E}">
        <p14:creationId xmlns:p14="http://schemas.microsoft.com/office/powerpoint/2010/main" val="4642097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Bagging</a:t>
            </a:r>
            <a:endParaRPr lang="zh-CN" altLang="en-US" dirty="0"/>
          </a:p>
        </p:txBody>
      </p:sp>
      <p:sp>
        <p:nvSpPr>
          <p:cNvPr id="3" name="内容占位符 2"/>
          <p:cNvSpPr>
            <a:spLocks noGrp="1"/>
          </p:cNvSpPr>
          <p:nvPr>
            <p:ph idx="1"/>
          </p:nvPr>
        </p:nvSpPr>
        <p:spPr/>
        <p:txBody>
          <a:bodyPr/>
          <a:lstStyle/>
          <a:p>
            <a:r>
              <a:rPr lang="en-US" altLang="zh-CN" sz="2400" dirty="0"/>
              <a:t>Bagging</a:t>
            </a:r>
            <a:r>
              <a:rPr lang="zh-CN" altLang="en-US" sz="2400" dirty="0"/>
              <a:t>是一种通过将多个分类器在同一数据集的不同子样本上建模的结果相结合来减少预测方差的技术。在图中解释的更为清晰：</a:t>
            </a:r>
            <a:endParaRPr lang="en-US" altLang="zh-CN" dirty="0"/>
          </a:p>
          <a:p>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92</a:t>
            </a:fld>
            <a:endParaRPr lang="en-US" dirty="0"/>
          </a:p>
        </p:txBody>
      </p:sp>
      <p:pic>
        <p:nvPicPr>
          <p:cNvPr id="32770" name="Picture 2" descr="https://www.analyticsvidhya.com/wp-content/uploads/2015/07/bagging.png">
            <a:extLst>
              <a:ext uri="{FF2B5EF4-FFF2-40B4-BE49-F238E27FC236}">
                <a16:creationId xmlns:a16="http://schemas.microsoft.com/office/drawing/2014/main" id="{6EB9AB1B-29A5-44DA-8558-EB7AE34AC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6357" y="2624138"/>
            <a:ext cx="4581525"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7069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Bagging</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Bagging</a:t>
            </a:r>
            <a:r>
              <a:rPr lang="zh-CN" altLang="en-US" dirty="0"/>
              <a:t>的步骤为</a:t>
            </a:r>
            <a:r>
              <a:rPr lang="en-US" altLang="zh-CN" dirty="0"/>
              <a:t>:</a:t>
            </a:r>
          </a:p>
          <a:p>
            <a:pPr marL="0" indent="0">
              <a:buNone/>
            </a:pPr>
            <a:r>
              <a:rPr lang="en-US" altLang="zh-CN" b="1" dirty="0"/>
              <a:t>1. </a:t>
            </a:r>
            <a:r>
              <a:rPr lang="zh-CN" altLang="en-US" b="1" dirty="0"/>
              <a:t>创建多个数据集</a:t>
            </a:r>
            <a:r>
              <a:rPr lang="en-US" altLang="zh-CN" b="1" dirty="0"/>
              <a:t>:</a:t>
            </a:r>
          </a:p>
          <a:p>
            <a:pPr>
              <a:buFont typeface="Wingdings" panose="05000000000000000000" pitchFamily="2" charset="2"/>
              <a:buChar char="ü"/>
            </a:pPr>
            <a:r>
              <a:rPr lang="zh-CN" altLang="en-US" sz="2600" dirty="0"/>
              <a:t>对原始数据进行置换采样，形成新的数据集。</a:t>
            </a:r>
          </a:p>
          <a:p>
            <a:pPr>
              <a:buFont typeface="Wingdings" panose="05000000000000000000" pitchFamily="2" charset="2"/>
              <a:buChar char="ü"/>
            </a:pPr>
            <a:r>
              <a:rPr lang="zh-CN" altLang="en-US" sz="2600" dirty="0"/>
              <a:t>新的数据集包含了一个比例的列和行，这个比例是</a:t>
            </a:r>
            <a:r>
              <a:rPr lang="en-US" altLang="zh-CN" sz="2600" dirty="0"/>
              <a:t>bagging</a:t>
            </a:r>
            <a:r>
              <a:rPr lang="zh-CN" altLang="en-US" sz="2600" dirty="0"/>
              <a:t>模型中的超参数</a:t>
            </a:r>
          </a:p>
          <a:p>
            <a:pPr>
              <a:buFont typeface="Wingdings" panose="05000000000000000000" pitchFamily="2" charset="2"/>
              <a:buChar char="ü"/>
            </a:pPr>
            <a:r>
              <a:rPr lang="zh-CN" altLang="en-US" sz="2600" dirty="0"/>
              <a:t>行和列的比例小于</a:t>
            </a:r>
            <a:r>
              <a:rPr lang="en-US" altLang="zh-CN" sz="2600" dirty="0"/>
              <a:t>1</a:t>
            </a:r>
            <a:r>
              <a:rPr lang="zh-CN" altLang="en-US" sz="2600" dirty="0"/>
              <a:t>有助于建立鲁棒性的模型，不容易过度拟合</a:t>
            </a:r>
            <a:endParaRPr lang="en-US" altLang="zh-CN" sz="2600" dirty="0"/>
          </a:p>
          <a:p>
            <a:pPr marL="0" indent="0">
              <a:buNone/>
            </a:pPr>
            <a:r>
              <a:rPr lang="en-US" altLang="zh-CN" b="1" dirty="0"/>
              <a:t>2. </a:t>
            </a:r>
            <a:r>
              <a:rPr lang="zh-CN" altLang="en-US" b="1" dirty="0"/>
              <a:t>构建多个分类器</a:t>
            </a:r>
            <a:r>
              <a:rPr lang="en-US" altLang="zh-CN" b="1" dirty="0"/>
              <a:t>:</a:t>
            </a:r>
          </a:p>
          <a:p>
            <a:pPr>
              <a:buFont typeface="Wingdings" panose="05000000000000000000" pitchFamily="2" charset="2"/>
              <a:buChar char="ü"/>
            </a:pPr>
            <a:r>
              <a:rPr lang="zh-CN" altLang="en-US" sz="2600" dirty="0"/>
              <a:t>每个数据集对应了一个分类器</a:t>
            </a:r>
            <a:r>
              <a:rPr lang="en-US" altLang="zh-CN" sz="2600" dirty="0"/>
              <a:t>.</a:t>
            </a:r>
          </a:p>
          <a:p>
            <a:pPr>
              <a:buFont typeface="Wingdings" panose="05000000000000000000" pitchFamily="2" charset="2"/>
              <a:buChar char="ü"/>
            </a:pPr>
            <a:r>
              <a:rPr lang="zh-CN" altLang="en-US" sz="2600" dirty="0"/>
              <a:t>通常，对每个数据集建模相同的分类器并进行预测</a:t>
            </a:r>
            <a:r>
              <a:rPr lang="en-US" altLang="zh-CN" sz="2600" dirty="0"/>
              <a:t>.</a:t>
            </a:r>
            <a:endParaRPr lang="en-US" altLang="zh-CN" sz="2600" b="1" dirty="0"/>
          </a:p>
          <a:p>
            <a:pPr marL="0" indent="0">
              <a:buNone/>
            </a:pPr>
            <a:r>
              <a:rPr lang="en-US" altLang="zh-CN" b="1" dirty="0"/>
              <a:t>3. </a:t>
            </a:r>
            <a:r>
              <a:rPr lang="zh-CN" altLang="en-US" b="1" dirty="0"/>
              <a:t>组合分类器</a:t>
            </a:r>
            <a:r>
              <a:rPr lang="en-US" altLang="zh-CN" b="1" dirty="0"/>
              <a:t>:</a:t>
            </a:r>
          </a:p>
          <a:p>
            <a:pPr>
              <a:buFont typeface="Wingdings" panose="05000000000000000000" pitchFamily="2" charset="2"/>
              <a:buChar char="ü"/>
            </a:pPr>
            <a:r>
              <a:rPr lang="zh-CN" altLang="en-US" sz="2600" dirty="0"/>
              <a:t>所有分类器的预测值使用平均值、中值等方式进行组合，具体取决于问题。</a:t>
            </a:r>
          </a:p>
          <a:p>
            <a:pPr>
              <a:buFont typeface="Wingdings" panose="05000000000000000000" pitchFamily="2" charset="2"/>
              <a:buChar char="ü"/>
            </a:pPr>
            <a:r>
              <a:rPr lang="zh-CN" altLang="en-US" sz="2600" dirty="0"/>
              <a:t>组合值通常比单个模型更稳健。</a:t>
            </a:r>
            <a:endParaRPr lang="en-US" altLang="zh-CN"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93</a:t>
            </a:fld>
            <a:endParaRPr lang="en-US" dirty="0"/>
          </a:p>
        </p:txBody>
      </p:sp>
    </p:spTree>
    <p:extLst>
      <p:ext uri="{BB962C8B-B14F-4D97-AF65-F5344CB8AC3E}">
        <p14:creationId xmlns:p14="http://schemas.microsoft.com/office/powerpoint/2010/main" val="14159100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Bagging</a:t>
            </a:r>
            <a:endParaRPr lang="zh-CN" altLang="en-US" dirty="0"/>
          </a:p>
        </p:txBody>
      </p:sp>
      <p:sp>
        <p:nvSpPr>
          <p:cNvPr id="3" name="内容占位符 2"/>
          <p:cNvSpPr>
            <a:spLocks noGrp="1"/>
          </p:cNvSpPr>
          <p:nvPr>
            <p:ph idx="1"/>
          </p:nvPr>
        </p:nvSpPr>
        <p:spPr/>
        <p:txBody>
          <a:bodyPr/>
          <a:lstStyle/>
          <a:p>
            <a:r>
              <a:rPr lang="zh-CN" altLang="en-US" sz="2400" dirty="0"/>
              <a:t>高数量的模型总是比低数量的模型更好，或者可以提供类似的性能。理论上可以证明，在一定的假设条件下，组合预测的方差减小到原始方差的</a:t>
            </a:r>
            <a:r>
              <a:rPr lang="en-US" altLang="zh-CN" sz="2400" dirty="0"/>
              <a:t>1/n</a:t>
            </a:r>
            <a:r>
              <a:rPr lang="zh-CN" altLang="en-US" sz="2400" dirty="0"/>
              <a:t>（</a:t>
            </a:r>
            <a:r>
              <a:rPr lang="en-US" altLang="zh-CN" sz="2400" dirty="0"/>
              <a:t>n</a:t>
            </a:r>
            <a:r>
              <a:rPr lang="zh-CN" altLang="en-US" sz="2400" dirty="0"/>
              <a:t>：分类器个数）。</a:t>
            </a:r>
            <a:endParaRPr lang="en-US" altLang="zh-CN" sz="2400" dirty="0"/>
          </a:p>
          <a:p>
            <a:endParaRPr lang="en-US" altLang="zh-CN" sz="2400" dirty="0"/>
          </a:p>
          <a:p>
            <a:endParaRPr lang="zh-CN" altLang="en-US" sz="2400" dirty="0"/>
          </a:p>
          <a:p>
            <a:r>
              <a:rPr lang="zh-CN" altLang="en-US" sz="2400" dirty="0"/>
              <a:t>随机森林使用了</a:t>
            </a:r>
            <a:r>
              <a:rPr lang="en-US" altLang="zh-CN" sz="2400" dirty="0"/>
              <a:t>Bagging</a:t>
            </a:r>
            <a:r>
              <a:rPr lang="zh-CN" altLang="en-US" sz="2400" dirty="0"/>
              <a:t>。</a:t>
            </a:r>
            <a:endParaRPr lang="en-US" altLang="zh-CN" dirty="0"/>
          </a:p>
          <a:p>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94</a:t>
            </a:fld>
            <a:endParaRPr lang="en-US" dirty="0"/>
          </a:p>
        </p:txBody>
      </p:sp>
    </p:spTree>
    <p:extLst>
      <p:ext uri="{BB962C8B-B14F-4D97-AF65-F5344CB8AC3E}">
        <p14:creationId xmlns:p14="http://schemas.microsoft.com/office/powerpoint/2010/main" val="31232826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随机森林</a:t>
            </a:r>
          </a:p>
        </p:txBody>
      </p:sp>
      <p:sp>
        <p:nvSpPr>
          <p:cNvPr id="3" name="内容占位符 2"/>
          <p:cNvSpPr>
            <a:spLocks noGrp="1"/>
          </p:cNvSpPr>
          <p:nvPr>
            <p:ph idx="1"/>
          </p:nvPr>
        </p:nvSpPr>
        <p:spPr/>
        <p:txBody>
          <a:bodyPr>
            <a:normAutofit/>
          </a:bodyPr>
          <a:lstStyle/>
          <a:p>
            <a:r>
              <a:rPr lang="zh-CN" altLang="en-US" sz="2400" dirty="0"/>
              <a:t>随机森林是一种通用的机器学习方法，能够执行回归和分类任务。它还可用于降维，处理缺失值、异常值和其他数据探索，并做得相当好。它是一种集成学习方法，由一组弱模型组合成一个强模型。</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95</a:t>
            </a:fld>
            <a:endParaRPr lang="en-US" dirty="0"/>
          </a:p>
        </p:txBody>
      </p:sp>
    </p:spTree>
    <p:extLst>
      <p:ext uri="{BB962C8B-B14F-4D97-AF65-F5344CB8AC3E}">
        <p14:creationId xmlns:p14="http://schemas.microsoft.com/office/powerpoint/2010/main" val="23697338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随机森林</a:t>
            </a:r>
          </a:p>
        </p:txBody>
      </p:sp>
      <p:sp>
        <p:nvSpPr>
          <p:cNvPr id="3" name="内容占位符 2"/>
          <p:cNvSpPr>
            <a:spLocks noGrp="1"/>
          </p:cNvSpPr>
          <p:nvPr>
            <p:ph idx="1"/>
          </p:nvPr>
        </p:nvSpPr>
        <p:spPr/>
        <p:txBody>
          <a:bodyPr>
            <a:normAutofit/>
          </a:bodyPr>
          <a:lstStyle/>
          <a:p>
            <a:r>
              <a:rPr lang="zh-CN" altLang="en-US" sz="2400" dirty="0"/>
              <a:t>在随机林中，我们生成多棵树，而不是在</a:t>
            </a:r>
            <a:r>
              <a:rPr lang="en-US" altLang="zh-CN" sz="2400" dirty="0"/>
              <a:t>CART</a:t>
            </a:r>
            <a:r>
              <a:rPr lang="zh-CN" altLang="en-US" sz="2400" dirty="0"/>
              <a:t>模型中只有一棵树。为了根据属性对一个新对象进行分类，每棵树都给出一个分类，我们称之为树“投票”给这个类。最终选择投票最多的分类（森林中的所有树）。在回归的情况下，它取不同树的输出的平均值。</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96</a:t>
            </a:fld>
            <a:endParaRPr lang="en-US" dirty="0"/>
          </a:p>
        </p:txBody>
      </p:sp>
      <p:pic>
        <p:nvPicPr>
          <p:cNvPr id="33796" name="Picture 4" descr="all-data-set">
            <a:extLst>
              <a:ext uri="{FF2B5EF4-FFF2-40B4-BE49-F238E27FC236}">
                <a16:creationId xmlns:a16="http://schemas.microsoft.com/office/drawing/2014/main" id="{08359C03-9965-46DB-85ED-81E5C5362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947" y="2752722"/>
            <a:ext cx="3878263"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1746" name="Picture 2" descr="https://pic4.zhimg.com/80/v2-e73cdb0ffd744f96e7be37c54323fe9d_hd.jpg">
            <a:extLst>
              <a:ext uri="{FF2B5EF4-FFF2-40B4-BE49-F238E27FC236}">
                <a16:creationId xmlns:a16="http://schemas.microsoft.com/office/drawing/2014/main" id="{E2878D23-C95A-4EF7-81A2-9DFB214AD1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2876" y="2920402"/>
            <a:ext cx="4879608" cy="289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7276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随机森林</a:t>
            </a:r>
          </a:p>
        </p:txBody>
      </p:sp>
      <p:sp>
        <p:nvSpPr>
          <p:cNvPr id="3" name="内容占位符 2"/>
          <p:cNvSpPr>
            <a:spLocks noGrp="1"/>
          </p:cNvSpPr>
          <p:nvPr>
            <p:ph idx="1"/>
          </p:nvPr>
        </p:nvSpPr>
        <p:spPr/>
        <p:txBody>
          <a:bodyPr>
            <a:normAutofit/>
          </a:bodyPr>
          <a:lstStyle/>
          <a:p>
            <a:r>
              <a:rPr lang="zh-CN" altLang="en-US" dirty="0"/>
              <a:t>步骤</a:t>
            </a:r>
            <a:r>
              <a:rPr lang="en-US" altLang="zh-CN" dirty="0"/>
              <a:t>:</a:t>
            </a:r>
          </a:p>
          <a:p>
            <a:pPr marL="514350" indent="-514350">
              <a:buFont typeface="+mj-lt"/>
              <a:buAutoNum type="arabicPeriod"/>
            </a:pPr>
            <a:r>
              <a:rPr lang="zh-CN" altLang="en-US" sz="2400" dirty="0"/>
              <a:t>假设训练集中的样本数为</a:t>
            </a:r>
            <a:r>
              <a:rPr lang="en-US" altLang="zh-CN" sz="2400" dirty="0"/>
              <a:t>N</a:t>
            </a:r>
            <a:r>
              <a:rPr lang="zh-CN" altLang="en-US" sz="2400" dirty="0"/>
              <a:t>，则随机抽取生成多个新的样本。新的样本将作为决策树的训练集。</a:t>
            </a:r>
          </a:p>
          <a:p>
            <a:pPr marL="514350" indent="-514350">
              <a:buFont typeface="+mj-lt"/>
              <a:buAutoNum type="arabicPeriod"/>
            </a:pPr>
            <a:r>
              <a:rPr lang="zh-CN" altLang="en-US" sz="2400" dirty="0"/>
              <a:t>如果有</a:t>
            </a:r>
            <a:r>
              <a:rPr lang="en-US" altLang="zh-CN" sz="2400" dirty="0"/>
              <a:t>M</a:t>
            </a:r>
            <a:r>
              <a:rPr lang="zh-CN" altLang="en-US" sz="2400" dirty="0"/>
              <a:t>个输入变量，则指定一个数</a:t>
            </a:r>
            <a:r>
              <a:rPr lang="en-US" altLang="zh-CN" sz="2400" dirty="0"/>
              <a:t>m&lt;M</a:t>
            </a:r>
            <a:r>
              <a:rPr lang="zh-CN" altLang="en-US" sz="2400" dirty="0"/>
              <a:t>，在每个节点上，从</a:t>
            </a:r>
            <a:r>
              <a:rPr lang="en-US" altLang="zh-CN" sz="2400" dirty="0"/>
              <a:t>M</a:t>
            </a:r>
            <a:r>
              <a:rPr lang="zh-CN" altLang="en-US" sz="2400" dirty="0"/>
              <a:t>个变量中随机选择</a:t>
            </a:r>
            <a:r>
              <a:rPr lang="en-US" altLang="zh-CN" sz="2400" dirty="0"/>
              <a:t>m</a:t>
            </a:r>
            <a:r>
              <a:rPr lang="zh-CN" altLang="en-US" sz="2400" dirty="0"/>
              <a:t>个变量。在</a:t>
            </a:r>
            <a:r>
              <a:rPr lang="en-US" altLang="zh-CN" sz="2400" dirty="0"/>
              <a:t>m</a:t>
            </a:r>
            <a:r>
              <a:rPr lang="zh-CN" altLang="en-US" sz="2400" dirty="0"/>
              <a:t>上的最佳分割用于分割节点。在构建随机森林的时候，</a:t>
            </a:r>
            <a:r>
              <a:rPr lang="en-US" altLang="zh-CN" sz="2400" dirty="0"/>
              <a:t>m</a:t>
            </a:r>
            <a:r>
              <a:rPr lang="zh-CN" altLang="en-US" sz="2400" dirty="0"/>
              <a:t>的值保持不变。</a:t>
            </a:r>
          </a:p>
          <a:p>
            <a:pPr marL="514350" indent="-514350">
              <a:buFont typeface="+mj-lt"/>
              <a:buAutoNum type="arabicPeriod"/>
            </a:pPr>
            <a:r>
              <a:rPr lang="zh-CN" altLang="en-US" sz="2400" dirty="0"/>
              <a:t>每棵树都尽可能地生长，没有修剪。</a:t>
            </a:r>
          </a:p>
          <a:p>
            <a:pPr marL="514350" indent="-514350">
              <a:buFont typeface="+mj-lt"/>
              <a:buAutoNum type="arabicPeriod"/>
            </a:pPr>
            <a:r>
              <a:rPr lang="zh-CN" altLang="en-US" sz="2400" dirty="0"/>
              <a:t>通过聚合所有树的预测来预测（即分类的多数票，回归的平均票）。</a:t>
            </a:r>
            <a:endParaRPr lang="en-US" altLang="zh-CN"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97</a:t>
            </a:fld>
            <a:endParaRPr lang="en-US" dirty="0"/>
          </a:p>
        </p:txBody>
      </p:sp>
    </p:spTree>
    <p:extLst>
      <p:ext uri="{BB962C8B-B14F-4D97-AF65-F5344CB8AC3E}">
        <p14:creationId xmlns:p14="http://schemas.microsoft.com/office/powerpoint/2010/main" val="38024906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随机森林的优势</a:t>
            </a:r>
          </a:p>
        </p:txBody>
      </p:sp>
      <p:sp>
        <p:nvSpPr>
          <p:cNvPr id="3" name="内容占位符 2"/>
          <p:cNvSpPr>
            <a:spLocks noGrp="1"/>
          </p:cNvSpPr>
          <p:nvPr>
            <p:ph idx="1"/>
          </p:nvPr>
        </p:nvSpPr>
        <p:spPr/>
        <p:txBody>
          <a:bodyPr>
            <a:normAutofit/>
          </a:bodyPr>
          <a:lstStyle/>
          <a:p>
            <a:pPr marL="457200" indent="-457200">
              <a:buFont typeface="+mj-lt"/>
              <a:buAutoNum type="arabicPeriod"/>
            </a:pPr>
            <a:r>
              <a:rPr lang="zh-CN" altLang="en-US" sz="2000" dirty="0"/>
              <a:t>该算法既能解决分类问题又能解决回归问题，而且在两个方面都有较好的估计效果。</a:t>
            </a:r>
          </a:p>
          <a:p>
            <a:pPr marL="457200" indent="-457200">
              <a:buFont typeface="+mj-lt"/>
              <a:buAutoNum type="arabicPeriod"/>
            </a:pPr>
            <a:r>
              <a:rPr lang="zh-CN" altLang="en-US" sz="2000" dirty="0"/>
              <a:t>处理高维大数据集的能力。它可以处理数千个输入变量，识别出最重要的变量，因此被认为是降维方法之一。此外，模型输出变量的重要性，这是一个非常重要的特征（在一些随机数据集上）。</a:t>
            </a:r>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98</a:t>
            </a:fld>
            <a:endParaRPr lang="en-US" dirty="0"/>
          </a:p>
        </p:txBody>
      </p:sp>
      <p:pic>
        <p:nvPicPr>
          <p:cNvPr id="32770" name="Picture 2" descr="Variable_Important">
            <a:extLst>
              <a:ext uri="{FF2B5EF4-FFF2-40B4-BE49-F238E27FC236}">
                <a16:creationId xmlns:a16="http://schemas.microsoft.com/office/drawing/2014/main" id="{C3C09576-43EA-46D7-84C1-CB6F961811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9250" y="3028015"/>
            <a:ext cx="5633500" cy="3098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830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随机森林的优势</a:t>
            </a:r>
          </a:p>
        </p:txBody>
      </p:sp>
      <p:sp>
        <p:nvSpPr>
          <p:cNvPr id="3" name="内容占位符 2"/>
          <p:cNvSpPr>
            <a:spLocks noGrp="1"/>
          </p:cNvSpPr>
          <p:nvPr>
            <p:ph idx="1"/>
          </p:nvPr>
        </p:nvSpPr>
        <p:spPr/>
        <p:txBody>
          <a:bodyPr/>
          <a:lstStyle/>
          <a:p>
            <a:pPr marL="457200" indent="-457200">
              <a:buFont typeface="+mj-lt"/>
              <a:buAutoNum type="arabicPeriod" startAt="3"/>
            </a:pPr>
            <a:r>
              <a:rPr lang="zh-CN" altLang="en-US" sz="2000" dirty="0"/>
              <a:t>是一种有效的估计缺失数据的方法，在大量数据缺失的情况下能保持准确度。</a:t>
            </a:r>
          </a:p>
          <a:p>
            <a:pPr marL="457200" indent="-457200">
              <a:buFont typeface="+mj-lt"/>
              <a:buAutoNum type="arabicPeriod" startAt="3"/>
            </a:pPr>
            <a:r>
              <a:rPr lang="zh-CN" altLang="en-US" sz="2000" dirty="0"/>
              <a:t>有一些方法来解决不平衡数据集导致的误差。</a:t>
            </a:r>
          </a:p>
          <a:p>
            <a:pPr marL="457200" indent="-457200">
              <a:buFont typeface="+mj-lt"/>
              <a:buAutoNum type="arabicPeriod" startAt="3"/>
            </a:pPr>
            <a:r>
              <a:rPr lang="zh-CN" altLang="en-US" sz="2000" dirty="0"/>
              <a:t>上述功能可以扩展到未标记数据，从而实现无监督聚类、数据视图和异常检测。</a:t>
            </a:r>
            <a:endParaRPr lang="zh-CN" altLang="en-US" dirty="0"/>
          </a:p>
        </p:txBody>
      </p:sp>
      <p:sp>
        <p:nvSpPr>
          <p:cNvPr id="4" name="日期占位符 3"/>
          <p:cNvSpPr>
            <a:spLocks noGrp="1"/>
          </p:cNvSpPr>
          <p:nvPr>
            <p:ph type="dt" sz="half" idx="10"/>
          </p:nvPr>
        </p:nvSpPr>
        <p:spPr/>
        <p:txBody>
          <a:bodyPr/>
          <a:lstStyle/>
          <a:p>
            <a:fld id="{5A46184B-BCDE-4A64-8FB9-BA436B800AC9}" type="datetime1">
              <a:rPr lang="en-US" smtClean="0"/>
              <a:pPr/>
              <a:t>2/18/2021</a:t>
            </a:fld>
            <a:endParaRPr lang="en-US" dirty="0"/>
          </a:p>
        </p:txBody>
      </p:sp>
      <p:sp>
        <p:nvSpPr>
          <p:cNvPr id="5" name="页脚占位符 4"/>
          <p:cNvSpPr>
            <a:spLocks noGrp="1"/>
          </p:cNvSpPr>
          <p:nvPr>
            <p:ph type="ftr" sz="quarter" idx="11"/>
          </p:nvPr>
        </p:nvSpPr>
        <p:spPr/>
        <p:txBody>
          <a:bodyPr/>
          <a:lstStyle/>
          <a:p>
            <a:r>
              <a:rPr lang="en-US"/>
              <a:t>Transportation Big Data Analytics </a:t>
            </a:r>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99</a:t>
            </a:fld>
            <a:endParaRPr lang="en-US" dirty="0"/>
          </a:p>
        </p:txBody>
      </p:sp>
    </p:spTree>
    <p:extLst>
      <p:ext uri="{BB962C8B-B14F-4D97-AF65-F5344CB8AC3E}">
        <p14:creationId xmlns:p14="http://schemas.microsoft.com/office/powerpoint/2010/main" val="1233644327"/>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27319</TotalTime>
  <Words>9638</Words>
  <Application>Microsoft Office PowerPoint</Application>
  <PresentationFormat>宽屏</PresentationFormat>
  <Paragraphs>1184</Paragraphs>
  <Slides>112</Slides>
  <Notes>20</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vt:i4>
      </vt:variant>
      <vt:variant>
        <vt:lpstr>幻灯片标题</vt:lpstr>
      </vt:variant>
      <vt:variant>
        <vt:i4>112</vt:i4>
      </vt:variant>
    </vt:vector>
  </HeadingPairs>
  <TitlesOfParts>
    <vt:vector size="132" baseType="lpstr">
      <vt:lpstr>-apple-system</vt:lpstr>
      <vt:lpstr>굴림</vt:lpstr>
      <vt:lpstr>맑은 고딕</vt:lpstr>
      <vt:lpstr>Monotype Sorts</vt:lpstr>
      <vt:lpstr>PingFang SC</vt:lpstr>
      <vt:lpstr>Raleway</vt:lpstr>
      <vt:lpstr>等线</vt:lpstr>
      <vt:lpstr>宋体</vt:lpstr>
      <vt:lpstr>Arial</vt:lpstr>
      <vt:lpstr>Calibri</vt:lpstr>
      <vt:lpstr>Calibri Light</vt:lpstr>
      <vt:lpstr>Cambria Math</vt:lpstr>
      <vt:lpstr>Segoe UI</vt:lpstr>
      <vt:lpstr>Symbol</vt:lpstr>
      <vt:lpstr>Tahoma</vt:lpstr>
      <vt:lpstr>Times New Roman</vt:lpstr>
      <vt:lpstr>Verdana</vt:lpstr>
      <vt:lpstr>Wingdings</vt:lpstr>
      <vt:lpstr>Retrospect</vt:lpstr>
      <vt:lpstr>Equation</vt:lpstr>
      <vt:lpstr>人工智能</vt:lpstr>
      <vt:lpstr>大纲 </vt:lpstr>
      <vt:lpstr>神经网络</vt:lpstr>
      <vt:lpstr>神经网络</vt:lpstr>
      <vt:lpstr>从细胞神经元到人工神经元</vt:lpstr>
      <vt:lpstr>人工神经网络 VS 生物神经网络</vt:lpstr>
      <vt:lpstr>人工神经网络 VS 生物神经网络</vt:lpstr>
      <vt:lpstr>人工神经网络的组成</vt:lpstr>
      <vt:lpstr>人工神经网络的类别</vt:lpstr>
      <vt:lpstr>激活函数</vt:lpstr>
      <vt:lpstr>激活函数</vt:lpstr>
      <vt:lpstr>神经网络模型</vt:lpstr>
      <vt:lpstr>神经网络模型</vt:lpstr>
      <vt:lpstr>前向传播</vt:lpstr>
      <vt:lpstr>损失函数</vt:lpstr>
      <vt:lpstr>神经网络的优化：梯度下降法</vt:lpstr>
      <vt:lpstr>神经网络的训练：BP算法</vt:lpstr>
      <vt:lpstr>神经网络的训练：BP算法</vt:lpstr>
      <vt:lpstr>神经网络的训练：BP算法</vt:lpstr>
      <vt:lpstr>例子</vt:lpstr>
      <vt:lpstr>例子</vt:lpstr>
      <vt:lpstr>例子</vt:lpstr>
      <vt:lpstr>例子</vt:lpstr>
      <vt:lpstr>例子</vt:lpstr>
      <vt:lpstr>图解</vt:lpstr>
      <vt:lpstr>图解</vt:lpstr>
      <vt:lpstr>图解</vt:lpstr>
      <vt:lpstr>图解</vt:lpstr>
      <vt:lpstr>图解</vt:lpstr>
      <vt:lpstr>图解</vt:lpstr>
      <vt:lpstr>图解</vt:lpstr>
      <vt:lpstr>图解</vt:lpstr>
      <vt:lpstr>人工神经网络总结</vt:lpstr>
      <vt:lpstr>参考</vt:lpstr>
      <vt:lpstr>KNN：K最近邻算法</vt:lpstr>
      <vt:lpstr>KNN</vt:lpstr>
      <vt:lpstr>KNN</vt:lpstr>
      <vt:lpstr>KNN总结</vt:lpstr>
      <vt:lpstr>SVM: 支持向量机</vt:lpstr>
      <vt:lpstr>线性分类器</vt:lpstr>
      <vt:lpstr>线性分类器</vt:lpstr>
      <vt:lpstr>分类边距</vt:lpstr>
      <vt:lpstr>最大化边距</vt:lpstr>
      <vt:lpstr>线性SVM数学推导</vt:lpstr>
      <vt:lpstr>线性SVM数学推导</vt:lpstr>
      <vt:lpstr>优化问题求解</vt:lpstr>
      <vt:lpstr>拉格朗日对偶函数</vt:lpstr>
      <vt:lpstr>KKT条件与Slate定理</vt:lpstr>
      <vt:lpstr>优化问题求解</vt:lpstr>
      <vt:lpstr>含噪声的数据</vt:lpstr>
      <vt:lpstr>软边距分类器</vt:lpstr>
      <vt:lpstr>硬边距 VS 软边距</vt:lpstr>
      <vt:lpstr>线性SVM：回顾</vt:lpstr>
      <vt:lpstr>非线性SVM</vt:lpstr>
      <vt:lpstr>非线性SVM：特征空间</vt:lpstr>
      <vt:lpstr>“核技巧”</vt:lpstr>
      <vt:lpstr>核函数?</vt:lpstr>
      <vt:lpstr>核函数的例子</vt:lpstr>
      <vt:lpstr>非线性SVM数学推导</vt:lpstr>
      <vt:lpstr>非线性SVM回顾</vt:lpstr>
      <vt:lpstr>支持向量机的性质</vt:lpstr>
      <vt:lpstr>SVM应用</vt:lpstr>
      <vt:lpstr>参考</vt:lpstr>
      <vt:lpstr>决策树</vt:lpstr>
      <vt:lpstr>决策树</vt:lpstr>
      <vt:lpstr>决策树的类别</vt:lpstr>
      <vt:lpstr>与决策树相关的重要术语</vt:lpstr>
      <vt:lpstr>决策树的优势</vt:lpstr>
      <vt:lpstr>回归树 VS 分类树</vt:lpstr>
      <vt:lpstr>基尼系数</vt:lpstr>
      <vt:lpstr>基尼系数</vt:lpstr>
      <vt:lpstr>例子</vt:lpstr>
      <vt:lpstr>卡方</vt:lpstr>
      <vt:lpstr>卡方</vt:lpstr>
      <vt:lpstr>例子</vt:lpstr>
      <vt:lpstr>例子</vt:lpstr>
      <vt:lpstr>信息增益</vt:lpstr>
      <vt:lpstr>计算熵进行分割的步骤</vt:lpstr>
      <vt:lpstr>例子</vt:lpstr>
      <vt:lpstr>方差缩减</vt:lpstr>
      <vt:lpstr>方差缩减</vt:lpstr>
      <vt:lpstr>例子</vt:lpstr>
      <vt:lpstr>过拟合</vt:lpstr>
      <vt:lpstr>限制树的大小</vt:lpstr>
      <vt:lpstr>限制树的大小</vt:lpstr>
      <vt:lpstr>限制树的大小</vt:lpstr>
      <vt:lpstr>剪枝</vt:lpstr>
      <vt:lpstr>剪枝</vt:lpstr>
      <vt:lpstr>基于树的模型比线性模型好吗？</vt:lpstr>
      <vt:lpstr>基于树模型的集成方法</vt:lpstr>
      <vt:lpstr>基于树模型的集成方法</vt:lpstr>
      <vt:lpstr>Bagging</vt:lpstr>
      <vt:lpstr>Bagging</vt:lpstr>
      <vt:lpstr>Bagging</vt:lpstr>
      <vt:lpstr>随机森林</vt:lpstr>
      <vt:lpstr>随机森林</vt:lpstr>
      <vt:lpstr>随机森林</vt:lpstr>
      <vt:lpstr>随机森林的优势</vt:lpstr>
      <vt:lpstr>随机森林的优势</vt:lpstr>
      <vt:lpstr>随机森林的缺点</vt:lpstr>
      <vt:lpstr>Boosting </vt:lpstr>
      <vt:lpstr>Boosting</vt:lpstr>
      <vt:lpstr>Boosting</vt:lpstr>
      <vt:lpstr>boosting 如何识别弱规则?</vt:lpstr>
      <vt:lpstr>核心问题</vt:lpstr>
      <vt:lpstr>Boosting与Bagging 的差别</vt:lpstr>
      <vt:lpstr>GBDT </vt:lpstr>
      <vt:lpstr>GBDT </vt:lpstr>
      <vt:lpstr>GBDT</vt:lpstr>
      <vt:lpstr>GBDT </vt:lpstr>
      <vt:lpstr>XGBoosting</vt:lpstr>
      <vt:lpstr>参考</vt:lpstr>
    </vt:vector>
  </TitlesOfParts>
  <Company>UW</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Exercise IV</dc:title>
  <dc:creator>Wenbo Zhu</dc:creator>
  <cp:lastModifiedBy>LYJ</cp:lastModifiedBy>
  <cp:revision>625</cp:revision>
  <dcterms:created xsi:type="dcterms:W3CDTF">2016-12-05T18:51:00Z</dcterms:created>
  <dcterms:modified xsi:type="dcterms:W3CDTF">2021-02-18T13:17:39Z</dcterms:modified>
</cp:coreProperties>
</file>